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 id="2147484588" r:id="rId5"/>
    <p:sldMasterId id="2147483687" r:id="rId6"/>
  </p:sldMasterIdLst>
  <p:notesMasterIdLst>
    <p:notesMasterId r:id="rId37"/>
  </p:notesMasterIdLst>
  <p:handoutMasterIdLst>
    <p:handoutMasterId r:id="rId38"/>
  </p:handoutMasterIdLst>
  <p:sldIdLst>
    <p:sldId id="318" r:id="rId7"/>
    <p:sldId id="336" r:id="rId8"/>
    <p:sldId id="322" r:id="rId9"/>
    <p:sldId id="337" r:id="rId10"/>
    <p:sldId id="338" r:id="rId11"/>
    <p:sldId id="339" r:id="rId12"/>
    <p:sldId id="341" r:id="rId13"/>
    <p:sldId id="325" r:id="rId14"/>
    <p:sldId id="328" r:id="rId15"/>
    <p:sldId id="329" r:id="rId16"/>
    <p:sldId id="330" r:id="rId17"/>
    <p:sldId id="331" r:id="rId18"/>
    <p:sldId id="344" r:id="rId19"/>
    <p:sldId id="332" r:id="rId20"/>
    <p:sldId id="348" r:id="rId21"/>
    <p:sldId id="349" r:id="rId22"/>
    <p:sldId id="350" r:id="rId23"/>
    <p:sldId id="351" r:id="rId24"/>
    <p:sldId id="352" r:id="rId25"/>
    <p:sldId id="353" r:id="rId26"/>
    <p:sldId id="364" r:id="rId27"/>
    <p:sldId id="356" r:id="rId28"/>
    <p:sldId id="357" r:id="rId29"/>
    <p:sldId id="358" r:id="rId30"/>
    <p:sldId id="359" r:id="rId31"/>
    <p:sldId id="354" r:id="rId32"/>
    <p:sldId id="360" r:id="rId33"/>
    <p:sldId id="361" r:id="rId34"/>
    <p:sldId id="362" r:id="rId35"/>
    <p:sldId id="363"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Finegan" initials="HF" lastIdx="2" clrIdx="0"/>
  <p:cmAuthor id="2" name="Stélio Gilton de Helena Albino" initials="SGdHA" lastIdx="5" clrIdx="1"/>
  <p:cmAuthor id="3" name="Monica Woldt" initials="MW" lastIdx="4" clrIdx="2"/>
  <p:cmAuthor id="4" name="Tina Lloren" initials="TL" lastIdx="3" clrIdx="3">
    <p:extLst>
      <p:ext uri="{19B8F6BF-5375-455C-9EA6-DF929625EA0E}">
        <p15:presenceInfo xmlns:p15="http://schemas.microsoft.com/office/powerpoint/2012/main" userId="S-1-5-21-3803739944-511804359-1636214392-329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996633"/>
    <a:srgbClr val="1B4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8909" autoAdjust="0"/>
  </p:normalViewPr>
  <p:slideViewPr>
    <p:cSldViewPr>
      <p:cViewPr varScale="1">
        <p:scale>
          <a:sx n="64" d="100"/>
          <a:sy n="64" d="100"/>
        </p:scale>
        <p:origin x="48" y="67"/>
      </p:cViewPr>
      <p:guideLst>
        <p:guide orient="horz" pos="2160"/>
        <p:guide pos="2880"/>
      </p:guideLst>
    </p:cSldViewPr>
  </p:slideViewPr>
  <p:notesTextViewPr>
    <p:cViewPr>
      <p:scale>
        <a:sx n="1" d="1"/>
        <a:sy n="1" d="1"/>
      </p:scale>
      <p:origin x="0" y="0"/>
    </p:cViewPr>
  </p:notesTextViewPr>
  <p:sorterViewPr>
    <p:cViewPr>
      <p:scale>
        <a:sx n="100" d="100"/>
        <a:sy n="100" d="100"/>
      </p:scale>
      <p:origin x="0" y="-1398"/>
    </p:cViewPr>
  </p:sorterViewPr>
  <p:notesViewPr>
    <p:cSldViewPr>
      <p:cViewPr varScale="1">
        <p:scale>
          <a:sx n="54" d="100"/>
          <a:sy n="54" d="100"/>
        </p:scale>
        <p:origin x="-284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D9807B-9889-4C04-8D8C-9F71F14CBF94}" type="datetimeFigureOut">
              <a:rPr lang="en-US"/>
              <a:pPr>
                <a:defRPr/>
              </a:pPr>
              <a:t>8/9/2017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5557A14-931B-4882-9CFD-AE3EB99F8E73}" type="slidenum">
              <a:rPr lang="en-US" altLang="pt-PT"/>
              <a:pPr>
                <a:defRPr/>
              </a:pPr>
              <a:t>‹#›</a:t>
            </a:fld>
            <a:endParaRPr lang="en-US" altLang="pt-PT"/>
          </a:p>
        </p:txBody>
      </p:sp>
    </p:spTree>
    <p:extLst>
      <p:ext uri="{BB962C8B-B14F-4D97-AF65-F5344CB8AC3E}">
        <p14:creationId xmlns:p14="http://schemas.microsoft.com/office/powerpoint/2010/main" val="1210620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68DBEF0-4C93-49B2-9CB0-FE10E59C3EDE}" type="datetimeFigureOut">
              <a:rPr lang="en-US"/>
              <a:pPr>
                <a:defRPr/>
              </a:pPr>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856E438-0FD8-487B-9AA1-11C261678A84}" type="slidenum">
              <a:rPr lang="en-US" altLang="pt-PT"/>
              <a:pPr>
                <a:defRPr/>
              </a:pPr>
              <a:t>‹#›</a:t>
            </a:fld>
            <a:endParaRPr lang="en-US" altLang="pt-PT"/>
          </a:p>
        </p:txBody>
      </p:sp>
    </p:spTree>
    <p:extLst>
      <p:ext uri="{BB962C8B-B14F-4D97-AF65-F5344CB8AC3E}">
        <p14:creationId xmlns:p14="http://schemas.microsoft.com/office/powerpoint/2010/main" val="3267707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C37DFF-4A43-4CEA-BD0D-2E437049249A}" type="slidenum">
              <a:rPr lang="en-US" altLang="pt-PT" smtClean="0">
                <a:latin typeface="Calibri" panose="020F0502020204030204" pitchFamily="34" charset="0"/>
              </a:rPr>
              <a:pPr/>
              <a:t>1</a:t>
            </a:fld>
            <a:endParaRPr lang="en-US" altLang="pt-PT">
              <a:latin typeface="Calibri" panose="020F0502020204030204" pitchFamily="34" charset="0"/>
            </a:endParaRPr>
          </a:p>
        </p:txBody>
      </p:sp>
    </p:spTree>
    <p:extLst>
      <p:ext uri="{BB962C8B-B14F-4D97-AF65-F5344CB8AC3E}">
        <p14:creationId xmlns:p14="http://schemas.microsoft.com/office/powerpoint/2010/main" val="943786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45 minutos</a:t>
            </a:r>
          </a:p>
          <a:p>
            <a:endParaRPr lang="pt-PT"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1BA546-4702-4B36-A8C7-702987C8D3FA}" type="slidenum">
              <a:rPr lang="en-US" altLang="pt-PT" smtClean="0">
                <a:latin typeface="Calibri" panose="020F0502020204030204" pitchFamily="34" charset="0"/>
              </a:rPr>
              <a:pPr/>
              <a:t>16</a:t>
            </a:fld>
            <a:endParaRPr lang="en-US" altLang="pt-PT">
              <a:latin typeface="Calibri" panose="020F0502020204030204" pitchFamily="34" charset="0"/>
            </a:endParaRPr>
          </a:p>
        </p:txBody>
      </p:sp>
    </p:spTree>
    <p:extLst>
      <p:ext uri="{BB962C8B-B14F-4D97-AF65-F5344CB8AC3E}">
        <p14:creationId xmlns:p14="http://schemas.microsoft.com/office/powerpoint/2010/main" val="2870868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en-US" b="1"/>
              <a:t>Nota: </a:t>
            </a:r>
            <a:r>
              <a:rPr lang="pt-PT" altLang="en-US"/>
              <a:t>Peça ao doente que repita as mensagens transmitidas, para verificar se entendeu correctamente. </a:t>
            </a:r>
          </a:p>
          <a:p>
            <a:endParaRPr lang="pt-PT"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064C05-1DC5-4A8E-9192-B7EB9EF4A6FB}" type="slidenum">
              <a:rPr lang="en-US" altLang="pt-PT" smtClean="0">
                <a:latin typeface="Calibri" panose="020F0502020204030204" pitchFamily="34" charset="0"/>
              </a:rPr>
              <a:pPr/>
              <a:t>19</a:t>
            </a:fld>
            <a:endParaRPr lang="en-US" altLang="pt-PT">
              <a:latin typeface="Calibri" panose="020F0502020204030204" pitchFamily="34" charset="0"/>
            </a:endParaRPr>
          </a:p>
        </p:txBody>
      </p:sp>
    </p:spTree>
    <p:extLst>
      <p:ext uri="{BB962C8B-B14F-4D97-AF65-F5344CB8AC3E}">
        <p14:creationId xmlns:p14="http://schemas.microsoft.com/office/powerpoint/2010/main" val="84505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45 minutos</a:t>
            </a:r>
          </a:p>
          <a:p>
            <a:endParaRPr lang="pt-PT"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8ECDC3-9834-40FE-B493-A7DE1DF08977}" type="slidenum">
              <a:rPr lang="en-US" altLang="pt-PT" smtClean="0">
                <a:latin typeface="Calibri" panose="020F0502020204030204" pitchFamily="34" charset="0"/>
              </a:rPr>
              <a:pPr/>
              <a:t>20</a:t>
            </a:fld>
            <a:endParaRPr lang="en-US" altLang="pt-PT">
              <a:latin typeface="Calibri" panose="020F0502020204030204" pitchFamily="34" charset="0"/>
            </a:endParaRPr>
          </a:p>
        </p:txBody>
      </p:sp>
    </p:spTree>
    <p:extLst>
      <p:ext uri="{BB962C8B-B14F-4D97-AF65-F5344CB8AC3E}">
        <p14:creationId xmlns:p14="http://schemas.microsoft.com/office/powerpoint/2010/main" val="2377729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30 minutos</a:t>
            </a:r>
          </a:p>
          <a:p>
            <a:endParaRPr lang="pt-PT"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D438EB-C8BC-486F-9F9D-934BED665A60}" type="slidenum">
              <a:rPr lang="en-US" altLang="pt-PT" smtClean="0">
                <a:latin typeface="Calibri" panose="020F0502020204030204" pitchFamily="34" charset="0"/>
              </a:rPr>
              <a:pPr/>
              <a:t>22</a:t>
            </a:fld>
            <a:endParaRPr lang="en-US" altLang="pt-PT">
              <a:latin typeface="Calibri" panose="020F0502020204030204" pitchFamily="34" charset="0"/>
            </a:endParaRPr>
          </a:p>
        </p:txBody>
      </p:sp>
    </p:spTree>
    <p:extLst>
      <p:ext uri="{BB962C8B-B14F-4D97-AF65-F5344CB8AC3E}">
        <p14:creationId xmlns:p14="http://schemas.microsoft.com/office/powerpoint/2010/main" val="2381506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a:t>Tópico obrigatório – 60 minutos</a:t>
            </a:r>
          </a:p>
          <a:p>
            <a:endParaRPr lang="pt-PT" alt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902302-9427-41EA-8BF6-E1C7FA145337}" type="slidenum">
              <a:rPr lang="en-US" altLang="pt-PT" smtClean="0">
                <a:latin typeface="Calibri" panose="020F0502020204030204" pitchFamily="34" charset="0"/>
              </a:rPr>
              <a:pPr/>
              <a:t>24</a:t>
            </a:fld>
            <a:endParaRPr lang="en-US" altLang="pt-PT">
              <a:latin typeface="Calibri" panose="020F0502020204030204" pitchFamily="34" charset="0"/>
            </a:endParaRPr>
          </a:p>
        </p:txBody>
      </p:sp>
    </p:spTree>
    <p:extLst>
      <p:ext uri="{BB962C8B-B14F-4D97-AF65-F5344CB8AC3E}">
        <p14:creationId xmlns:p14="http://schemas.microsoft.com/office/powerpoint/2010/main" val="328888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856E438-0FD8-487B-9AA1-11C261678A84}" type="slidenum">
              <a:rPr lang="en-US" altLang="pt-PT" smtClean="0"/>
              <a:pPr>
                <a:defRPr/>
              </a:pPr>
              <a:t>25</a:t>
            </a:fld>
            <a:endParaRPr lang="en-US" altLang="pt-PT"/>
          </a:p>
        </p:txBody>
      </p:sp>
    </p:spTree>
    <p:extLst>
      <p:ext uri="{BB962C8B-B14F-4D97-AF65-F5344CB8AC3E}">
        <p14:creationId xmlns:p14="http://schemas.microsoft.com/office/powerpoint/2010/main" val="651759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Topico obrigatório – 45 minutos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688718-B661-4871-8992-21375A074F53}" type="slidenum">
              <a:rPr lang="en-US" altLang="pt-PT" smtClean="0">
                <a:latin typeface="Calibri" panose="020F0502020204030204" pitchFamily="34" charset="0"/>
              </a:rPr>
              <a:pPr/>
              <a:t>3</a:t>
            </a:fld>
            <a:endParaRPr lang="en-US" altLang="pt-PT">
              <a:latin typeface="Calibri" panose="020F0502020204030204" pitchFamily="34" charset="0"/>
            </a:endParaRPr>
          </a:p>
        </p:txBody>
      </p:sp>
    </p:spTree>
    <p:extLst>
      <p:ext uri="{BB962C8B-B14F-4D97-AF65-F5344CB8AC3E}">
        <p14:creationId xmlns:p14="http://schemas.microsoft.com/office/powerpoint/2010/main" val="209420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035386-6189-48ED-9B5F-9A72BF854DDD}" type="slidenum">
              <a:rPr lang="en-US" altLang="pt-PT" smtClean="0">
                <a:latin typeface="Calibri" panose="020F0502020204030204" pitchFamily="34" charset="0"/>
              </a:rPr>
              <a:pPr/>
              <a:t>8</a:t>
            </a:fld>
            <a:endParaRPr lang="en-US" altLang="pt-PT" dirty="0">
              <a:latin typeface="Calibri" panose="020F0502020204030204" pitchFamily="34" charset="0"/>
            </a:endParaRPr>
          </a:p>
        </p:txBody>
      </p:sp>
    </p:spTree>
    <p:extLst>
      <p:ext uri="{BB962C8B-B14F-4D97-AF65-F5344CB8AC3E}">
        <p14:creationId xmlns:p14="http://schemas.microsoft.com/office/powerpoint/2010/main" val="2674608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CFC450-A9D1-4285-AFD5-638D639DA9F3}" type="slidenum">
              <a:rPr lang="en-US" altLang="pt-PT" smtClean="0">
                <a:latin typeface="Calibri" panose="020F0502020204030204" pitchFamily="34" charset="0"/>
              </a:rPr>
              <a:pPr/>
              <a:t>9</a:t>
            </a:fld>
            <a:endParaRPr lang="en-US" altLang="pt-PT" dirty="0">
              <a:latin typeface="Calibri" panose="020F0502020204030204" pitchFamily="34" charset="0"/>
            </a:endParaRPr>
          </a:p>
        </p:txBody>
      </p:sp>
    </p:spTree>
    <p:extLst>
      <p:ext uri="{BB962C8B-B14F-4D97-AF65-F5344CB8AC3E}">
        <p14:creationId xmlns:p14="http://schemas.microsoft.com/office/powerpoint/2010/main" val="774162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en-US" b="1"/>
              <a:t>Nota:</a:t>
            </a:r>
            <a:r>
              <a:rPr lang="pt-PT" altLang="en-US"/>
              <a:t> </a:t>
            </a:r>
            <a:r>
              <a:rPr lang="pt-PT" altLang="en-US" i="1"/>
              <a:t>Durante à distribuição do ATPU deve-se dar prioridade às crianças abaixo de 15 anos de idade com desnutrição aguda grave (DAG). Nos distritos onde não existem quantidades suficientes de ATPU para crianças abaixo dos 15 anos de idade com DAG, os adolescentes, adultos e idosos com DAG sem complicações médicas não devem receber ATPU, estes deverão ser tratados em regime de internamento com F100.</a:t>
            </a:r>
            <a:endParaRPr lang="pt-PT" altLang="en-US"/>
          </a:p>
          <a:p>
            <a:pPr eaLnBrk="1" hangingPunct="1"/>
            <a:endParaRPr lang="pt-PT" altLang="pt-PT"/>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224A6B-9A0A-4EA6-AD0C-7A1CF7A937AC}" type="slidenum">
              <a:rPr lang="en-US" altLang="pt-PT" smtClean="0">
                <a:latin typeface="Calibri" panose="020F0502020204030204" pitchFamily="34" charset="0"/>
              </a:rPr>
              <a:pPr/>
              <a:t>10</a:t>
            </a:fld>
            <a:endParaRPr lang="en-US" altLang="pt-PT" dirty="0">
              <a:latin typeface="Calibri" panose="020F0502020204030204" pitchFamily="34" charset="0"/>
            </a:endParaRPr>
          </a:p>
        </p:txBody>
      </p:sp>
    </p:spTree>
    <p:extLst>
      <p:ext uri="{BB962C8B-B14F-4D97-AF65-F5344CB8AC3E}">
        <p14:creationId xmlns:p14="http://schemas.microsoft.com/office/powerpoint/2010/main" val="3750282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Tópico obrigatório – 35 minutos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017191-46C4-4F0B-A4CF-5D6D3194FA50}" type="slidenum">
              <a:rPr lang="en-US" altLang="pt-PT" smtClean="0">
                <a:latin typeface="Calibri" panose="020F0502020204030204" pitchFamily="34" charset="0"/>
              </a:rPr>
              <a:pPr/>
              <a:t>12</a:t>
            </a:fld>
            <a:endParaRPr lang="en-US" altLang="pt-PT">
              <a:latin typeface="Calibri" panose="020F0502020204030204" pitchFamily="34" charset="0"/>
            </a:endParaRPr>
          </a:p>
        </p:txBody>
      </p:sp>
    </p:spTree>
    <p:extLst>
      <p:ext uri="{BB962C8B-B14F-4D97-AF65-F5344CB8AC3E}">
        <p14:creationId xmlns:p14="http://schemas.microsoft.com/office/powerpoint/2010/main" val="111169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1B6BC8-0DAB-4BEA-BC91-74ABA0373F56}" type="slidenum">
              <a:rPr lang="en-US" altLang="pt-PT" smtClean="0">
                <a:latin typeface="Calibri" panose="020F0502020204030204" pitchFamily="34" charset="0"/>
              </a:rPr>
              <a:pPr/>
              <a:t>13</a:t>
            </a:fld>
            <a:endParaRPr lang="en-US" altLang="pt-PT">
              <a:latin typeface="Calibri" panose="020F0502020204030204" pitchFamily="34" charset="0"/>
            </a:endParaRPr>
          </a:p>
        </p:txBody>
      </p:sp>
    </p:spTree>
    <p:extLst>
      <p:ext uri="{BB962C8B-B14F-4D97-AF65-F5344CB8AC3E}">
        <p14:creationId xmlns:p14="http://schemas.microsoft.com/office/powerpoint/2010/main" val="3655498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a:t>25 minutos para resoluç</a:t>
            </a:r>
            <a:r>
              <a:rPr lang="pt-PT" altLang="pt-PT">
                <a:latin typeface="Constantia" panose="02030602050306030303" pitchFamily="18" charset="0"/>
              </a:rPr>
              <a:t>ã</a:t>
            </a:r>
            <a:r>
              <a:rPr lang="pt-PT" altLang="pt-PT"/>
              <a:t>o</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0D26F5-7401-4F7D-A0EB-AB928D80DEC1}" type="slidenum">
              <a:rPr lang="en-US" altLang="pt-PT" smtClean="0">
                <a:latin typeface="Calibri" panose="020F0502020204030204" pitchFamily="34" charset="0"/>
              </a:rPr>
              <a:pPr/>
              <a:t>14</a:t>
            </a:fld>
            <a:endParaRPr lang="en-US" altLang="pt-PT">
              <a:latin typeface="Calibri" panose="020F0502020204030204" pitchFamily="34" charset="0"/>
            </a:endParaRPr>
          </a:p>
        </p:txBody>
      </p:sp>
    </p:spTree>
    <p:extLst>
      <p:ext uri="{BB962C8B-B14F-4D97-AF65-F5344CB8AC3E}">
        <p14:creationId xmlns:p14="http://schemas.microsoft.com/office/powerpoint/2010/main" val="2628500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en-US" b="1"/>
              <a:t>Nota:</a:t>
            </a:r>
            <a:r>
              <a:rPr lang="pt-PT" altLang="en-US"/>
              <a:t> Mulheres grávidas e nos 6 meses pós-parto, assim como os demais adolescentes, adultos e idosos, enquanto estiverem em tratamento para desnutrição aguda com ATPU não devem tomar suplementos de ferro nem de ácido fólico. Isto é devido ao facto do ATPU, igualmente ao MAE, F75 e F100, já conter quantidades de ferro e ácido fólico suficiente para suprir as necessidades diárias. Como consequência, um consumo adicional destes micronutrientes poderá expor a este grupo de indivíduos a um risco maior de intoxicação por ferro e ácido fólico. </a:t>
            </a:r>
          </a:p>
          <a:p>
            <a:endParaRPr lang="pt-PT"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82CFC1-1198-4EFC-AB8A-BDF28D58E3A6}" type="slidenum">
              <a:rPr lang="en-US" altLang="pt-PT" smtClean="0">
                <a:latin typeface="Calibri" panose="020F0502020204030204" pitchFamily="34" charset="0"/>
              </a:rPr>
              <a:pPr/>
              <a:t>15</a:t>
            </a:fld>
            <a:endParaRPr lang="en-US" altLang="pt-PT">
              <a:latin typeface="Calibri" panose="020F0502020204030204" pitchFamily="34" charset="0"/>
            </a:endParaRPr>
          </a:p>
        </p:txBody>
      </p:sp>
    </p:spTree>
    <p:extLst>
      <p:ext uri="{BB962C8B-B14F-4D97-AF65-F5344CB8AC3E}">
        <p14:creationId xmlns:p14="http://schemas.microsoft.com/office/powerpoint/2010/main" val="1334871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8FD081-F217-473F-8157-68E8761BF8C5}" type="slidenum">
              <a:rPr lang="en-US" altLang="pt-PT"/>
              <a:pPr>
                <a:defRPr/>
              </a:pPr>
              <a:t>‹#›</a:t>
            </a:fld>
            <a:endParaRPr lang="en-US" altLang="pt-PT"/>
          </a:p>
        </p:txBody>
      </p:sp>
    </p:spTree>
    <p:extLst>
      <p:ext uri="{BB962C8B-B14F-4D97-AF65-F5344CB8AC3E}">
        <p14:creationId xmlns:p14="http://schemas.microsoft.com/office/powerpoint/2010/main" val="255109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5E6161-4F2E-45C0-9F04-5A8959228864}" type="slidenum">
              <a:rPr lang="en-US" altLang="pt-PT"/>
              <a:pPr>
                <a:defRPr/>
              </a:pPr>
              <a:t>‹#›</a:t>
            </a:fld>
            <a:endParaRPr lang="en-US" altLang="pt-PT"/>
          </a:p>
        </p:txBody>
      </p:sp>
    </p:spTree>
    <p:extLst>
      <p:ext uri="{BB962C8B-B14F-4D97-AF65-F5344CB8AC3E}">
        <p14:creationId xmlns:p14="http://schemas.microsoft.com/office/powerpoint/2010/main" val="255738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D5DD2D-39CB-4296-A7CB-780C2ABC250C}" type="slidenum">
              <a:rPr lang="en-US" altLang="pt-PT"/>
              <a:pPr>
                <a:defRPr/>
              </a:pPr>
              <a:t>‹#›</a:t>
            </a:fld>
            <a:endParaRPr lang="en-US" altLang="pt-PT"/>
          </a:p>
        </p:txBody>
      </p:sp>
    </p:spTree>
    <p:extLst>
      <p:ext uri="{BB962C8B-B14F-4D97-AF65-F5344CB8AC3E}">
        <p14:creationId xmlns:p14="http://schemas.microsoft.com/office/powerpoint/2010/main" val="140292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61EC16-010D-4BA6-9BB2-4F1A8BD76355}" type="slidenum">
              <a:rPr lang="en-US" altLang="pt-PT"/>
              <a:pPr>
                <a:defRPr/>
              </a:pPr>
              <a:t>‹#›</a:t>
            </a:fld>
            <a:endParaRPr lang="en-US" altLang="pt-PT"/>
          </a:p>
        </p:txBody>
      </p:sp>
    </p:spTree>
    <p:extLst>
      <p:ext uri="{BB962C8B-B14F-4D97-AF65-F5344CB8AC3E}">
        <p14:creationId xmlns:p14="http://schemas.microsoft.com/office/powerpoint/2010/main" val="2070999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23C517-CAEC-4065-BFE0-39444688205E}" type="slidenum">
              <a:rPr lang="en-US" altLang="pt-PT"/>
              <a:pPr>
                <a:defRPr/>
              </a:pPr>
              <a:t>‹#›</a:t>
            </a:fld>
            <a:endParaRPr lang="en-US" altLang="pt-PT"/>
          </a:p>
        </p:txBody>
      </p:sp>
    </p:spTree>
    <p:extLst>
      <p:ext uri="{BB962C8B-B14F-4D97-AF65-F5344CB8AC3E}">
        <p14:creationId xmlns:p14="http://schemas.microsoft.com/office/powerpoint/2010/main" val="421272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1F55FC-8386-4943-8783-E5674480443F}" type="slidenum">
              <a:rPr lang="en-US" altLang="pt-PT"/>
              <a:pPr>
                <a:defRPr/>
              </a:pPr>
              <a:t>‹#›</a:t>
            </a:fld>
            <a:endParaRPr lang="en-US" altLang="pt-PT"/>
          </a:p>
        </p:txBody>
      </p:sp>
    </p:spTree>
    <p:extLst>
      <p:ext uri="{BB962C8B-B14F-4D97-AF65-F5344CB8AC3E}">
        <p14:creationId xmlns:p14="http://schemas.microsoft.com/office/powerpoint/2010/main" val="3902978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cxnSp>
        <p:nvCxnSpPr>
          <p:cNvPr id="6" name="Straight Connector 6"/>
          <p:cNvCxnSpPr/>
          <p:nvPr/>
        </p:nvCxnSpPr>
        <p:spPr>
          <a:xfrm>
            <a:off x="1219200" y="3124200"/>
            <a:ext cx="7169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7" descr="FANTA-2 whiteband.png"/>
          <p:cNvPicPr>
            <a:picLocks noChangeAspect="1"/>
          </p:cNvPicPr>
          <p:nvPr/>
        </p:nvPicPr>
        <p:blipFill>
          <a:blip r:embed="rId3"/>
          <a:srcRect/>
          <a:stretch>
            <a:fillRect/>
          </a:stretch>
        </p:blipFill>
        <p:spPr bwMode="auto">
          <a:xfrm>
            <a:off x="0" y="6169025"/>
            <a:ext cx="9144000" cy="688975"/>
          </a:xfrm>
          <a:prstGeom prst="rect">
            <a:avLst/>
          </a:prstGeom>
          <a:noFill/>
          <a:ln w="9525">
            <a:noFill/>
            <a:miter lim="800000"/>
            <a:headEnd/>
            <a:tailEnd/>
          </a:ln>
        </p:spPr>
      </p:pic>
      <p:sp>
        <p:nvSpPr>
          <p:cNvPr id="8" name="TextBox 8"/>
          <p:cNvSpPr txBox="1">
            <a:spLocks noChangeArrowheads="1"/>
          </p:cNvSpPr>
          <p:nvPr/>
        </p:nvSpPr>
        <p:spPr bwMode="auto">
          <a:xfrm>
            <a:off x="1066800" y="4953000"/>
            <a:ext cx="73215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US" altLang="en-US" sz="1300">
                <a:solidFill>
                  <a:srgbClr val="FFFFFF"/>
                </a:solidFill>
              </a:rPr>
              <a:t>Food and Nutrition Technical Assistance III Project (FANTA)</a:t>
            </a:r>
          </a:p>
          <a:p>
            <a:pPr>
              <a:defRPr/>
            </a:pPr>
            <a:r>
              <a:rPr lang="en-US" altLang="en-US" sz="1300">
                <a:solidFill>
                  <a:srgbClr val="FFFFFF"/>
                </a:solidFill>
              </a:rPr>
              <a:t>FHI 360   1825 Connecticut Avenue, NW   Washington, DC 20009</a:t>
            </a:r>
          </a:p>
          <a:p>
            <a:pPr>
              <a:defRPr/>
            </a:pPr>
            <a:r>
              <a:rPr lang="en-US" altLang="en-US" sz="1300">
                <a:solidFill>
                  <a:srgbClr val="FFFFFF"/>
                </a:solidFill>
              </a:rPr>
              <a:t>Tel: 202-884-8000   Fax: 202-884-8432   Email: fantamail@fhi360.org   Website: www.fantaproject.org </a:t>
            </a:r>
          </a:p>
          <a:p>
            <a:pPr>
              <a:defRPr/>
            </a:pPr>
            <a:endParaRPr lang="en-US" altLang="en-US">
              <a:solidFill>
                <a:srgbClr val="000000"/>
              </a:solidFill>
            </a:endParaRPr>
          </a:p>
        </p:txBody>
      </p:sp>
      <p:pic>
        <p:nvPicPr>
          <p:cNvPr id="9" name="Picture 9"/>
          <p:cNvPicPr>
            <a:picLocks noChangeAspect="1"/>
          </p:cNvPicPr>
          <p:nvPr/>
        </p:nvPicPr>
        <p:blipFill>
          <a:blip r:embed="rId4"/>
          <a:srcRect t="2" b="56721"/>
          <a:stretch>
            <a:fillRect/>
          </a:stretch>
        </p:blipFill>
        <p:spPr bwMode="auto">
          <a:xfrm>
            <a:off x="228600" y="6307138"/>
            <a:ext cx="1711325" cy="374650"/>
          </a:xfrm>
          <a:prstGeom prst="rect">
            <a:avLst/>
          </a:prstGeom>
          <a:noFill/>
          <a:ln w="9525">
            <a:noFill/>
            <a:miter lim="800000"/>
            <a:headEnd/>
            <a:tailEnd/>
          </a:ln>
        </p:spPr>
      </p:pic>
      <p:pic>
        <p:nvPicPr>
          <p:cNvPr id="10" name="Picture 8" descr="Horizontal_RGB_600.gif"/>
          <p:cNvPicPr>
            <a:picLocks noChangeAspect="1"/>
          </p:cNvPicPr>
          <p:nvPr/>
        </p:nvPicPr>
        <p:blipFill>
          <a:blip r:embed="rId5"/>
          <a:srcRect/>
          <a:stretch>
            <a:fillRect/>
          </a:stretch>
        </p:blipFill>
        <p:spPr bwMode="auto">
          <a:xfrm>
            <a:off x="7239000" y="6272213"/>
            <a:ext cx="1755775" cy="536575"/>
          </a:xfrm>
          <a:prstGeom prst="rect">
            <a:avLst/>
          </a:prstGeom>
          <a:noFill/>
          <a:ln w="9525">
            <a:noFill/>
            <a:miter lim="800000"/>
            <a:headEnd/>
            <a:tailEnd/>
          </a:ln>
        </p:spPr>
      </p:pic>
      <p:pic>
        <p:nvPicPr>
          <p:cNvPr id="11" name="Picture 9" descr="FHI360 Logo_horizonal.png"/>
          <p:cNvPicPr>
            <a:picLocks noChangeAspect="1"/>
          </p:cNvPicPr>
          <p:nvPr/>
        </p:nvPicPr>
        <p:blipFill>
          <a:blip r:embed="rId6"/>
          <a:srcRect/>
          <a:stretch>
            <a:fillRect/>
          </a:stretch>
        </p:blipFill>
        <p:spPr bwMode="auto">
          <a:xfrm>
            <a:off x="5803900" y="6318250"/>
            <a:ext cx="1066800" cy="444500"/>
          </a:xfrm>
          <a:prstGeom prst="rect">
            <a:avLst/>
          </a:prstGeom>
          <a:noFill/>
          <a:ln w="9525">
            <a:noFill/>
            <a:miter lim="800000"/>
            <a:headEnd/>
            <a:tailEnd/>
          </a:ln>
        </p:spPr>
      </p:pic>
      <p:sp>
        <p:nvSpPr>
          <p:cNvPr id="2" name="Title 1"/>
          <p:cNvSpPr>
            <a:spLocks noGrp="1"/>
          </p:cNvSpPr>
          <p:nvPr>
            <p:ph type="ctrTitle"/>
          </p:nvPr>
        </p:nvSpPr>
        <p:spPr>
          <a:xfrm>
            <a:off x="1219200" y="1219200"/>
            <a:ext cx="7124698" cy="2057400"/>
          </a:xfrm>
        </p:spPr>
        <p:txBody>
          <a:bodyPr>
            <a:normAutofit/>
          </a:bodyPr>
          <a:lstStyle>
            <a:lvl1pPr marL="0" indent="0" algn="l">
              <a:defRPr sz="3000" cap="all"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219200" y="3276600"/>
            <a:ext cx="7124698" cy="277368"/>
          </a:xfrm>
        </p:spPr>
        <p:txBody>
          <a:bodyPr>
            <a:noAutofit/>
          </a:bodyPr>
          <a:lstStyle>
            <a:lvl1pPr marL="0" indent="0" algn="l">
              <a:buNone/>
              <a:defRPr sz="1800">
                <a:solidFill>
                  <a:srgbClr val="1B4298"/>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Content Placeholder 15"/>
          <p:cNvSpPr>
            <a:spLocks noGrp="1"/>
          </p:cNvSpPr>
          <p:nvPr>
            <p:ph sz="quarter" idx="10"/>
          </p:nvPr>
        </p:nvSpPr>
        <p:spPr>
          <a:xfrm>
            <a:off x="1219200" y="3581400"/>
            <a:ext cx="6400800" cy="277368"/>
          </a:xfrm>
        </p:spPr>
        <p:txBody>
          <a:bodyPr>
            <a:noAutofit/>
          </a:bodyPr>
          <a:lstStyle>
            <a:lvl1pPr>
              <a:buNone/>
              <a:defRPr sz="1800">
                <a:solidFill>
                  <a:srgbClr val="1B4298"/>
                </a:solidFill>
                <a:latin typeface="+mn-lt"/>
                <a:cs typeface="Arial" pitchFamily="34" charset="0"/>
              </a:defRPr>
            </a:lvl1pPr>
          </a:lstStyle>
          <a:p>
            <a:pPr lvl="0"/>
            <a:r>
              <a:rPr lang="en-US"/>
              <a:t>Click to edit Master text styles</a:t>
            </a:r>
          </a:p>
        </p:txBody>
      </p:sp>
      <p:sp>
        <p:nvSpPr>
          <p:cNvPr id="17" name="Content Placeholder 15"/>
          <p:cNvSpPr>
            <a:spLocks noGrp="1"/>
          </p:cNvSpPr>
          <p:nvPr>
            <p:ph sz="quarter" idx="11"/>
          </p:nvPr>
        </p:nvSpPr>
        <p:spPr>
          <a:xfrm>
            <a:off x="1219200" y="3886200"/>
            <a:ext cx="6019800" cy="304800"/>
          </a:xfrm>
        </p:spPr>
        <p:txBody>
          <a:bodyPr>
            <a:noAutofit/>
          </a:bodyPr>
          <a:lstStyle>
            <a:lvl1pPr>
              <a:buNone/>
              <a:defRPr sz="1800">
                <a:solidFill>
                  <a:srgbClr val="1B4298"/>
                </a:solidFill>
                <a:latin typeface="+mn-lt"/>
                <a:cs typeface="Arial" pitchFamily="34" charset="0"/>
              </a:defRPr>
            </a:lvl1pPr>
          </a:lstStyle>
          <a:p>
            <a:pPr lvl="0"/>
            <a:r>
              <a:rPr lang="en-US" dirty="0"/>
              <a:t>Click to edit Master text styles</a:t>
            </a:r>
          </a:p>
          <a:p>
            <a:pPr lvl="1"/>
            <a:r>
              <a:rPr lang="en-US" dirty="0"/>
              <a:t>Second level</a:t>
            </a:r>
          </a:p>
        </p:txBody>
      </p:sp>
      <p:pic>
        <p:nvPicPr>
          <p:cNvPr id="12" name="Picture 20"/>
          <p:cNvPicPr>
            <a:picLocks noChangeAspect="1"/>
          </p:cNvPicPr>
          <p:nvPr userDrawn="1"/>
        </p:nvPicPr>
        <p:blipFill>
          <a:blip r:embed="rId7">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1"/>
          <p:cNvSpPr txBox="1">
            <a:spLocks noChangeArrowheads="1"/>
          </p:cNvSpPr>
          <p:nvPr userDrawn="1"/>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REPÚBLICA DE MOÇAMBIQUE</a:t>
            </a:r>
          </a:p>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Ministério de Saúde</a:t>
            </a:r>
            <a:endParaRPr lang="en-US" altLang="pt-PT" sz="600" dirty="0">
              <a:solidFill>
                <a:prstClr val="black"/>
              </a:solidFill>
              <a:latin typeface="Century Gothic" panose="020B0502020202020204" pitchFamily="34" charset="0"/>
              <a:cs typeface="Arial" charset="0"/>
            </a:endParaRPr>
          </a:p>
        </p:txBody>
      </p:sp>
    </p:spTree>
    <p:extLst>
      <p:ext uri="{BB962C8B-B14F-4D97-AF65-F5344CB8AC3E}">
        <p14:creationId xmlns:p14="http://schemas.microsoft.com/office/powerpoint/2010/main" val="781725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p:nvPr/>
        </p:nvSpPr>
        <p:spPr>
          <a:xfrm>
            <a:off x="0" y="6667500"/>
            <a:ext cx="9144000" cy="190500"/>
          </a:xfrm>
          <a:prstGeom prst="rect">
            <a:avLst/>
          </a:prstGeom>
          <a:pattFill prst="dashHorz">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4</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
        <p:nvSpPr>
          <p:cNvPr id="6"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4F81BD"/>
              </a:buClr>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2" name="Title 1"/>
          <p:cNvSpPr>
            <a:spLocks noGrp="1"/>
          </p:cNvSpPr>
          <p:nvPr>
            <p:ph type="title"/>
          </p:nvPr>
        </p:nvSpPr>
        <p:spPr>
          <a:xfrm>
            <a:off x="0" y="0"/>
            <a:ext cx="7848600" cy="1417638"/>
          </a:xfrm>
        </p:spPr>
        <p:txBody>
          <a:bodyPr lIns="457200">
            <a:normAutofit/>
          </a:bodyPr>
          <a:lstStyle>
            <a:lvl1pPr algn="l">
              <a:defRPr sz="3200" b="1">
                <a:solidFill>
                  <a:srgbClr val="0099CC"/>
                </a:solidFill>
                <a:latin typeface="+mn-lt"/>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buClr>
                <a:srgbClr val="0099CC"/>
              </a:buClr>
              <a:defRPr sz="2800">
                <a:latin typeface="+mn-lt"/>
                <a:cs typeface="Arial" panose="020B0604020202020204" pitchFamily="34" charset="0"/>
              </a:defRPr>
            </a:lvl1pPr>
            <a:lvl2pPr>
              <a:defRPr sz="2800">
                <a:latin typeface="+mn-lt"/>
                <a:cs typeface="Arial" panose="020B0604020202020204" pitchFamily="34" charset="0"/>
              </a:defRPr>
            </a:lvl2pPr>
            <a:lvl3pPr>
              <a:defRPr sz="2800">
                <a:solidFill>
                  <a:srgbClr val="0099CC"/>
                </a:solidFill>
                <a:latin typeface="+mn-lt"/>
                <a:cs typeface="Arial" panose="020B0604020202020204" pitchFamily="34" charset="0"/>
              </a:defRPr>
            </a:lvl3pPr>
            <a:lvl4pPr>
              <a:defRPr sz="2800">
                <a:solidFill>
                  <a:srgbClr val="0099CC"/>
                </a:solidFill>
                <a:latin typeface="+mn-lt"/>
                <a:cs typeface="Arial" panose="020B0604020202020204" pitchFamily="34" charset="0"/>
              </a:defRPr>
            </a:lvl4pPr>
            <a:lvl5pPr>
              <a:defRPr sz="2800">
                <a:solidFill>
                  <a:srgbClr val="0099CC"/>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0"/>
          </p:nvPr>
        </p:nvSpPr>
        <p:spPr>
          <a:xfrm>
            <a:off x="8472488" y="6403975"/>
            <a:ext cx="457200" cy="228600"/>
          </a:xfrm>
        </p:spPr>
        <p:txBody>
          <a:bodyPr/>
          <a:lstStyle>
            <a:lvl1pPr>
              <a:defRPr b="1">
                <a:solidFill>
                  <a:srgbClr val="0099CC"/>
                </a:solidFill>
                <a:latin typeface="+mn-lt"/>
              </a:defRPr>
            </a:lvl1pPr>
          </a:lstStyle>
          <a:p>
            <a:pPr>
              <a:defRPr/>
            </a:pPr>
            <a:fld id="{080AEDDF-9DC8-438E-9C7C-68B8D7802985}" type="slidenum">
              <a:rPr lang="pt-PT" altLang="en-US" smtClean="0"/>
              <a:pPr>
                <a:defRPr/>
              </a:pPr>
              <a:t>‹#›</a:t>
            </a:fld>
            <a:endParaRPr lang="pt-PT" altLang="en-US" dirty="0"/>
          </a:p>
        </p:txBody>
      </p:sp>
      <p:sp>
        <p:nvSpPr>
          <p:cNvPr id="11" name="Footer Placeholder 1"/>
          <p:cNvSpPr txBox="1">
            <a:spLocks/>
          </p:cNvSpPr>
          <p:nvPr userDrawn="1"/>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defRPr/>
            </a:pPr>
            <a:r>
              <a:rPr lang="pt-PT" sz="1000" b="1" dirty="0">
                <a:solidFill>
                  <a:prstClr val="black"/>
                </a:solidFill>
                <a:latin typeface="Calibri"/>
              </a:rPr>
              <a:t>Módulo 4: </a:t>
            </a:r>
            <a:r>
              <a:rPr lang="en-US" sz="1000" b="0" dirty="0" err="1">
                <a:solidFill>
                  <a:schemeClr val="tx1"/>
                </a:solidFill>
                <a:latin typeface="+mn-lt"/>
              </a:rPr>
              <a:t>Tratamento</a:t>
            </a:r>
            <a:r>
              <a:rPr lang="en-US" sz="1000" b="0" dirty="0">
                <a:solidFill>
                  <a:schemeClr val="tx1"/>
                </a:solidFill>
                <a:latin typeface="+mn-lt"/>
              </a:rPr>
              <a:t> da </a:t>
            </a:r>
            <a:r>
              <a:rPr lang="en-US" sz="1000" b="0" dirty="0" err="1">
                <a:solidFill>
                  <a:schemeClr val="tx1"/>
                </a:solidFill>
                <a:latin typeface="+mn-lt"/>
              </a:rPr>
              <a:t>Desnutrição</a:t>
            </a:r>
            <a:r>
              <a:rPr lang="en-US" sz="1000" b="0" dirty="0">
                <a:solidFill>
                  <a:schemeClr val="tx1"/>
                </a:solidFill>
                <a:latin typeface="+mn-lt"/>
              </a:rPr>
              <a:t> </a:t>
            </a:r>
            <a:r>
              <a:rPr lang="en-US" sz="1000" b="0" dirty="0" err="1">
                <a:solidFill>
                  <a:schemeClr val="tx1"/>
                </a:solidFill>
                <a:latin typeface="+mn-lt"/>
              </a:rPr>
              <a:t>em</a:t>
            </a:r>
            <a:r>
              <a:rPr lang="en-US" sz="1000" b="0" dirty="0">
                <a:solidFill>
                  <a:schemeClr val="tx1"/>
                </a:solidFill>
                <a:latin typeface="+mn-lt"/>
              </a:rPr>
              <a:t> </a:t>
            </a:r>
            <a:r>
              <a:rPr lang="en-US" sz="1000" b="0" dirty="0" err="1">
                <a:solidFill>
                  <a:schemeClr val="tx1"/>
                </a:solidFill>
                <a:latin typeface="+mn-lt"/>
              </a:rPr>
              <a:t>Ambulatório</a:t>
            </a:r>
            <a:r>
              <a:rPr lang="en-US" sz="1000" b="0" dirty="0">
                <a:solidFill>
                  <a:schemeClr val="tx1"/>
                </a:solidFill>
                <a:latin typeface="+mn-lt"/>
              </a:rPr>
              <a:t> (TDA)</a:t>
            </a:r>
          </a:p>
        </p:txBody>
      </p:sp>
    </p:spTree>
    <p:extLst>
      <p:ext uri="{BB962C8B-B14F-4D97-AF65-F5344CB8AC3E}">
        <p14:creationId xmlns:p14="http://schemas.microsoft.com/office/powerpoint/2010/main" val="3473293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endParaRPr lang="pt-PT">
              <a:solidFill>
                <a:prstClr val="black">
                  <a:tint val="75000"/>
                </a:prstClr>
              </a:solidFill>
            </a:endParaRPr>
          </a:p>
        </p:txBody>
      </p:sp>
      <p:sp>
        <p:nvSpPr>
          <p:cNvPr id="4" name="Slide Number Placeholder 3"/>
          <p:cNvSpPr>
            <a:spLocks noGrp="1"/>
          </p:cNvSpPr>
          <p:nvPr>
            <p:ph type="sldNum" sz="quarter" idx="11"/>
          </p:nvPr>
        </p:nvSpPr>
        <p:spPr/>
        <p:txBody>
          <a:bodyPr/>
          <a:lstStyle/>
          <a:p>
            <a:pPr>
              <a:defRPr/>
            </a:pPr>
            <a:fld id="{2C596EFF-233B-4CA8-A482-F1422D06D5F4}" type="slidenum">
              <a:rPr lang="pt-PT" altLang="en-US" smtClean="0">
                <a:solidFill>
                  <a:prstClr val="black">
                    <a:tint val="75000"/>
                  </a:prstClr>
                </a:solidFill>
              </a:rPr>
              <a:pPr>
                <a:defRPr/>
              </a:pPr>
              <a:t>‹#›</a:t>
            </a:fld>
            <a:endParaRPr lang="pt-PT" altLang="en-US">
              <a:solidFill>
                <a:prstClr val="black">
                  <a:tint val="75000"/>
                </a:prstClr>
              </a:solidFill>
            </a:endParaRPr>
          </a:p>
        </p:txBody>
      </p:sp>
      <p:pic>
        <p:nvPicPr>
          <p:cNvPr id="5" name="Picture 20"/>
          <p:cNvPicPr>
            <a:picLocks noChangeAspect="1"/>
          </p:cNvPicPr>
          <p:nvPr userDrawn="1"/>
        </p:nvPicPr>
        <p:blipFill>
          <a:blip r:embed="rId2">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1"/>
          <p:cNvSpPr txBox="1">
            <a:spLocks noChangeArrowheads="1"/>
          </p:cNvSpPr>
          <p:nvPr userDrawn="1"/>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REPÚBLICA DE MOÇAMBIQUE</a:t>
            </a:r>
          </a:p>
          <a:p>
            <a:pPr algn="ctr" eaLnBrk="1" hangingPunct="1">
              <a:spcBef>
                <a:spcPct val="0"/>
              </a:spcBef>
              <a:buClrTx/>
              <a:buFontTx/>
              <a:buNone/>
            </a:pPr>
            <a:r>
              <a:rPr lang="pt-BR" altLang="pt-PT" sz="600" dirty="0">
                <a:solidFill>
                  <a:prstClr val="black"/>
                </a:solidFill>
                <a:latin typeface="Century Gothic" panose="020B0502020202020204" pitchFamily="34" charset="0"/>
                <a:cs typeface="Arial" charset="0"/>
              </a:rPr>
              <a:t>Ministério de Saúde</a:t>
            </a:r>
            <a:endParaRPr lang="en-US" altLang="pt-PT" sz="600" dirty="0">
              <a:solidFill>
                <a:prstClr val="black"/>
              </a:solidFill>
              <a:latin typeface="Century Gothic" panose="020B0502020202020204" pitchFamily="34" charset="0"/>
              <a:cs typeface="Arial" charset="0"/>
            </a:endParaRPr>
          </a:p>
        </p:txBody>
      </p:sp>
      <p:sp>
        <p:nvSpPr>
          <p:cNvPr id="7" name="Rectangle 6"/>
          <p:cNvSpPr/>
          <p:nvPr userDrawn="1"/>
        </p:nvSpPr>
        <p:spPr>
          <a:xfrm>
            <a:off x="0" y="1275736"/>
            <a:ext cx="9144000" cy="1468438"/>
          </a:xfrm>
          <a:prstGeom prst="rect">
            <a:avLst/>
          </a:prstGeom>
          <a:solidFill>
            <a:srgbClr val="0099C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anchor="ctr"/>
          <a:lstStyle/>
          <a:p>
            <a:pPr>
              <a:spcBef>
                <a:spcPts val="0"/>
              </a:spcBef>
              <a:defRPr/>
            </a:pPr>
            <a:endParaRPr lang="pt-BR" sz="2400" dirty="0">
              <a:solidFill>
                <a:srgbClr val="996633"/>
              </a:solidFill>
            </a:endParaRPr>
          </a:p>
        </p:txBody>
      </p:sp>
      <p:sp>
        <p:nvSpPr>
          <p:cNvPr id="8" name="Rectangle 7"/>
          <p:cNvSpPr/>
          <p:nvPr userDrawn="1"/>
        </p:nvSpPr>
        <p:spPr>
          <a:xfrm>
            <a:off x="0" y="2627313"/>
            <a:ext cx="9144000" cy="136525"/>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9" name="Rectangle 8"/>
          <p:cNvSpPr/>
          <p:nvPr userDrawn="1"/>
        </p:nvSpPr>
        <p:spPr>
          <a:xfrm>
            <a:off x="0" y="2763838"/>
            <a:ext cx="9144000" cy="3865562"/>
          </a:xfrm>
          <a:prstGeom prst="rect">
            <a:avLst/>
          </a:prstGeom>
          <a:gradFill>
            <a:gsLst>
              <a:gs pos="0">
                <a:srgbClr val="E1F7FF"/>
              </a:gs>
              <a:gs pos="80000">
                <a:schemeClr val="bg1"/>
              </a:gs>
              <a:gs pos="100000">
                <a:schemeClr val="bg1"/>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tIns="457200" rIns="914400"/>
          <a:lstStyle/>
          <a:p>
            <a:pPr eaLnBrk="1" hangingPunct="1">
              <a:spcBef>
                <a:spcPts val="1200"/>
              </a:spcBef>
              <a:defRPr/>
            </a:pPr>
            <a:endParaRPr lang="pt-BR" sz="2400" dirty="0">
              <a:solidFill>
                <a:srgbClr val="996633"/>
              </a:solidFill>
            </a:endParaRPr>
          </a:p>
          <a:p>
            <a:pPr eaLnBrk="1" hangingPunct="1">
              <a:lnSpc>
                <a:spcPct val="115000"/>
              </a:lnSpc>
              <a:spcBef>
                <a:spcPts val="0"/>
              </a:spcBef>
              <a:spcAft>
                <a:spcPts val="1000"/>
              </a:spcAft>
              <a:defRPr/>
            </a:pPr>
            <a:r>
              <a:rPr lang="pt-PT" sz="2800" dirty="0">
                <a:solidFill>
                  <a:prstClr val="white"/>
                </a:solidFill>
                <a:latin typeface="Arial" pitchFamily="34" charset="0"/>
                <a:ea typeface="Calibri"/>
                <a:cs typeface="Arial" pitchFamily="34" charset="0"/>
              </a:rPr>
              <a:t> </a:t>
            </a:r>
            <a:endParaRPr lang="en-US" sz="2800" dirty="0">
              <a:solidFill>
                <a:prstClr val="white"/>
              </a:solidFill>
              <a:latin typeface="Arial" pitchFamily="34" charset="0"/>
              <a:ea typeface="Calibri"/>
              <a:cs typeface="Arial" pitchFamily="34" charset="0"/>
            </a:endParaRPr>
          </a:p>
          <a:p>
            <a:pPr eaLnBrk="1" hangingPunct="1">
              <a:spcBef>
                <a:spcPts val="1200"/>
              </a:spcBef>
              <a:defRPr/>
            </a:pPr>
            <a:endParaRPr lang="pt-BR" sz="2400" dirty="0">
              <a:solidFill>
                <a:srgbClr val="996633"/>
              </a:solidFill>
            </a:endParaRPr>
          </a:p>
          <a:p>
            <a:pPr eaLnBrk="1" hangingPunct="1">
              <a:spcBef>
                <a:spcPts val="1200"/>
              </a:spcBef>
              <a:defRPr/>
            </a:pPr>
            <a:endParaRPr lang="pt-BR" sz="2400" dirty="0">
              <a:solidFill>
                <a:srgbClr val="996633"/>
              </a:solidFill>
            </a:endParaRPr>
          </a:p>
        </p:txBody>
      </p:sp>
      <p:sp>
        <p:nvSpPr>
          <p:cNvPr id="10" name="Rectangle 10"/>
          <p:cNvSpPr/>
          <p:nvPr userDrawn="1"/>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Text Placeholder 15"/>
          <p:cNvSpPr>
            <a:spLocks noGrp="1"/>
          </p:cNvSpPr>
          <p:nvPr>
            <p:ph type="body" sz="quarter" idx="12" hasCustomPrompt="1"/>
          </p:nvPr>
        </p:nvSpPr>
        <p:spPr>
          <a:xfrm>
            <a:off x="300038" y="1576388"/>
            <a:ext cx="7761287" cy="962025"/>
          </a:xfrm>
        </p:spPr>
        <p:txBody>
          <a:bodyPr/>
          <a:lstStyle>
            <a:lvl1pPr marL="0" indent="0" eaLnBrk="0" hangingPunct="0">
              <a:spcBef>
                <a:spcPts val="0"/>
              </a:spcBef>
              <a:buNone/>
              <a:defRPr sz="2400" baseline="0">
                <a:solidFill>
                  <a:srgbClr val="FFFFFF"/>
                </a:solidFill>
              </a:defRPr>
            </a:lvl1pPr>
          </a:lstStyle>
          <a:p>
            <a:pPr eaLnBrk="0" hangingPunct="0">
              <a:spcBef>
                <a:spcPts val="0"/>
              </a:spcBef>
              <a:defRPr/>
            </a:pPr>
            <a:r>
              <a:rPr lang="en-US" dirty="0"/>
              <a:t>MASTER TEXT</a:t>
            </a:r>
          </a:p>
        </p:txBody>
      </p:sp>
      <p:sp>
        <p:nvSpPr>
          <p:cNvPr id="18" name="Text Placeholder 17"/>
          <p:cNvSpPr>
            <a:spLocks noGrp="1"/>
          </p:cNvSpPr>
          <p:nvPr>
            <p:ph type="body" sz="quarter" idx="13"/>
          </p:nvPr>
        </p:nvSpPr>
        <p:spPr>
          <a:xfrm>
            <a:off x="1106488" y="3670300"/>
            <a:ext cx="7051675" cy="22256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9775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pt-PT">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CA0BD06B-9D86-4AFF-A66B-20887992FBAD}" type="slidenum">
              <a:rPr lang="pt-PT" altLang="en-US">
                <a:solidFill>
                  <a:prstClr val="black">
                    <a:tint val="75000"/>
                  </a:prstClr>
                </a:solidFill>
              </a:rPr>
              <a:pPr>
                <a:defRPr/>
              </a:pPr>
              <a:t>‹#›</a:t>
            </a:fld>
            <a:endParaRPr lang="pt-PT" altLang="en-US">
              <a:solidFill>
                <a:prstClr val="black">
                  <a:tint val="75000"/>
                </a:prstClr>
              </a:solidFill>
            </a:endParaRPr>
          </a:p>
        </p:txBody>
      </p:sp>
      <p:sp>
        <p:nvSpPr>
          <p:cNvPr id="5" name="Rectangle 7"/>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4</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Tree>
    <p:extLst>
      <p:ext uri="{BB962C8B-B14F-4D97-AF65-F5344CB8AC3E}">
        <p14:creationId xmlns:p14="http://schemas.microsoft.com/office/powerpoint/2010/main" val="1813505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Chart Placeholder 2"/>
          <p:cNvSpPr>
            <a:spLocks noGrp="1"/>
          </p:cNvSpPr>
          <p:nvPr>
            <p:ph type="chart" idx="1"/>
          </p:nvPr>
        </p:nvSpPr>
        <p:spPr>
          <a:xfrm>
            <a:off x="1035050" y="1676400"/>
            <a:ext cx="7727950" cy="4114800"/>
          </a:xfrm>
        </p:spPr>
        <p:txBody>
          <a:bodyPr rtlCol="0">
            <a:normAutofit/>
          </a:bodyPr>
          <a:lstStyle/>
          <a:p>
            <a:pPr lvl="0"/>
            <a:r>
              <a:rPr lang="en-US" noProof="0"/>
              <a:t>Click icon to add chart</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2F2DBE1E-EB4B-4E56-BFB9-F77C4085B91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414896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797BB-B96B-4A08-AFCA-2BD23EDB431A}" type="slidenum">
              <a:rPr lang="en-US" altLang="pt-PT"/>
              <a:pPr>
                <a:defRPr/>
              </a:pPr>
              <a:t>‹#›</a:t>
            </a:fld>
            <a:endParaRPr lang="en-US" altLang="pt-PT"/>
          </a:p>
        </p:txBody>
      </p:sp>
    </p:spTree>
    <p:extLst>
      <p:ext uri="{BB962C8B-B14F-4D97-AF65-F5344CB8AC3E}">
        <p14:creationId xmlns:p14="http://schemas.microsoft.com/office/powerpoint/2010/main" val="24037743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1035050"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Rectangle 7"/>
          <p:cNvSpPr>
            <a:spLocks noGrp="1" noChangeArrowheads="1"/>
          </p:cNvSpPr>
          <p:nvPr>
            <p:ph type="sldNum" sz="quarter" idx="12"/>
          </p:nvPr>
        </p:nvSpPr>
        <p:spPr/>
        <p:txBody>
          <a:bodyPr/>
          <a:lstStyle>
            <a:lvl1pPr>
              <a:defRPr/>
            </a:lvl1pPr>
          </a:lstStyle>
          <a:p>
            <a:pPr>
              <a:defRPr/>
            </a:pPr>
            <a:fld id="{838622D2-6001-4A15-9A56-BC8E31ECB924}"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3657523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able Placeholder 2"/>
          <p:cNvSpPr>
            <a:spLocks noGrp="1"/>
          </p:cNvSpPr>
          <p:nvPr>
            <p:ph type="tbl" idx="1"/>
          </p:nvPr>
        </p:nvSpPr>
        <p:spPr>
          <a:xfrm>
            <a:off x="1035050" y="1676400"/>
            <a:ext cx="7727950" cy="4114800"/>
          </a:xfrm>
        </p:spPr>
        <p:txBody>
          <a:bodyPr rtlCol="0">
            <a:normAutofit/>
          </a:bodyPr>
          <a:lstStyle/>
          <a:p>
            <a:pPr lvl="0"/>
            <a:r>
              <a:rPr lang="en-US" noProof="0"/>
              <a:t>Click icon to add table</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F111EA35-D6B9-40BD-9470-0304E598203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3891859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AFA939-A72E-437C-A353-E67BB5F0F809}"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549170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FA4F63-36C2-4980-8613-E4B8057E45A5}"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6459172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880889-D111-48FA-BD20-02858CD78EE6}" type="slidenum">
              <a:rPr lang="en-US" altLang="pt-PT"/>
              <a:pPr>
                <a:defRPr/>
              </a:pPr>
              <a:t>‹#›</a:t>
            </a:fld>
            <a:endParaRPr lang="en-US" altLang="pt-PT"/>
          </a:p>
        </p:txBody>
      </p:sp>
    </p:spTree>
    <p:extLst>
      <p:ext uri="{BB962C8B-B14F-4D97-AF65-F5344CB8AC3E}">
        <p14:creationId xmlns:p14="http://schemas.microsoft.com/office/powerpoint/2010/main" val="2972842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67E8A3-2311-466B-A910-DE0F7C8EAF97}" type="slidenum">
              <a:rPr lang="en-US" altLang="pt-PT"/>
              <a:pPr>
                <a:defRPr/>
              </a:pPr>
              <a:t>‹#›</a:t>
            </a:fld>
            <a:endParaRPr lang="en-US" altLang="pt-PT"/>
          </a:p>
        </p:txBody>
      </p:sp>
    </p:spTree>
    <p:extLst>
      <p:ext uri="{BB962C8B-B14F-4D97-AF65-F5344CB8AC3E}">
        <p14:creationId xmlns:p14="http://schemas.microsoft.com/office/powerpoint/2010/main" val="423123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1EA6DB-4E2A-475F-B162-E757DE69ECA5}" type="slidenum">
              <a:rPr lang="en-US" altLang="pt-PT"/>
              <a:pPr>
                <a:defRPr/>
              </a:pPr>
              <a:t>‹#›</a:t>
            </a:fld>
            <a:endParaRPr lang="en-US" altLang="pt-PT"/>
          </a:p>
        </p:txBody>
      </p:sp>
    </p:spTree>
    <p:extLst>
      <p:ext uri="{BB962C8B-B14F-4D97-AF65-F5344CB8AC3E}">
        <p14:creationId xmlns:p14="http://schemas.microsoft.com/office/powerpoint/2010/main" val="3957908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5291F5-DFD3-45B9-BBB2-299604B74A78}" type="slidenum">
              <a:rPr lang="en-US" altLang="pt-PT"/>
              <a:pPr>
                <a:defRPr/>
              </a:pPr>
              <a:t>‹#›</a:t>
            </a:fld>
            <a:endParaRPr lang="en-US" altLang="pt-PT"/>
          </a:p>
        </p:txBody>
      </p:sp>
    </p:spTree>
    <p:extLst>
      <p:ext uri="{BB962C8B-B14F-4D97-AF65-F5344CB8AC3E}">
        <p14:creationId xmlns:p14="http://schemas.microsoft.com/office/powerpoint/2010/main" val="19233581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442B4A-323C-4F6F-A968-30830B82A93B}" type="slidenum">
              <a:rPr lang="en-US" altLang="pt-PT"/>
              <a:pPr>
                <a:defRPr/>
              </a:pPr>
              <a:t>‹#›</a:t>
            </a:fld>
            <a:endParaRPr lang="en-US" altLang="pt-PT"/>
          </a:p>
        </p:txBody>
      </p:sp>
    </p:spTree>
    <p:extLst>
      <p:ext uri="{BB962C8B-B14F-4D97-AF65-F5344CB8AC3E}">
        <p14:creationId xmlns:p14="http://schemas.microsoft.com/office/powerpoint/2010/main" val="1777535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EF5D88-05F6-444B-A7E5-3946CD5A0B56}" type="slidenum">
              <a:rPr lang="en-US" altLang="pt-PT"/>
              <a:pPr>
                <a:defRPr/>
              </a:pPr>
              <a:t>‹#›</a:t>
            </a:fld>
            <a:endParaRPr lang="en-US" altLang="pt-PT"/>
          </a:p>
        </p:txBody>
      </p:sp>
    </p:spTree>
    <p:extLst>
      <p:ext uri="{BB962C8B-B14F-4D97-AF65-F5344CB8AC3E}">
        <p14:creationId xmlns:p14="http://schemas.microsoft.com/office/powerpoint/2010/main" val="220787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A1C246-102C-4A44-8CDC-7471FABFFB50}" type="slidenum">
              <a:rPr lang="en-US" altLang="pt-PT"/>
              <a:pPr>
                <a:defRPr/>
              </a:pPr>
              <a:t>‹#›</a:t>
            </a:fld>
            <a:endParaRPr lang="en-US" altLang="pt-PT"/>
          </a:p>
        </p:txBody>
      </p:sp>
    </p:spTree>
    <p:extLst>
      <p:ext uri="{BB962C8B-B14F-4D97-AF65-F5344CB8AC3E}">
        <p14:creationId xmlns:p14="http://schemas.microsoft.com/office/powerpoint/2010/main" val="31887970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4BE4B7-F87A-41D2-B775-E05629440E14}" type="slidenum">
              <a:rPr lang="en-US" altLang="pt-PT"/>
              <a:pPr>
                <a:defRPr/>
              </a:pPr>
              <a:t>‹#›</a:t>
            </a:fld>
            <a:endParaRPr lang="en-US" altLang="pt-PT"/>
          </a:p>
        </p:txBody>
      </p:sp>
    </p:spTree>
    <p:extLst>
      <p:ext uri="{BB962C8B-B14F-4D97-AF65-F5344CB8AC3E}">
        <p14:creationId xmlns:p14="http://schemas.microsoft.com/office/powerpoint/2010/main" val="10670070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B52BA3-2420-4C2E-B656-4FE020D5BB92}" type="slidenum">
              <a:rPr lang="en-US" altLang="pt-PT"/>
              <a:pPr>
                <a:defRPr/>
              </a:pPr>
              <a:t>‹#›</a:t>
            </a:fld>
            <a:endParaRPr lang="en-US" altLang="pt-PT"/>
          </a:p>
        </p:txBody>
      </p:sp>
    </p:spTree>
    <p:extLst>
      <p:ext uri="{BB962C8B-B14F-4D97-AF65-F5344CB8AC3E}">
        <p14:creationId xmlns:p14="http://schemas.microsoft.com/office/powerpoint/2010/main" val="17566654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CB9120-E480-43ED-B348-0068B757487D}" type="slidenum">
              <a:rPr lang="en-US" altLang="pt-PT"/>
              <a:pPr>
                <a:defRPr/>
              </a:pPr>
              <a:t>‹#›</a:t>
            </a:fld>
            <a:endParaRPr lang="en-US" altLang="pt-PT"/>
          </a:p>
        </p:txBody>
      </p:sp>
    </p:spTree>
    <p:extLst>
      <p:ext uri="{BB962C8B-B14F-4D97-AF65-F5344CB8AC3E}">
        <p14:creationId xmlns:p14="http://schemas.microsoft.com/office/powerpoint/2010/main" val="2315881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7394EF-5B82-4CBA-9C2B-CAE136A1FAC1}" type="slidenum">
              <a:rPr lang="en-US" altLang="pt-PT"/>
              <a:pPr>
                <a:defRPr/>
              </a:pPr>
              <a:t>‹#›</a:t>
            </a:fld>
            <a:endParaRPr lang="en-US" altLang="pt-PT"/>
          </a:p>
        </p:txBody>
      </p:sp>
    </p:spTree>
    <p:extLst>
      <p:ext uri="{BB962C8B-B14F-4D97-AF65-F5344CB8AC3E}">
        <p14:creationId xmlns:p14="http://schemas.microsoft.com/office/powerpoint/2010/main" val="631915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614004-C89A-40A3-99B2-ECFB882982C5}" type="slidenum">
              <a:rPr lang="en-US" altLang="pt-PT"/>
              <a:pPr>
                <a:defRPr/>
              </a:pPr>
              <a:t>‹#›</a:t>
            </a:fld>
            <a:endParaRPr lang="en-US" altLang="pt-PT"/>
          </a:p>
        </p:txBody>
      </p:sp>
    </p:spTree>
    <p:extLst>
      <p:ext uri="{BB962C8B-B14F-4D97-AF65-F5344CB8AC3E}">
        <p14:creationId xmlns:p14="http://schemas.microsoft.com/office/powerpoint/2010/main" val="105859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98CDFF-4EBB-44CC-998A-81AB3429F70F}" type="slidenum">
              <a:rPr lang="en-US" altLang="pt-PT"/>
              <a:pPr>
                <a:defRPr/>
              </a:pPr>
              <a:t>‹#›</a:t>
            </a:fld>
            <a:endParaRPr lang="en-US" altLang="pt-PT"/>
          </a:p>
        </p:txBody>
      </p:sp>
    </p:spTree>
    <p:extLst>
      <p:ext uri="{BB962C8B-B14F-4D97-AF65-F5344CB8AC3E}">
        <p14:creationId xmlns:p14="http://schemas.microsoft.com/office/powerpoint/2010/main" val="188006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90A50D-29B4-41BB-A233-F4C762608412}" type="slidenum">
              <a:rPr lang="en-US" altLang="pt-PT"/>
              <a:pPr>
                <a:defRPr/>
              </a:pPr>
              <a:t>‹#›</a:t>
            </a:fld>
            <a:endParaRPr lang="en-US" altLang="pt-PT"/>
          </a:p>
        </p:txBody>
      </p:sp>
    </p:spTree>
    <p:extLst>
      <p:ext uri="{BB962C8B-B14F-4D97-AF65-F5344CB8AC3E}">
        <p14:creationId xmlns:p14="http://schemas.microsoft.com/office/powerpoint/2010/main" val="166756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1E8BE09-D382-4261-9209-CCF0EBF91262}" type="slidenum">
              <a:rPr lang="en-US" altLang="pt-PT"/>
              <a:pPr>
                <a:defRPr/>
              </a:pPr>
              <a:t>‹#›</a:t>
            </a:fld>
            <a:endParaRPr lang="en-US" altLang="pt-PT"/>
          </a:p>
        </p:txBody>
      </p:sp>
    </p:spTree>
    <p:extLst>
      <p:ext uri="{BB962C8B-B14F-4D97-AF65-F5344CB8AC3E}">
        <p14:creationId xmlns:p14="http://schemas.microsoft.com/office/powerpoint/2010/main" val="75096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156BFD-FEF9-455B-A579-E8F1CC1D5354}" type="slidenum">
              <a:rPr lang="en-US" altLang="pt-PT"/>
              <a:pPr>
                <a:defRPr/>
              </a:pPr>
              <a:t>‹#›</a:t>
            </a:fld>
            <a:endParaRPr lang="en-US" altLang="pt-PT"/>
          </a:p>
        </p:txBody>
      </p:sp>
    </p:spTree>
    <p:extLst>
      <p:ext uri="{BB962C8B-B14F-4D97-AF65-F5344CB8AC3E}">
        <p14:creationId xmlns:p14="http://schemas.microsoft.com/office/powerpoint/2010/main" val="128839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E6AF81-07B9-442E-9859-58617039A181}" type="slidenum">
              <a:rPr lang="en-US" altLang="pt-PT"/>
              <a:pPr>
                <a:defRPr/>
              </a:pPr>
              <a:t>‹#›</a:t>
            </a:fld>
            <a:endParaRPr lang="en-US" altLang="pt-PT"/>
          </a:p>
        </p:txBody>
      </p:sp>
    </p:spTree>
    <p:extLst>
      <p:ext uri="{BB962C8B-B14F-4D97-AF65-F5344CB8AC3E}">
        <p14:creationId xmlns:p14="http://schemas.microsoft.com/office/powerpoint/2010/main" val="155485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DFC2C7-C7BC-4E8B-91F6-F96C5246CEA6}" type="slidenum">
              <a:rPr lang="en-US" altLang="pt-PT"/>
              <a:pPr>
                <a:defRPr/>
              </a:pPr>
              <a:t>‹#›</a:t>
            </a:fld>
            <a:endParaRPr lang="en-US" altLang="pt-PT"/>
          </a:p>
        </p:txBody>
      </p:sp>
    </p:spTree>
    <p:extLst>
      <p:ext uri="{BB962C8B-B14F-4D97-AF65-F5344CB8AC3E}">
        <p14:creationId xmlns:p14="http://schemas.microsoft.com/office/powerpoint/2010/main" val="354162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EA4DBC8-2883-4E2F-B170-54F948E65E4C}" type="slidenum">
              <a:rPr lang="en-US" altLang="pt-PT"/>
              <a:pPr>
                <a:defRPr/>
              </a:pPr>
              <a:t>‹#›</a:t>
            </a:fld>
            <a:endParaRPr lang="en-US" altLang="pt-PT"/>
          </a:p>
        </p:txBody>
      </p:sp>
    </p:spTree>
  </p:cSld>
  <p:clrMap bg1="lt1" tx1="dk1" bg2="lt2" tx2="dk2" accent1="accent1" accent2="accent2" accent3="accent3" accent4="accent4" accent5="accent5" accent6="accent6" hlink="hlink" folHlink="folHlink"/>
  <p:sldLayoutIdLst>
    <p:sldLayoutId id="2147484557" r:id="rId1"/>
    <p:sldLayoutId id="2147484558" r:id="rId2"/>
    <p:sldLayoutId id="2147484559" r:id="rId3"/>
    <p:sldLayoutId id="2147484560" r:id="rId4"/>
    <p:sldLayoutId id="2147484561" r:id="rId5"/>
    <p:sldLayoutId id="2147484562" r:id="rId6"/>
    <p:sldLayoutId id="2147484563" r:id="rId7"/>
    <p:sldLayoutId id="2147484564" r:id="rId8"/>
    <p:sldLayoutId id="2147484565" r:id="rId9"/>
    <p:sldLayoutId id="2147484566" r:id="rId10"/>
    <p:sldLayoutId id="2147484567" r:id="rId11"/>
    <p:sldLayoutId id="2147484568" r:id="rId12"/>
    <p:sldLayoutId id="2147484569" r:id="rId13"/>
    <p:sldLayoutId id="2147484570"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0"/>
            <a:ext cx="8229600" cy="1417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cs typeface="Arial" charset="0"/>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rgbClr val="0099CC"/>
                </a:solidFill>
                <a:latin typeface="Arial" charset="0"/>
                <a:cs typeface="Arial" charset="0"/>
              </a:defRPr>
            </a:lvl1pPr>
          </a:lstStyle>
          <a:p>
            <a:pPr>
              <a:defRPr/>
            </a:pPr>
            <a:fld id="{2C596EFF-233B-4CA8-A482-F1422D06D5F4}" type="slidenum">
              <a:rPr lang="pt-PT" altLang="en-US" smtClean="0"/>
              <a:pPr>
                <a:defRPr/>
              </a:pPr>
              <a:t>‹#›</a:t>
            </a:fld>
            <a:endParaRPr lang="pt-PT" altLang="en-US" dirty="0"/>
          </a:p>
        </p:txBody>
      </p:sp>
      <p:sp>
        <p:nvSpPr>
          <p:cNvPr id="9" name="Rectangle 8"/>
          <p:cNvSpPr/>
          <p:nvPr userDrawn="1"/>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10" name="Rectangle 7"/>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4</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Tree>
    <p:extLst>
      <p:ext uri="{BB962C8B-B14F-4D97-AF65-F5344CB8AC3E}">
        <p14:creationId xmlns:p14="http://schemas.microsoft.com/office/powerpoint/2010/main" val="2439898890"/>
      </p:ext>
    </p:extLst>
  </p:cSld>
  <p:clrMap bg1="lt1" tx1="dk1" bg2="lt2" tx2="dk2" accent1="accent1" accent2="accent2" accent3="accent3" accent4="accent4" accent5="accent5" accent6="accent6" hlink="hlink" folHlink="folHlink"/>
  <p:sldLayoutIdLst>
    <p:sldLayoutId id="2147484589" r:id="rId1"/>
    <p:sldLayoutId id="2147484590" r:id="rId2"/>
    <p:sldLayoutId id="2147484591" r:id="rId3"/>
    <p:sldLayoutId id="2147484592" r:id="rId4"/>
    <p:sldLayoutId id="2147484593" r:id="rId5"/>
    <p:sldLayoutId id="2147484594" r:id="rId6"/>
    <p:sldLayoutId id="2147484595" r:id="rId7"/>
    <p:sldLayoutId id="2147484596" r:id="rId8"/>
    <p:sldLayoutId id="2147484597" r:id="rId9"/>
  </p:sldLayoutIdLst>
  <p:hf hdr="0" ftr="0" dt="0"/>
  <p:txStyles>
    <p:titleStyle>
      <a:lvl1pPr algn="l" rtl="0" eaLnBrk="0" fontAlgn="base" hangingPunct="0">
        <a:spcBef>
          <a:spcPct val="0"/>
        </a:spcBef>
        <a:spcAft>
          <a:spcPct val="0"/>
        </a:spcAft>
        <a:defRPr sz="3200" b="1" kern="1200">
          <a:solidFill>
            <a:srgbClr val="0099CC"/>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itchFamily="34" charset="0"/>
          <a:cs typeface="Arial" pitchFamily="34" charset="0"/>
        </a:defRPr>
      </a:lvl2pPr>
      <a:lvl3pPr algn="ctr" rtl="0" eaLnBrk="0" fontAlgn="base" hangingPunct="0">
        <a:spcBef>
          <a:spcPct val="0"/>
        </a:spcBef>
        <a:spcAft>
          <a:spcPct val="0"/>
        </a:spcAft>
        <a:defRPr sz="3200">
          <a:solidFill>
            <a:srgbClr val="1B4298"/>
          </a:solidFill>
          <a:latin typeface="Calibri" pitchFamily="34" charset="0"/>
          <a:cs typeface="Arial" pitchFamily="34" charset="0"/>
        </a:defRPr>
      </a:lvl3pPr>
      <a:lvl4pPr algn="ctr" rtl="0" eaLnBrk="0" fontAlgn="base" hangingPunct="0">
        <a:spcBef>
          <a:spcPct val="0"/>
        </a:spcBef>
        <a:spcAft>
          <a:spcPct val="0"/>
        </a:spcAft>
        <a:defRPr sz="3200">
          <a:solidFill>
            <a:srgbClr val="1B4298"/>
          </a:solidFill>
          <a:latin typeface="Calibri" pitchFamily="34" charset="0"/>
          <a:cs typeface="Arial" pitchFamily="34" charset="0"/>
        </a:defRPr>
      </a:lvl4pPr>
      <a:lvl5pPr algn="ctr" rtl="0" eaLnBrk="0" fontAlgn="base" hangingPunct="0">
        <a:spcBef>
          <a:spcPct val="0"/>
        </a:spcBef>
        <a:spcAft>
          <a:spcPct val="0"/>
        </a:spcAft>
        <a:defRPr sz="3200">
          <a:solidFill>
            <a:srgbClr val="1B4298"/>
          </a:solidFill>
          <a:latin typeface="Calibri" pitchFamily="34" charset="0"/>
          <a:cs typeface="Arial" pitchFamily="34" charset="0"/>
        </a:defRPr>
      </a:lvl5pPr>
      <a:lvl6pPr marL="457200" algn="ctr" rtl="0" fontAlgn="base">
        <a:spcBef>
          <a:spcPct val="0"/>
        </a:spcBef>
        <a:spcAft>
          <a:spcPct val="0"/>
        </a:spcAft>
        <a:defRPr sz="3200">
          <a:solidFill>
            <a:srgbClr val="1B4298"/>
          </a:solidFill>
          <a:latin typeface="Calibri" pitchFamily="34" charset="0"/>
          <a:cs typeface="Arial" pitchFamily="34" charset="0"/>
        </a:defRPr>
      </a:lvl6pPr>
      <a:lvl7pPr marL="914400" algn="ctr" rtl="0" fontAlgn="base">
        <a:spcBef>
          <a:spcPct val="0"/>
        </a:spcBef>
        <a:spcAft>
          <a:spcPct val="0"/>
        </a:spcAft>
        <a:defRPr sz="3200">
          <a:solidFill>
            <a:srgbClr val="1B4298"/>
          </a:solidFill>
          <a:latin typeface="Calibri" pitchFamily="34" charset="0"/>
          <a:cs typeface="Arial" pitchFamily="34" charset="0"/>
        </a:defRPr>
      </a:lvl7pPr>
      <a:lvl8pPr marL="1371600" algn="ctr" rtl="0" fontAlgn="base">
        <a:spcBef>
          <a:spcPct val="0"/>
        </a:spcBef>
        <a:spcAft>
          <a:spcPct val="0"/>
        </a:spcAft>
        <a:defRPr sz="3200">
          <a:solidFill>
            <a:srgbClr val="1B4298"/>
          </a:solidFill>
          <a:latin typeface="Calibri" pitchFamily="34" charset="0"/>
          <a:cs typeface="Arial" pitchFamily="34" charset="0"/>
        </a:defRPr>
      </a:lvl8pPr>
      <a:lvl9pPr marL="1828800" algn="ctr" rtl="0" fontAlgn="base">
        <a:spcBef>
          <a:spcPct val="0"/>
        </a:spcBef>
        <a:spcAft>
          <a:spcPct val="0"/>
        </a:spcAft>
        <a:defRPr sz="3200">
          <a:solidFill>
            <a:srgbClr val="1B4298"/>
          </a:solidFill>
          <a:latin typeface="Calibri" pitchFamily="34" charset="0"/>
          <a:cs typeface="Arial" pitchFamily="34" charset="0"/>
        </a:defRPr>
      </a:lvl9pPr>
    </p:titleStyle>
    <p:bodyStyle>
      <a:lvl1pPr marL="342900" indent="-342900" algn="l" rtl="0" eaLnBrk="0" fontAlgn="base" hangingPunct="0">
        <a:spcBef>
          <a:spcPts val="0"/>
        </a:spcBef>
        <a:spcAft>
          <a:spcPts val="1000"/>
        </a:spcAft>
        <a:buClr>
          <a:schemeClr val="accent1"/>
        </a:buClr>
        <a:buFont typeface="Arial" charset="0"/>
        <a:buChar char="•"/>
        <a:defRPr sz="2800" kern="1200">
          <a:solidFill>
            <a:srgbClr val="0099CC"/>
          </a:solidFill>
          <a:latin typeface="+mn-lt"/>
          <a:ea typeface="+mn-ea"/>
          <a:cs typeface="+mn-cs"/>
        </a:defRPr>
      </a:lvl1pPr>
      <a:lvl2pPr marL="742950" indent="-285750" algn="l" rtl="0" eaLnBrk="0" fontAlgn="base" hangingPunct="0">
        <a:spcBef>
          <a:spcPts val="0"/>
        </a:spcBef>
        <a:spcAft>
          <a:spcPts val="100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3pPr>
      <a:lvl4pPr marL="16002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4pPr>
      <a:lvl5pPr marL="2057400" indent="-228600" algn="l" rtl="0" eaLnBrk="0" fontAlgn="base" hangingPunct="0">
        <a:spcBef>
          <a:spcPts val="0"/>
        </a:spcBef>
        <a:spcAft>
          <a:spcPts val="1000"/>
        </a:spcAft>
        <a:buFont typeface="Arial" charset="0"/>
        <a:buChar char="»"/>
        <a:defRPr sz="2800" kern="1200">
          <a:solidFill>
            <a:srgbClr val="0099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gradFill>
            <a:gsLst>
              <a:gs pos="28000">
                <a:schemeClr val="accent6">
                  <a:lumMod val="75000"/>
                  <a:alpha val="93000"/>
                </a:schemeClr>
              </a:gs>
              <a:gs pos="57000">
                <a:srgbClr val="FFC000"/>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307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9DC7695-019B-4888-8ADB-0F61BAA2A760}" type="slidenum">
              <a:rPr lang="en-US" altLang="pt-PT"/>
              <a:pPr>
                <a:defRPr/>
              </a:pPr>
              <a:t>‹#›</a:t>
            </a:fld>
            <a:endParaRPr lang="en-US" altLang="pt-PT"/>
          </a:p>
        </p:txBody>
      </p:sp>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0" descr="Republica de Mocambique Ministerio de saude logo&#10;"/>
          <p:cNvPicPr>
            <a:picLocks noChangeAspect="1"/>
          </p:cNvPicPr>
          <p:nvPr/>
        </p:nvPicPr>
        <p:blipFill>
          <a:blip r:embed="rId3">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21"/>
          <p:cNvSpPr txBox="1">
            <a:spLocks noChangeArrowheads="1"/>
          </p:cNvSpPr>
          <p:nvPr/>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a:latin typeface="Century Gothic" panose="020B0502020202020204" pitchFamily="34" charset="0"/>
              </a:rPr>
              <a:t>REPÚBLICA DE MOÇAMBIQUE</a:t>
            </a:r>
          </a:p>
          <a:p>
            <a:pPr algn="ctr" eaLnBrk="1" hangingPunct="1">
              <a:spcBef>
                <a:spcPct val="0"/>
              </a:spcBef>
              <a:buClrTx/>
              <a:buFontTx/>
              <a:buNone/>
            </a:pPr>
            <a:r>
              <a:rPr lang="pt-BR" altLang="pt-PT" sz="600">
                <a:latin typeface="Century Gothic" panose="020B0502020202020204" pitchFamily="34" charset="0"/>
              </a:rPr>
              <a:t>Ministério de Saúde</a:t>
            </a:r>
            <a:endParaRPr lang="en-US" altLang="pt-PT" sz="600" dirty="0">
              <a:latin typeface="Century Gothic" panose="020B0502020202020204" pitchFamily="34" charset="0"/>
            </a:endParaRPr>
          </a:p>
        </p:txBody>
      </p:sp>
      <p:sp>
        <p:nvSpPr>
          <p:cNvPr id="25" name="Rectangle 24"/>
          <p:cNvSpPr/>
          <p:nvPr/>
        </p:nvSpPr>
        <p:spPr>
          <a:xfrm>
            <a:off x="0" y="2514600"/>
            <a:ext cx="9144000" cy="136525"/>
          </a:xfrm>
          <a:prstGeom prst="rect">
            <a:avLst/>
          </a:prstGeom>
          <a:solidFill>
            <a:srgbClr val="996633"/>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solidFill>
                <a:srgbClr val="996633"/>
              </a:solidFill>
              <a:cs typeface="Calibri" pitchFamily="34" charset="0"/>
            </a:endParaRPr>
          </a:p>
        </p:txBody>
      </p:sp>
      <p:sp>
        <p:nvSpPr>
          <p:cNvPr id="26" name="Rectangle 25"/>
          <p:cNvSpPr/>
          <p:nvPr/>
        </p:nvSpPr>
        <p:spPr>
          <a:xfrm>
            <a:off x="-19050" y="1276350"/>
            <a:ext cx="9163050" cy="19050"/>
          </a:xfrm>
          <a:prstGeom prst="rect">
            <a:avLst/>
          </a:prstGeom>
          <a:solidFill>
            <a:srgbClr val="996633"/>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solidFill>
                <a:srgbClr val="996633"/>
              </a:solidFill>
              <a:cs typeface="Calibri" pitchFamily="34" charset="0"/>
            </a:endParaRPr>
          </a:p>
        </p:txBody>
      </p:sp>
      <p:sp>
        <p:nvSpPr>
          <p:cNvPr id="3" name="Rectangle 2"/>
          <p:cNvSpPr/>
          <p:nvPr/>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4800" b="1" dirty="0">
                <a:solidFill>
                  <a:schemeClr val="bg2">
                    <a:lumMod val="25000"/>
                  </a:schemeClr>
                </a:solidFill>
              </a:rPr>
              <a:t>4</a:t>
            </a:r>
          </a:p>
          <a:p>
            <a:pPr algn="ctr" eaLnBrk="1" fontAlgn="auto" hangingPunct="1">
              <a:spcBef>
                <a:spcPts val="0"/>
              </a:spcBef>
              <a:spcAft>
                <a:spcPts val="0"/>
              </a:spcAft>
              <a:defRPr/>
            </a:pPr>
            <a:r>
              <a:rPr lang="en-US" sz="2000" b="1" dirty="0" err="1">
                <a:solidFill>
                  <a:schemeClr val="bg2">
                    <a:lumMod val="25000"/>
                  </a:schemeClr>
                </a:solidFill>
              </a:rPr>
              <a:t>Módulo</a:t>
            </a:r>
            <a:endParaRPr lang="en-US" sz="2000" b="1" dirty="0">
              <a:solidFill>
                <a:schemeClr val="bg2">
                  <a:lumMod val="25000"/>
                </a:schemeClr>
              </a:solidFill>
            </a:endParaRPr>
          </a:p>
        </p:txBody>
      </p:sp>
      <p:sp>
        <p:nvSpPr>
          <p:cNvPr id="11274" name="TextBox 4"/>
          <p:cNvSpPr txBox="1">
            <a:spLocks noChangeArrowheads="1"/>
          </p:cNvSpPr>
          <p:nvPr/>
        </p:nvSpPr>
        <p:spPr bwMode="auto">
          <a:xfrm>
            <a:off x="8382000" y="6400800"/>
            <a:ext cx="3810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eaLnBrk="1" hangingPunct="1">
              <a:spcBef>
                <a:spcPct val="0"/>
              </a:spcBef>
              <a:buClrTx/>
              <a:buFontTx/>
              <a:buNone/>
            </a:pPr>
            <a:endParaRPr lang="en-US" altLang="en-US" sz="1800">
              <a:latin typeface="Arial" panose="020B0604020202020204" pitchFamily="34" charset="0"/>
            </a:endParaRPr>
          </a:p>
        </p:txBody>
      </p:sp>
      <p:sp>
        <p:nvSpPr>
          <p:cNvPr id="18" name="Rectangle 17"/>
          <p:cNvSpPr/>
          <p:nvPr/>
        </p:nvSpPr>
        <p:spPr>
          <a:xfrm>
            <a:off x="0" y="1275736"/>
            <a:ext cx="9144000" cy="1468438"/>
          </a:xfrm>
          <a:prstGeom prst="rect">
            <a:avLst/>
          </a:prstGeom>
          <a:solidFill>
            <a:srgbClr val="0099C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anchor="ctr"/>
          <a:lstStyle/>
          <a:p>
            <a:pPr eaLnBrk="0" hangingPunct="0">
              <a:spcBef>
                <a:spcPts val="0"/>
              </a:spcBef>
              <a:defRPr/>
            </a:pPr>
            <a:r>
              <a:rPr lang="pt-BR" sz="2400" dirty="0">
                <a:solidFill>
                  <a:schemeClr val="bg1"/>
                </a:solidFill>
                <a:cs typeface="Arial" pitchFamily="34" charset="0"/>
              </a:rPr>
              <a:t>TRATAMENTO E REABILITAÇÃO NUTRICIONAL </a:t>
            </a:r>
          </a:p>
          <a:p>
            <a:pPr eaLnBrk="0" hangingPunct="0">
              <a:spcBef>
                <a:spcPts val="0"/>
              </a:spcBef>
              <a:defRPr/>
            </a:pPr>
            <a:r>
              <a:rPr lang="pt-BR" sz="2400" dirty="0">
                <a:solidFill>
                  <a:schemeClr val="bg1"/>
                </a:solidFill>
                <a:cs typeface="Arial" pitchFamily="34" charset="0"/>
              </a:rPr>
              <a:t>VOLUMEN II: ADOLESCENTES E ADULTOS</a:t>
            </a:r>
            <a:r>
              <a:rPr lang="pt-BR" sz="2400" dirty="0">
                <a:solidFill>
                  <a:srgbClr val="996633"/>
                </a:solidFill>
              </a:rPr>
              <a:t>                                    </a:t>
            </a:r>
          </a:p>
        </p:txBody>
      </p:sp>
      <p:sp>
        <p:nvSpPr>
          <p:cNvPr id="19" name="Rectangle 18"/>
          <p:cNvSpPr/>
          <p:nvPr/>
        </p:nvSpPr>
        <p:spPr>
          <a:xfrm>
            <a:off x="0" y="2627313"/>
            <a:ext cx="9144000" cy="136525"/>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20" name="Rectangle 19"/>
          <p:cNvSpPr/>
          <p:nvPr/>
        </p:nvSpPr>
        <p:spPr>
          <a:xfrm>
            <a:off x="0" y="2763838"/>
            <a:ext cx="9144000" cy="3865562"/>
          </a:xfrm>
          <a:prstGeom prst="rect">
            <a:avLst/>
          </a:prstGeom>
          <a:gradFill>
            <a:gsLst>
              <a:gs pos="0">
                <a:srgbClr val="E1F7FF"/>
              </a:gs>
              <a:gs pos="80000">
                <a:schemeClr val="bg1"/>
              </a:gs>
              <a:gs pos="100000">
                <a:schemeClr val="bg1"/>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tIns="457200" rIns="914400"/>
          <a:lstStyle/>
          <a:p>
            <a:endParaRPr lang="en-US" sz="3200" b="1" dirty="0">
              <a:solidFill>
                <a:srgbClr val="0099CC"/>
              </a:solidFill>
            </a:endParaRPr>
          </a:p>
          <a:p>
            <a:r>
              <a:rPr lang="en-US" sz="3200" b="1" dirty="0" err="1">
                <a:solidFill>
                  <a:srgbClr val="0099CC"/>
                </a:solidFill>
              </a:rPr>
              <a:t>Tratamento</a:t>
            </a:r>
            <a:r>
              <a:rPr lang="en-US" sz="3200" b="1" dirty="0">
                <a:solidFill>
                  <a:srgbClr val="0099CC"/>
                </a:solidFill>
              </a:rPr>
              <a:t> da </a:t>
            </a:r>
            <a:r>
              <a:rPr lang="en-US" sz="3200" b="1" dirty="0" err="1">
                <a:solidFill>
                  <a:srgbClr val="0099CC"/>
                </a:solidFill>
              </a:rPr>
              <a:t>Desnutrição</a:t>
            </a:r>
            <a:r>
              <a:rPr lang="en-US" sz="3200" b="1" dirty="0">
                <a:solidFill>
                  <a:srgbClr val="0099CC"/>
                </a:solidFill>
              </a:rPr>
              <a:t> </a:t>
            </a:r>
            <a:r>
              <a:rPr lang="en-US" sz="3200" b="1" dirty="0" err="1">
                <a:solidFill>
                  <a:srgbClr val="0099CC"/>
                </a:solidFill>
              </a:rPr>
              <a:t>em</a:t>
            </a:r>
            <a:r>
              <a:rPr lang="en-US" sz="3200" b="1" dirty="0">
                <a:solidFill>
                  <a:srgbClr val="0099CC"/>
                </a:solidFill>
              </a:rPr>
              <a:t> </a:t>
            </a:r>
            <a:r>
              <a:rPr lang="en-US" sz="3200" b="1" dirty="0" err="1">
                <a:solidFill>
                  <a:srgbClr val="0099CC"/>
                </a:solidFill>
              </a:rPr>
              <a:t>Ambulatório</a:t>
            </a:r>
            <a:r>
              <a:rPr lang="en-US" sz="3200" b="1" dirty="0">
                <a:solidFill>
                  <a:srgbClr val="0099CC"/>
                </a:solidFill>
              </a:rPr>
              <a:t> (TDA)</a:t>
            </a:r>
            <a:endParaRPr lang="en-US" sz="3200" dirty="0">
              <a:solidFill>
                <a:srgbClr val="0099CC"/>
              </a:solidFill>
            </a:endParaRPr>
          </a:p>
        </p:txBody>
      </p:sp>
      <p:sp>
        <p:nvSpPr>
          <p:cNvPr id="21"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Quantidade de ATPU (saquetas) para adolescentes, adultos, e idosos </a:t>
            </a:r>
          </a:p>
        </p:txBody>
      </p:sp>
      <p:pic>
        <p:nvPicPr>
          <p:cNvPr id="24594" name="Picture 6" descr="Uma barra de porca plum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882900"/>
            <a:ext cx="24193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5" name="Rectangle 7"/>
          <p:cNvSpPr>
            <a:spLocks noChangeArrowheads="1"/>
          </p:cNvSpPr>
          <p:nvPr/>
        </p:nvSpPr>
        <p:spPr bwMode="auto">
          <a:xfrm>
            <a:off x="1695450" y="3409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spcBef>
                <a:spcPct val="0"/>
              </a:spcBef>
              <a:buClrTx/>
              <a:buFontTx/>
              <a:buNone/>
            </a:pPr>
            <a:endParaRPr lang="pt-PT" altLang="en-US" sz="1800">
              <a:latin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10</a:t>
            </a:fld>
            <a:endParaRPr lang="pt-PT" altLang="en-US" dirty="0"/>
          </a:p>
        </p:txBody>
      </p:sp>
      <p:graphicFrame>
        <p:nvGraphicFramePr>
          <p:cNvPr id="5" name="Table 4"/>
          <p:cNvGraphicFramePr>
            <a:graphicFrameLocks noGrp="1"/>
          </p:cNvGraphicFramePr>
          <p:nvPr>
            <p:extLst>
              <p:ext uri="{D42A27DB-BD31-4B8C-83A1-F6EECF244321}">
                <p14:modId xmlns:p14="http://schemas.microsoft.com/office/powerpoint/2010/main" val="4061372851"/>
              </p:ext>
            </p:extLst>
          </p:nvPr>
        </p:nvGraphicFramePr>
        <p:xfrm>
          <a:off x="3352800" y="2286000"/>
          <a:ext cx="5334001" cy="1939565"/>
        </p:xfrm>
        <a:graphic>
          <a:graphicData uri="http://schemas.openxmlformats.org/drawingml/2006/table">
            <a:tbl>
              <a:tblPr/>
              <a:tblGrid>
                <a:gridCol w="1333767">
                  <a:extLst>
                    <a:ext uri="{9D8B030D-6E8A-4147-A177-3AD203B41FA5}">
                      <a16:colId xmlns:a16="http://schemas.microsoft.com/office/drawing/2014/main" val="20000"/>
                    </a:ext>
                  </a:extLst>
                </a:gridCol>
                <a:gridCol w="1333767">
                  <a:extLst>
                    <a:ext uri="{9D8B030D-6E8A-4147-A177-3AD203B41FA5}">
                      <a16:colId xmlns:a16="http://schemas.microsoft.com/office/drawing/2014/main" val="20001"/>
                    </a:ext>
                  </a:extLst>
                </a:gridCol>
                <a:gridCol w="1333767">
                  <a:extLst>
                    <a:ext uri="{9D8B030D-6E8A-4147-A177-3AD203B41FA5}">
                      <a16:colId xmlns:a16="http://schemas.microsoft.com/office/drawing/2014/main" val="20002"/>
                    </a:ext>
                  </a:extLst>
                </a:gridCol>
                <a:gridCol w="1332700">
                  <a:extLst>
                    <a:ext uri="{9D8B030D-6E8A-4147-A177-3AD203B41FA5}">
                      <a16:colId xmlns:a16="http://schemas.microsoft.com/office/drawing/2014/main" val="20003"/>
                    </a:ext>
                  </a:extLst>
                </a:gridCol>
              </a:tblGrid>
              <a:tr h="609600">
                <a:tc>
                  <a:txBody>
                    <a:bodyPr/>
                    <a:lstStyle/>
                    <a:p>
                      <a:pPr marL="0" marR="0" algn="ctr">
                        <a:lnSpc>
                          <a:spcPct val="107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3">
                  <a:txBody>
                    <a:bodyPr/>
                    <a:lstStyle/>
                    <a:p>
                      <a:pPr marL="0" marR="0" algn="ctr">
                        <a:lnSpc>
                          <a:spcPct val="107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Total saquetas de ATPU para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algn="ctr">
                        <a:lnSpc>
                          <a:spcPct val="107000"/>
                        </a:lnSpc>
                        <a:spcBef>
                          <a:spcPts val="0"/>
                        </a:spcBef>
                        <a:spcAft>
                          <a:spcPts val="0"/>
                        </a:spcAft>
                      </a:pPr>
                      <a:r>
                        <a:rPr lang="pt-PT"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Peso (kg)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7000"/>
                        </a:lnSpc>
                        <a:spcBef>
                          <a:spcPts val="0"/>
                        </a:spcBef>
                        <a:spcAft>
                          <a:spcPts val="0"/>
                        </a:spcAft>
                      </a:pPr>
                      <a:r>
                        <a:rPr lang="pt-PT"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24 horas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7000"/>
                        </a:lnSpc>
                        <a:spcBef>
                          <a:spcPts val="0"/>
                        </a:spcBef>
                        <a:spcAft>
                          <a:spcPts val="0"/>
                        </a:spcAft>
                      </a:pPr>
                      <a:r>
                        <a:rPr lang="pt-PT"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 dias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7000"/>
                        </a:lnSpc>
                        <a:spcBef>
                          <a:spcPts val="0"/>
                        </a:spcBef>
                        <a:spcAft>
                          <a:spcPts val="0"/>
                        </a:spcAft>
                      </a:pPr>
                      <a:r>
                        <a:rPr lang="pt-PT"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 dias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1"/>
                  </a:ext>
                </a:extLst>
              </a:tr>
              <a:tr h="796565">
                <a:tc>
                  <a:txBody>
                    <a:bodyPr/>
                    <a:lstStyle/>
                    <a:p>
                      <a:pPr marL="0" marR="0" algn="ctr">
                        <a:lnSpc>
                          <a:spcPct val="107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Todos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7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7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7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Exercício de aplicação do TDA </a:t>
            </a:r>
          </a:p>
        </p:txBody>
      </p:sp>
      <p:sp>
        <p:nvSpPr>
          <p:cNvPr id="5" name="Content Placeholder 4"/>
          <p:cNvSpPr>
            <a:spLocks noGrp="1"/>
          </p:cNvSpPr>
          <p:nvPr>
            <p:ph idx="1"/>
          </p:nvPr>
        </p:nvSpPr>
        <p:spPr/>
        <p:txBody>
          <a:bodyPr/>
          <a:lstStyle/>
          <a:p>
            <a:endParaRPr lang="en-US" dirty="0"/>
          </a:p>
        </p:txBody>
      </p:sp>
      <p:sp>
        <p:nvSpPr>
          <p:cNvPr id="4" name="Text Box 3"/>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2880" tIns="91440" rIns="182880" bIns="91440" anchor="ctr" anchorCtr="0"/>
          <a:lstStyle/>
          <a:p>
            <a:pPr marL="347663" indent="-347663">
              <a:spcAft>
                <a:spcPts val="600"/>
              </a:spcAft>
              <a:defRPr/>
            </a:pPr>
            <a:r>
              <a:rPr lang="pt-PT" altLang="pt-PT" sz="2200" dirty="0">
                <a:latin typeface="+mn-lt"/>
              </a:rPr>
              <a:t>1. 	Quais são os critérios de inclusão no TDA?</a:t>
            </a:r>
          </a:p>
          <a:p>
            <a:pPr marL="347663" indent="-347663" algn="just">
              <a:spcAft>
                <a:spcPts val="600"/>
              </a:spcAft>
              <a:defRPr/>
            </a:pPr>
            <a:r>
              <a:rPr lang="pt-PT" altLang="pt-PT" sz="2200" dirty="0">
                <a:latin typeface="+mn-lt"/>
              </a:rPr>
              <a:t>2. 	Diga três vantagens do tratamento da desnutrição em ambulatório p</a:t>
            </a:r>
            <a:r>
              <a:rPr lang="pt-PT" altLang="pt-PT" sz="2200" dirty="0">
                <a:solidFill>
                  <a:srgbClr val="000000"/>
                </a:solidFill>
                <a:latin typeface="+mn-lt"/>
              </a:rPr>
              <a:t>ara os pacientes e três para os serviços de saúde?</a:t>
            </a:r>
          </a:p>
          <a:p>
            <a:pPr marL="347663" indent="-347663">
              <a:spcAft>
                <a:spcPts val="600"/>
              </a:spcAft>
              <a:buClr>
                <a:srgbClr val="000000"/>
              </a:buClr>
              <a:defRPr/>
            </a:pPr>
            <a:r>
              <a:rPr lang="pt-PT" altLang="pt-PT" sz="2200" dirty="0">
                <a:solidFill>
                  <a:srgbClr val="000000"/>
                </a:solidFill>
                <a:latin typeface="+mn-lt"/>
              </a:rPr>
              <a:t>3.	Que pacientes têm prioridade do tratamento no TDA com ATPU numa situação de escassez do produto?</a:t>
            </a:r>
            <a:r>
              <a:rPr lang="pt-PT" altLang="pt-PT" sz="2200" dirty="0">
                <a:latin typeface="+mn-lt"/>
              </a:rPr>
              <a:t> </a:t>
            </a:r>
          </a:p>
          <a:p>
            <a:pPr marL="347663" indent="-347663">
              <a:spcAft>
                <a:spcPts val="600"/>
              </a:spcAft>
              <a:buClr>
                <a:srgbClr val="000000"/>
              </a:buClr>
              <a:defRPr/>
            </a:pPr>
            <a:r>
              <a:rPr lang="pt-PT" altLang="pt-PT" sz="2200" dirty="0">
                <a:solidFill>
                  <a:srgbClr val="000000"/>
                </a:solidFill>
                <a:latin typeface="+mn-lt"/>
              </a:rPr>
              <a:t>4.	Qual é o tratamento para pacientes com DAG sem complicações médicas quando há falta de ATPU? </a:t>
            </a:r>
          </a:p>
          <a:p>
            <a:pPr marL="347663" indent="-347663">
              <a:spcAft>
                <a:spcPts val="600"/>
              </a:spcAft>
              <a:buClr>
                <a:srgbClr val="000000"/>
              </a:buClr>
              <a:defRPr/>
            </a:pPr>
            <a:r>
              <a:rPr lang="pt-PT" altLang="pt-PT" sz="2200" dirty="0">
                <a:solidFill>
                  <a:srgbClr val="000000"/>
                </a:solidFill>
                <a:latin typeface="+mn-lt"/>
              </a:rPr>
              <a:t>5.	Se tiver um paciente que vive muito distante da sua Unidade Sanitária e se fizer avaliação da necessidade de dar uma quantidade de ATPU para 15 dias, que quantidades de ATPU daria ao paciente? Mostre o cálculo.  </a:t>
            </a:r>
            <a:endParaRPr lang="pt-PT" altLang="pt-PT" sz="2200" b="1" dirty="0">
              <a:latin typeface="+mn-lt"/>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11</a:t>
            </a:fld>
            <a:endParaRPr lang="pt-P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100" dirty="0" err="1"/>
              <a:t>Respostas</a:t>
            </a:r>
            <a:r>
              <a:rPr lang="en-US" sz="3100" dirty="0"/>
              <a:t> </a:t>
            </a:r>
            <a:r>
              <a:rPr lang="en-US" sz="3100" dirty="0" err="1"/>
              <a:t>ao</a:t>
            </a:r>
            <a:r>
              <a:rPr lang="en-US" sz="3100" dirty="0"/>
              <a:t> </a:t>
            </a:r>
            <a:r>
              <a:rPr lang="pt-PT" sz="3100" dirty="0"/>
              <a:t>exercício de aplicação </a:t>
            </a:r>
            <a:r>
              <a:rPr lang="en-US" sz="3100" dirty="0"/>
              <a:t>do TDA</a:t>
            </a:r>
            <a:endParaRPr lang="pt-PT" sz="3100" dirty="0"/>
          </a:p>
        </p:txBody>
      </p:sp>
      <p:sp>
        <p:nvSpPr>
          <p:cNvPr id="3" name="Content Placeholder 2"/>
          <p:cNvSpPr>
            <a:spLocks noGrp="1"/>
          </p:cNvSpPr>
          <p:nvPr>
            <p:ph idx="1"/>
          </p:nvPr>
        </p:nvSpPr>
        <p:spPr/>
        <p:txBody>
          <a:bodyPr/>
          <a:lstStyle/>
          <a:p>
            <a:endParaRPr lang="en-US"/>
          </a:p>
        </p:txBody>
      </p:sp>
      <p:sp>
        <p:nvSpPr>
          <p:cNvPr id="7" name="Text Box 3"/>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lstStyle/>
          <a:p>
            <a:pPr marL="457200" indent="-457200">
              <a:spcAft>
                <a:spcPts val="1000"/>
              </a:spcAft>
              <a:buFontTx/>
              <a:buAutoNum type="arabicPeriod"/>
              <a:defRPr/>
            </a:pPr>
            <a:r>
              <a:rPr lang="pt-PT" altLang="pt-PT" sz="2200" b="1" dirty="0">
                <a:latin typeface="+mn-lt"/>
              </a:rPr>
              <a:t>R</a:t>
            </a:r>
            <a:r>
              <a:rPr lang="pt-PT" altLang="pt-PT" sz="2200" dirty="0">
                <a:latin typeface="+mn-lt"/>
              </a:rPr>
              <a:t>: O tratamento em ambulatório é dirigido aos doentes com Desnutrição Aguda Grave (DAG) sem edema, sem complicações médicas</a:t>
            </a:r>
            <a:r>
              <a:rPr lang="pt-PT" altLang="pt-PT" sz="2200" b="1" dirty="0">
                <a:latin typeface="+mn-lt"/>
              </a:rPr>
              <a:t>, </a:t>
            </a:r>
            <a:r>
              <a:rPr lang="pt-PT" altLang="pt-PT" sz="2200" dirty="0">
                <a:latin typeface="+mn-lt"/>
              </a:rPr>
              <a:t>com apetite,</a:t>
            </a:r>
            <a:r>
              <a:rPr lang="pt-PT" altLang="pt-PT" sz="2200" dirty="0">
                <a:solidFill>
                  <a:srgbClr val="000000"/>
                </a:solidFill>
                <a:latin typeface="+mn-lt"/>
              </a:rPr>
              <a:t> e clinicamente bem.</a:t>
            </a:r>
          </a:p>
          <a:p>
            <a:pPr>
              <a:spcAft>
                <a:spcPts val="1000"/>
              </a:spcAft>
              <a:defRPr/>
            </a:pPr>
            <a:endParaRPr lang="pt-PT" altLang="pt-PT" sz="2000" b="1" dirty="0">
              <a:latin typeface="+mn-lt"/>
            </a:endParaRPr>
          </a:p>
          <a:p>
            <a:pPr>
              <a:defRPr/>
            </a:pPr>
            <a:endParaRPr lang="pt-PT" altLang="pt-PT" sz="2000" b="1" u="sng" dirty="0">
              <a:solidFill>
                <a:srgbClr val="000000"/>
              </a:solidFill>
              <a:latin typeface="+mn-lt"/>
            </a:endParaRPr>
          </a:p>
          <a:p>
            <a:pPr>
              <a:spcAft>
                <a:spcPts val="1000"/>
              </a:spcAft>
              <a:defRPr/>
            </a:pPr>
            <a:endParaRPr lang="pt-PT" altLang="pt-PT" sz="2000" dirty="0">
              <a:latin typeface="+mn-lt"/>
            </a:endParaRPr>
          </a:p>
          <a:p>
            <a:pPr>
              <a:defRPr/>
            </a:pPr>
            <a:endParaRPr lang="pt-PT" altLang="pt-PT" sz="2000" dirty="0">
              <a:latin typeface="+mn-lt"/>
            </a:endParaRPr>
          </a:p>
        </p:txBody>
      </p:sp>
      <p:graphicFrame>
        <p:nvGraphicFramePr>
          <p:cNvPr id="10" name="Table 9"/>
          <p:cNvGraphicFramePr>
            <a:graphicFrameLocks noGrp="1"/>
          </p:cNvGraphicFramePr>
          <p:nvPr>
            <p:extLst>
              <p:ext uri="{D42A27DB-BD31-4B8C-83A1-F6EECF244321}">
                <p14:modId xmlns:p14="http://schemas.microsoft.com/office/powerpoint/2010/main" val="3016629615"/>
              </p:ext>
            </p:extLst>
          </p:nvPr>
        </p:nvGraphicFramePr>
        <p:xfrm>
          <a:off x="609599" y="2971801"/>
          <a:ext cx="7924802" cy="2971800"/>
        </p:xfrm>
        <a:graphic>
          <a:graphicData uri="http://schemas.openxmlformats.org/drawingml/2006/table">
            <a:tbl>
              <a:tblPr/>
              <a:tblGrid>
                <a:gridCol w="1823406">
                  <a:extLst>
                    <a:ext uri="{9D8B030D-6E8A-4147-A177-3AD203B41FA5}">
                      <a16:colId xmlns:a16="http://schemas.microsoft.com/office/drawing/2014/main" val="20000"/>
                    </a:ext>
                  </a:extLst>
                </a:gridCol>
                <a:gridCol w="1823406">
                  <a:extLst>
                    <a:ext uri="{9D8B030D-6E8A-4147-A177-3AD203B41FA5}">
                      <a16:colId xmlns:a16="http://schemas.microsoft.com/office/drawing/2014/main" val="20001"/>
                    </a:ext>
                  </a:extLst>
                </a:gridCol>
                <a:gridCol w="2314323">
                  <a:extLst>
                    <a:ext uri="{9D8B030D-6E8A-4147-A177-3AD203B41FA5}">
                      <a16:colId xmlns:a16="http://schemas.microsoft.com/office/drawing/2014/main" val="20002"/>
                    </a:ext>
                  </a:extLst>
                </a:gridCol>
                <a:gridCol w="1963667">
                  <a:extLst>
                    <a:ext uri="{9D8B030D-6E8A-4147-A177-3AD203B41FA5}">
                      <a16:colId xmlns:a16="http://schemas.microsoft.com/office/drawing/2014/main" val="20003"/>
                    </a:ext>
                  </a:extLst>
                </a:gridCol>
              </a:tblGrid>
              <a:tr h="297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000" b="1" i="0" u="sng" strike="noStrike" cap="none" normalizeH="0" baseline="0" dirty="0">
                          <a:ln>
                            <a:noFill/>
                          </a:ln>
                          <a:solidFill>
                            <a:srgbClr val="000000"/>
                          </a:solidFill>
                          <a:effectLst/>
                          <a:latin typeface="+mn-lt"/>
                          <a:cs typeface="Arial" pitchFamily="34" charset="0"/>
                        </a:rPr>
                        <a:t>15 -18 anos:</a:t>
                      </a:r>
                      <a:r>
                        <a:rPr kumimoji="0" lang="pt-PT" sz="2000" b="1" i="0" u="none" strike="noStrike" cap="none" normalizeH="0" baseline="0" dirty="0">
                          <a:ln>
                            <a:noFill/>
                          </a:ln>
                          <a:solidFill>
                            <a:srgbClr val="000000"/>
                          </a:solidFill>
                          <a:effectLst/>
                          <a:latin typeface="+mn-lt"/>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IMC/Idade &lt;−3DP</a:t>
                      </a: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ou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PB &lt; 21,0 cm</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sz="2000" b="1" i="0" u="none" strike="noStrike" cap="none" normalizeH="0" baseline="0" dirty="0">
                          <a:ln>
                            <a:noFill/>
                          </a:ln>
                          <a:solidFill>
                            <a:srgbClr val="000000"/>
                          </a:solidFill>
                          <a:effectLst/>
                          <a:latin typeface="+mn-lt"/>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1" i="0" u="sng" strike="noStrike" cap="none" normalizeH="0" baseline="0" dirty="0">
                          <a:ln>
                            <a:noFill/>
                          </a:ln>
                          <a:solidFill>
                            <a:srgbClr val="000000"/>
                          </a:solidFill>
                          <a:effectLst/>
                          <a:latin typeface="+mn-lt"/>
                          <a:cs typeface="Arial" pitchFamily="34" charset="0"/>
                        </a:rPr>
                        <a:t>19 – 55 anos:</a:t>
                      </a:r>
                      <a:r>
                        <a:rPr kumimoji="0" lang="pt-PT" sz="2000" b="1"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IMC &lt; 16 kg/m</a:t>
                      </a:r>
                      <a:r>
                        <a:rPr kumimoji="0" lang="pt-PT" sz="2000" b="0" i="0" u="none" strike="noStrike" cap="none" normalizeH="0" baseline="30000" dirty="0">
                          <a:ln>
                            <a:noFill/>
                          </a:ln>
                          <a:solidFill>
                            <a:srgbClr val="000000"/>
                          </a:solidFill>
                          <a:effectLst/>
                          <a:latin typeface="+mn-lt"/>
                          <a:cs typeface="Arial" pitchFamily="34" charset="0"/>
                        </a:rPr>
                        <a:t>2</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ou</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PB &lt; 21,0 cm</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sz="2000" b="1" i="0" u="none" strike="noStrike" cap="none" normalizeH="0" baseline="0" dirty="0">
                          <a:ln>
                            <a:noFill/>
                          </a:ln>
                          <a:solidFill>
                            <a:srgbClr val="000000"/>
                          </a:solidFill>
                          <a:effectLst/>
                          <a:latin typeface="+mn-lt"/>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1" i="0" u="sng" strike="noStrike" cap="none" normalizeH="0" baseline="0" dirty="0">
                          <a:ln>
                            <a:noFill/>
                          </a:ln>
                          <a:solidFill>
                            <a:srgbClr val="000000"/>
                          </a:solidFill>
                          <a:effectLst/>
                          <a:latin typeface="+mn-lt"/>
                          <a:cs typeface="Arial" pitchFamily="34" charset="0"/>
                        </a:rPr>
                        <a:t>Idosos (&gt; 55 anos):</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IMC &lt; 18,0 kg/m</a:t>
                      </a:r>
                      <a:r>
                        <a:rPr kumimoji="0" lang="pt-PT" sz="2000" b="0" i="0" u="none" strike="noStrike" cap="none" normalizeH="0" baseline="30000" dirty="0">
                          <a:ln>
                            <a:noFill/>
                          </a:ln>
                          <a:solidFill>
                            <a:srgbClr val="000000"/>
                          </a:solidFill>
                          <a:effectLst/>
                          <a:latin typeface="+mn-lt"/>
                          <a:cs typeface="Arial" pitchFamily="34" charset="0"/>
                        </a:rPr>
                        <a:t>2</a:t>
                      </a:r>
                    </a:p>
                    <a:p>
                      <a:pPr algn="ctr"/>
                      <a:r>
                        <a:rPr lang="pt-PT" sz="1800" kern="1200" dirty="0">
                          <a:solidFill>
                            <a:schemeClr val="tx1"/>
                          </a:solidFill>
                          <a:effectLst/>
                          <a:latin typeface="+mn-lt"/>
                          <a:ea typeface="+mn-ea"/>
                          <a:cs typeface="+mn-cs"/>
                        </a:rPr>
                        <a:t>Ou</a:t>
                      </a:r>
                      <a:endParaRPr lang="en-US" sz="1800" kern="1200" dirty="0">
                        <a:solidFill>
                          <a:schemeClr val="tx1"/>
                        </a:solidFill>
                        <a:effectLst/>
                        <a:latin typeface="+mn-lt"/>
                        <a:ea typeface="+mn-ea"/>
                        <a:cs typeface="+mn-cs"/>
                      </a:endParaRPr>
                    </a:p>
                    <a:p>
                      <a:pPr algn="ctr"/>
                      <a:r>
                        <a:rPr lang="pt-PT" sz="1800" kern="1200" dirty="0">
                          <a:solidFill>
                            <a:schemeClr val="tx1"/>
                          </a:solidFill>
                          <a:effectLst/>
                          <a:latin typeface="+mn-lt"/>
                          <a:ea typeface="+mn-ea"/>
                          <a:cs typeface="+mn-cs"/>
                        </a:rPr>
                        <a:t>PB &lt;18,5 cm</a:t>
                      </a:r>
                      <a:endParaRPr lang="en-US" sz="1800" kern="1200" dirty="0">
                        <a:solidFill>
                          <a:schemeClr val="tx1"/>
                        </a:solidFill>
                        <a:effectLst/>
                        <a:latin typeface="+mn-lt"/>
                        <a:ea typeface="+mn-ea"/>
                        <a:cs typeface="+mn-cs"/>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sz="2000" b="1" i="0" u="none" strike="noStrike" cap="none" normalizeH="0" baseline="0" dirty="0">
                          <a:ln>
                            <a:noFill/>
                          </a:ln>
                          <a:solidFill>
                            <a:srgbClr val="000000"/>
                          </a:solidFill>
                          <a:effectLst/>
                          <a:latin typeface="+mn-lt"/>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PT" sz="1900" b="1" i="0" u="sng" strike="noStrike" cap="none" normalizeH="0" baseline="0" dirty="0">
                          <a:ln>
                            <a:noFill/>
                          </a:ln>
                          <a:solidFill>
                            <a:srgbClr val="000000"/>
                          </a:solidFill>
                          <a:effectLst/>
                          <a:latin typeface="+mn-lt"/>
                          <a:cs typeface="Arial" pitchFamily="34" charset="0"/>
                        </a:rPr>
                        <a:t>Grávidas ou mulheres nos 6 meses pós- parto</a:t>
                      </a:r>
                      <a:r>
                        <a:rPr kumimoji="0" lang="pt-PT" sz="1900" b="0" i="0" u="sng" strike="noStrike" cap="none" normalizeH="0" baseline="0" dirty="0">
                          <a:ln>
                            <a:noFill/>
                          </a:ln>
                          <a:solidFill>
                            <a:srgbClr val="000000"/>
                          </a:solidFill>
                          <a:effectLst/>
                          <a:latin typeface="+mn-lt"/>
                          <a:cs typeface="Arial" pitchFamily="34" charset="0"/>
                        </a:rPr>
                        <a:t>:</a:t>
                      </a: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PB &lt; 21,0 cm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pt-PT" sz="2000" b="0" i="0" u="none" strike="noStrike" cap="none" normalizeH="0" baseline="0" dirty="0">
                          <a:ln>
                            <a:noFill/>
                          </a:ln>
                          <a:solidFill>
                            <a:srgbClr val="000000"/>
                          </a:solidFill>
                          <a:effectLst/>
                          <a:latin typeface="+mn-lt"/>
                          <a:cs typeface="Arial" pitchFamily="34" charset="0"/>
                        </a:rPr>
                        <a:t> </a:t>
                      </a:r>
                      <a:endParaRPr kumimoji="0" lang="pt-PT" sz="20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sz="2000" b="1" i="0" u="none" strike="noStrike" cap="none" normalizeH="0" baseline="0" dirty="0">
                          <a:ln>
                            <a:noFill/>
                          </a:ln>
                          <a:solidFill>
                            <a:srgbClr val="000000"/>
                          </a:solidFill>
                          <a:effectLst/>
                          <a:latin typeface="+mn-lt"/>
                          <a:cs typeface="Arial"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12</a:t>
            </a:fld>
            <a:endParaRPr lang="pt-P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err="1"/>
              <a:t>Respostas</a:t>
            </a:r>
            <a:r>
              <a:rPr lang="en-US" dirty="0"/>
              <a:t> </a:t>
            </a:r>
            <a:r>
              <a:rPr lang="en-US" dirty="0" err="1"/>
              <a:t>ao</a:t>
            </a:r>
            <a:r>
              <a:rPr lang="en-US" dirty="0"/>
              <a:t> </a:t>
            </a:r>
            <a:r>
              <a:rPr lang="pt-PT" dirty="0"/>
              <a:t>exercício de aplicação </a:t>
            </a:r>
            <a:r>
              <a:rPr lang="en-US" dirty="0"/>
              <a:t>do TDA</a:t>
            </a:r>
            <a:endParaRPr lang="pt-PT" dirty="0"/>
          </a:p>
        </p:txBody>
      </p:sp>
      <p:sp>
        <p:nvSpPr>
          <p:cNvPr id="5" name="Text Box 3"/>
          <p:cNvSpPr txBox="1">
            <a:spLocks noGrp="1" noChangeArrowheads="1"/>
          </p:cNvSpPr>
          <p:nvPr>
            <p:ph idx="1"/>
          </p:nvPr>
        </p:nvSpPr>
        <p:spPr>
          <a:solidFill>
            <a:srgbClr val="D9D9D9"/>
          </a:solidFill>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lstStyle/>
          <a:p>
            <a:pPr marL="457200" indent="-457200">
              <a:buClrTx/>
              <a:buFont typeface="+mj-lt"/>
              <a:buAutoNum type="arabicPeriod" startAt="2"/>
              <a:defRPr/>
            </a:pPr>
            <a:r>
              <a:rPr lang="pt-PT" sz="2200" b="1" dirty="0">
                <a:solidFill>
                  <a:schemeClr val="tx1"/>
                </a:solidFill>
              </a:rPr>
              <a:t>R: </a:t>
            </a:r>
            <a:r>
              <a:rPr lang="pt-PT" sz="2200" dirty="0">
                <a:solidFill>
                  <a:schemeClr val="tx1"/>
                </a:solidFill>
              </a:rPr>
              <a:t>As vantagens são:</a:t>
            </a:r>
          </a:p>
          <a:p>
            <a:pPr marL="0" indent="0">
              <a:buFont typeface="Arial" panose="020B0604020202020204" pitchFamily="34" charset="0"/>
              <a:buNone/>
              <a:defRPr/>
            </a:pPr>
            <a:endParaRPr lang="pt-PT" sz="2400" dirty="0"/>
          </a:p>
          <a:p>
            <a:pPr marL="0" indent="0">
              <a:buFont typeface="Arial" panose="020B0604020202020204" pitchFamily="34" charset="0"/>
              <a:buNone/>
              <a:defRPr/>
            </a:pPr>
            <a:endParaRPr lang="pt-PT" sz="2400" dirty="0"/>
          </a:p>
          <a:p>
            <a:pPr marL="0" indent="0">
              <a:spcBef>
                <a:spcPct val="0"/>
              </a:spcBef>
              <a:buClrTx/>
              <a:buFontTx/>
              <a:buNone/>
              <a:defRPr/>
            </a:pPr>
            <a:endParaRPr lang="pt-PT" altLang="pt-PT" sz="2200" b="1" dirty="0"/>
          </a:p>
        </p:txBody>
      </p:sp>
      <p:graphicFrame>
        <p:nvGraphicFramePr>
          <p:cNvPr id="6" name="Table 5"/>
          <p:cNvGraphicFramePr>
            <a:graphicFrameLocks noGrp="1"/>
          </p:cNvGraphicFramePr>
          <p:nvPr>
            <p:extLst>
              <p:ext uri="{D42A27DB-BD31-4B8C-83A1-F6EECF244321}">
                <p14:modId xmlns:p14="http://schemas.microsoft.com/office/powerpoint/2010/main" val="2460364913"/>
              </p:ext>
            </p:extLst>
          </p:nvPr>
        </p:nvGraphicFramePr>
        <p:xfrm>
          <a:off x="685800" y="2362200"/>
          <a:ext cx="7786688" cy="3581400"/>
        </p:xfrm>
        <a:graphic>
          <a:graphicData uri="http://schemas.openxmlformats.org/drawingml/2006/table">
            <a:tbl>
              <a:tblPr firstRow="1" firstCol="1" bandRow="1"/>
              <a:tblGrid>
                <a:gridCol w="4070314">
                  <a:extLst>
                    <a:ext uri="{9D8B030D-6E8A-4147-A177-3AD203B41FA5}">
                      <a16:colId xmlns:a16="http://schemas.microsoft.com/office/drawing/2014/main" val="20000"/>
                    </a:ext>
                  </a:extLst>
                </a:gridCol>
                <a:gridCol w="3716374">
                  <a:extLst>
                    <a:ext uri="{9D8B030D-6E8A-4147-A177-3AD203B41FA5}">
                      <a16:colId xmlns:a16="http://schemas.microsoft.com/office/drawing/2014/main" val="20001"/>
                    </a:ext>
                  </a:extLst>
                </a:gridCol>
              </a:tblGrid>
              <a:tr h="493796">
                <a:tc>
                  <a:txBody>
                    <a:bodyPr/>
                    <a:lstStyle/>
                    <a:p>
                      <a:pPr>
                        <a:spcAft>
                          <a:spcPts val="0"/>
                        </a:spcAft>
                      </a:pPr>
                      <a:r>
                        <a:rPr lang="pt-PT" sz="1800" b="1" dirty="0">
                          <a:solidFill>
                            <a:srgbClr val="000000"/>
                          </a:solidFill>
                          <a:effectLst/>
                          <a:latin typeface="+mn-lt"/>
                          <a:ea typeface="Times New Roman" panose="02020603050405020304" pitchFamily="18" charset="0"/>
                          <a:cs typeface="Arial" pitchFamily="34" charset="0"/>
                        </a:rPr>
                        <a:t>Pacientes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PT" sz="1800" b="1" dirty="0">
                          <a:solidFill>
                            <a:srgbClr val="000000"/>
                          </a:solidFill>
                          <a:effectLst/>
                          <a:latin typeface="+mn-lt"/>
                          <a:ea typeface="Times New Roman" panose="02020603050405020304" pitchFamily="18" charset="0"/>
                          <a:cs typeface="Arial" pitchFamily="34" charset="0"/>
                        </a:rPr>
                        <a:t>Serviços de Saúde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87604">
                <a:tc>
                  <a:txBody>
                    <a:bodyPr/>
                    <a:lstStyle/>
                    <a:p>
                      <a:pPr lvl="0"/>
                      <a:r>
                        <a:rPr lang="pt-PT" sz="1800" kern="1200" dirty="0">
                          <a:solidFill>
                            <a:schemeClr val="tx1"/>
                          </a:solidFill>
                          <a:effectLst/>
                          <a:latin typeface="+mn-lt"/>
                          <a:ea typeface="+mn-ea"/>
                          <a:cs typeface="Arial" pitchFamily="34" charset="0"/>
                        </a:rPr>
                        <a:t>Permite que o doente permaneça no seu ambiente familiar</a:t>
                      </a:r>
                    </a:p>
                    <a:p>
                      <a:pPr lvl="0"/>
                      <a:r>
                        <a:rPr lang="pt-PT" sz="1800" kern="1200" dirty="0">
                          <a:solidFill>
                            <a:schemeClr val="tx1"/>
                          </a:solidFill>
                          <a:effectLst/>
                          <a:latin typeface="+mn-lt"/>
                          <a:ea typeface="+mn-ea"/>
                          <a:cs typeface="Arial" pitchFamily="34" charset="0"/>
                        </a:rPr>
                        <a:t> </a:t>
                      </a:r>
                    </a:p>
                    <a:p>
                      <a:pPr lvl="0"/>
                      <a:r>
                        <a:rPr lang="pt-PT" sz="1800" kern="1200" dirty="0">
                          <a:solidFill>
                            <a:schemeClr val="tx1"/>
                          </a:solidFill>
                          <a:effectLst/>
                          <a:latin typeface="+mn-lt"/>
                          <a:ea typeface="+mn-ea"/>
                          <a:cs typeface="Arial" pitchFamily="34" charset="0"/>
                        </a:rPr>
                        <a:t>Evita viagens longas e traumáticas para pacientes desnutridos</a:t>
                      </a:r>
                    </a:p>
                    <a:p>
                      <a:pPr lvl="0"/>
                      <a:endParaRPr lang="pt-PT" sz="1800" kern="1200" dirty="0">
                        <a:solidFill>
                          <a:schemeClr val="tx1"/>
                        </a:solidFill>
                        <a:effectLst/>
                        <a:latin typeface="+mn-lt"/>
                        <a:ea typeface="+mn-ea"/>
                        <a:cs typeface="Arial" pitchFamily="34" charset="0"/>
                      </a:endParaRPr>
                    </a:p>
                    <a:p>
                      <a:pPr lvl="0"/>
                      <a:r>
                        <a:rPr lang="pt-PT" sz="1800" kern="1200" dirty="0">
                          <a:solidFill>
                            <a:schemeClr val="tx1"/>
                          </a:solidFill>
                          <a:effectLst/>
                          <a:latin typeface="+mn-lt"/>
                          <a:ea typeface="+mn-ea"/>
                          <a:cs typeface="Arial" pitchFamily="34" charset="0"/>
                        </a:rPr>
                        <a:t>Reduz do risco de contrair infecções na Unidade Sanitária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r>
                        <a:rPr lang="pt-PT" sz="1800" dirty="0">
                          <a:latin typeface="+mn-lt"/>
                          <a:cs typeface="Arial" pitchFamily="34" charset="0"/>
                        </a:rPr>
                        <a:t>Permite atingir níveis de cobertura elevados do que o TDI</a:t>
                      </a:r>
                    </a:p>
                    <a:p>
                      <a:pPr lvl="0"/>
                      <a:endParaRPr lang="pt-PT" sz="1800" dirty="0">
                        <a:latin typeface="+mn-lt"/>
                        <a:cs typeface="Arial" pitchFamily="34" charset="0"/>
                      </a:endParaRPr>
                    </a:p>
                    <a:p>
                      <a:pPr lvl="0"/>
                      <a:r>
                        <a:rPr lang="pt-PT" sz="1800" dirty="0">
                          <a:latin typeface="+mn-lt"/>
                          <a:cs typeface="Arial" pitchFamily="34" charset="0"/>
                        </a:rPr>
                        <a:t>Permite a identificação dos pacientes desnutridos ainda na sua fase inicial através da triagem nutricional nas comunidades e nos centros de saúde </a:t>
                      </a:r>
                    </a:p>
                    <a:p>
                      <a:pPr lvl="0"/>
                      <a:endParaRPr lang="pt-PT" sz="1800" dirty="0">
                        <a:latin typeface="+mn-lt"/>
                        <a:cs typeface="Arial" pitchFamily="34" charset="0"/>
                      </a:endParaRPr>
                    </a:p>
                    <a:p>
                      <a:pPr lvl="0"/>
                      <a:r>
                        <a:rPr lang="pt-PT" sz="1800" dirty="0">
                          <a:latin typeface="+mn-lt"/>
                          <a:cs typeface="Arial" pitchFamily="34" charset="0"/>
                        </a:rPr>
                        <a:t>Permite o paciente ter melhor aderência e aceitação ao tratamento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13</a:t>
            </a:fld>
            <a:endParaRPr lang="pt-P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err="1"/>
              <a:t>Respostas</a:t>
            </a:r>
            <a:r>
              <a:rPr lang="en-US" dirty="0"/>
              <a:t> </a:t>
            </a:r>
            <a:r>
              <a:rPr lang="en-US" dirty="0" err="1"/>
              <a:t>ao</a:t>
            </a:r>
            <a:r>
              <a:rPr lang="en-US" dirty="0"/>
              <a:t> </a:t>
            </a:r>
            <a:r>
              <a:rPr lang="pt-PT" dirty="0"/>
              <a:t>exercício de aplicação </a:t>
            </a:r>
            <a:r>
              <a:rPr lang="en-US" dirty="0"/>
              <a:t>do TDA</a:t>
            </a:r>
            <a:endParaRPr lang="pt-PT" dirty="0"/>
          </a:p>
        </p:txBody>
      </p:sp>
      <p:sp>
        <p:nvSpPr>
          <p:cNvPr id="4" name="Text Box 3"/>
          <p:cNvSpPr txBox="1">
            <a:spLocks noGrp="1" noChangeArrowheads="1"/>
          </p:cNvSpPr>
          <p:nvPr>
            <p:ph idx="1"/>
          </p:nvPr>
        </p:nvSpPr>
        <p:spPr>
          <a:solidFill>
            <a:srgbClr val="D9D9D9"/>
          </a:solidFill>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normAutofit/>
          </a:bodyPr>
          <a:lstStyle/>
          <a:p>
            <a:pPr marL="457200" indent="-457200">
              <a:lnSpc>
                <a:spcPct val="110000"/>
              </a:lnSpc>
              <a:spcBef>
                <a:spcPts val="0"/>
              </a:spcBef>
              <a:buClrTx/>
              <a:buFont typeface="Arial" panose="020B0604020202020204" pitchFamily="34" charset="0"/>
              <a:buAutoNum type="arabicPeriod" startAt="3"/>
              <a:defRPr/>
            </a:pPr>
            <a:r>
              <a:rPr lang="pt-PT" sz="2200" b="1" dirty="0">
                <a:solidFill>
                  <a:schemeClr val="tx1"/>
                </a:solidFill>
              </a:rPr>
              <a:t>R: </a:t>
            </a:r>
            <a:r>
              <a:rPr lang="pt-PT" sz="2200" dirty="0">
                <a:solidFill>
                  <a:schemeClr val="tx1"/>
                </a:solidFill>
              </a:rPr>
              <a:t>Durante à distribuição do ATPU para o tratamento no TDA deve-se dar prioridade às crianças abaixo de 15 anos de idade com desnutrição aguda grave (DAG). Nos distritos onde não existem quantidades suficientes de ATPU para crianças abaixo dos 15 anos de idade com DAG, os adolescentes, adultos, e idosos com DAG sem complicações médicas não devem receber ATPU, estes deverão ser tratados em regime de internamento com F100.</a:t>
            </a:r>
          </a:p>
          <a:p>
            <a:pPr marL="457200" indent="-457200">
              <a:lnSpc>
                <a:spcPct val="110000"/>
              </a:lnSpc>
              <a:spcBef>
                <a:spcPts val="0"/>
              </a:spcBef>
              <a:buClrTx/>
              <a:buFont typeface="Arial" panose="020B0604020202020204" pitchFamily="34" charset="0"/>
              <a:buAutoNum type="arabicPeriod" startAt="3"/>
              <a:defRPr/>
            </a:pPr>
            <a:r>
              <a:rPr lang="pt-PT" sz="2200" b="1" dirty="0">
                <a:solidFill>
                  <a:schemeClr val="tx1"/>
                </a:solidFill>
              </a:rPr>
              <a:t> R: </a:t>
            </a:r>
            <a:r>
              <a:rPr lang="pt-PT" sz="2200" dirty="0">
                <a:solidFill>
                  <a:schemeClr val="tx1"/>
                </a:solidFill>
              </a:rPr>
              <a:t>30 Saquetas </a:t>
            </a:r>
            <a:endParaRPr lang="pt-PT" sz="2400" dirty="0"/>
          </a:p>
          <a:p>
            <a:pPr marL="0" indent="0">
              <a:lnSpc>
                <a:spcPct val="110000"/>
              </a:lnSpc>
              <a:spcBef>
                <a:spcPts val="0"/>
              </a:spcBef>
              <a:buFont typeface="Arial" panose="020B0604020202020204" pitchFamily="34" charset="0"/>
              <a:buNone/>
              <a:defRPr/>
            </a:pPr>
            <a:endParaRPr lang="pt-PT" sz="2400" dirty="0"/>
          </a:p>
          <a:p>
            <a:pPr marL="0" indent="0">
              <a:spcBef>
                <a:spcPct val="0"/>
              </a:spcBef>
              <a:buClrTx/>
              <a:buFontTx/>
              <a:buNone/>
              <a:defRPr/>
            </a:pPr>
            <a:endParaRPr lang="pt-PT" altLang="pt-PT" sz="2200" b="1" dirty="0"/>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14</a:t>
            </a:fld>
            <a:endParaRPr lang="pt-P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Tratamento de rotina para pacientes no TDA</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15</a:t>
            </a:fld>
            <a:endParaRPr lang="pt-PT" altLang="en-US" dirty="0"/>
          </a:p>
        </p:txBody>
      </p:sp>
      <p:graphicFrame>
        <p:nvGraphicFramePr>
          <p:cNvPr id="8" name="Table 7"/>
          <p:cNvGraphicFramePr>
            <a:graphicFrameLocks noGrp="1"/>
          </p:cNvGraphicFramePr>
          <p:nvPr>
            <p:extLst>
              <p:ext uri="{D42A27DB-BD31-4B8C-83A1-F6EECF244321}">
                <p14:modId xmlns:p14="http://schemas.microsoft.com/office/powerpoint/2010/main" val="2415860449"/>
              </p:ext>
            </p:extLst>
          </p:nvPr>
        </p:nvGraphicFramePr>
        <p:xfrm>
          <a:off x="442912" y="1600200"/>
          <a:ext cx="8243888" cy="3476363"/>
        </p:xfrm>
        <a:graphic>
          <a:graphicData uri="http://schemas.openxmlformats.org/drawingml/2006/table">
            <a:tbl>
              <a:tblPr firstRow="1" firstCol="1" bandRow="1" bandCol="1"/>
              <a:tblGrid>
                <a:gridCol w="1524000">
                  <a:extLst>
                    <a:ext uri="{9D8B030D-6E8A-4147-A177-3AD203B41FA5}">
                      <a16:colId xmlns:a16="http://schemas.microsoft.com/office/drawing/2014/main" val="20000"/>
                    </a:ext>
                  </a:extLst>
                </a:gridCol>
                <a:gridCol w="6719888">
                  <a:extLst>
                    <a:ext uri="{9D8B030D-6E8A-4147-A177-3AD203B41FA5}">
                      <a16:colId xmlns:a16="http://schemas.microsoft.com/office/drawing/2014/main" val="20001"/>
                    </a:ext>
                  </a:extLst>
                </a:gridCol>
              </a:tblGrid>
              <a:tr h="718939">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Medicamento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Dosagem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805061">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Vitamina 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Apenas se o doente apresentar sinais de deficiência. Tratar de acordo com o protocolo nacional do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tratamento da deficiência de vitamina A </a:t>
                      </a:r>
                      <a:r>
                        <a:rPr lang="pt-PT" sz="1800" kern="1200" dirty="0">
                          <a:solidFill>
                            <a:schemeClr val="tx1"/>
                          </a:solidFill>
                          <a:effectLst/>
                          <a:latin typeface="+mn-lt"/>
                          <a:ea typeface="+mn-ea"/>
                          <a:cs typeface="+mn-cs"/>
                        </a:rPr>
                        <a:t>(200.000 UI)</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718939">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Amoxacilina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50 mg/kg/dia distribuído em 3 doses por dia, durante 7 a 10 dias.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1186061">
                <a:tc>
                  <a:txBody>
                    <a:bodyPr/>
                    <a:lstStyle/>
                    <a:p>
                      <a:pPr marL="0" marR="0" algn="just">
                        <a:lnSpc>
                          <a:spcPct val="105000"/>
                        </a:lnSpc>
                        <a:spcBef>
                          <a:spcPts val="0"/>
                        </a:spcBef>
                        <a:spcAft>
                          <a:spcPts val="0"/>
                        </a:spcAft>
                      </a:pPr>
                      <a:r>
                        <a:rPr lang="pt-PT" sz="18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Mebendazol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500 mg numa dose única ou</a:t>
                      </a:r>
                      <a:r>
                        <a:rPr lang="pt-PT"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5 comprimidos de 100 mg. Nas </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mulheres grávidas deve ser administrado apenas no 2˚ ou 3˚ trimestres. Não é indicado nas mulheres lactantes durante os primeiros 6 meses.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Tópico 4.3 Mensagens chave para pacientes em Tratamento no Ambulatório</a:t>
            </a:r>
          </a:p>
        </p:txBody>
      </p:sp>
      <p:sp>
        <p:nvSpPr>
          <p:cNvPr id="3" name="Content Placeholder 2"/>
          <p:cNvSpPr>
            <a:spLocks noGrp="1"/>
          </p:cNvSpPr>
          <p:nvPr>
            <p:ph idx="1"/>
          </p:nvPr>
        </p:nvSpPr>
        <p:spPr/>
        <p:txBody>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as mensagens chave para pacientes em Tratamento no Ambulatório</a:t>
            </a:r>
          </a:p>
          <a:p>
            <a:pPr marL="0" indent="0">
              <a:buFont typeface="Arial" panose="020B0604020202020204" pitchFamily="34" charset="0"/>
              <a:buNone/>
              <a:defRPr/>
            </a:pPr>
            <a:endParaRPr lang="pt-PT" sz="1400" b="1" dirty="0"/>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4.5 Mensagens chave para pacientes em Tratamento no Ambulatório </a:t>
            </a:r>
          </a:p>
          <a:p>
            <a:pPr>
              <a:defRPr/>
            </a:pPr>
            <a:endParaRPr lang="pt-PT" sz="20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16</a:t>
            </a:fld>
            <a:endParaRPr lang="pt-PT"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defRPr/>
            </a:pPr>
            <a:r>
              <a:rPr lang="pt-PT" dirty="0"/>
              <a:t>Mensagens chave para pacientes em Tratamento no Ambulatório</a:t>
            </a:r>
          </a:p>
        </p:txBody>
      </p:sp>
      <p:sp>
        <p:nvSpPr>
          <p:cNvPr id="2" name="Content Placeholder 1"/>
          <p:cNvSpPr>
            <a:spLocks noGrp="1"/>
          </p:cNvSpPr>
          <p:nvPr>
            <p:ph idx="1"/>
          </p:nvPr>
        </p:nvSpPr>
        <p:spPr/>
        <p:txBody>
          <a:bodyPr/>
          <a:lstStyle/>
          <a:p>
            <a:endParaRPr lang="en-US"/>
          </a:p>
        </p:txBody>
      </p:sp>
      <p:sp>
        <p:nvSpPr>
          <p:cNvPr id="44036" name="Text Box 8"/>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2880" tIns="91440" rIns="182880" bIns="91440" anchor="ctr" anchorCtr="0"/>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marL="457200" indent="-457200">
              <a:spcBef>
                <a:spcPct val="0"/>
              </a:spcBef>
              <a:spcAft>
                <a:spcPts val="1000"/>
              </a:spcAft>
              <a:buClr>
                <a:srgbClr val="000000"/>
              </a:buClr>
              <a:buFont typeface="+mj-lt"/>
              <a:buAutoNum type="arabicPeriod"/>
            </a:pPr>
            <a:r>
              <a:rPr lang="pt-BR" altLang="pt-PT" dirty="0">
                <a:latin typeface="+mn-lt"/>
              </a:rPr>
              <a:t>Mostrar ao doente ou cuidador como abrir e conservar  o pacote de ATPU e como consumi-lo.</a:t>
            </a:r>
          </a:p>
          <a:p>
            <a:pPr marL="457200" indent="-457200">
              <a:spcBef>
                <a:spcPct val="0"/>
              </a:spcBef>
              <a:spcAft>
                <a:spcPts val="1000"/>
              </a:spcAft>
              <a:buClr>
                <a:srgbClr val="000000"/>
              </a:buClr>
              <a:buFont typeface="+mj-lt"/>
              <a:buAutoNum type="arabicPeriod"/>
            </a:pPr>
            <a:r>
              <a:rPr lang="pt-BR" altLang="pt-PT" dirty="0">
                <a:latin typeface="+mn-lt"/>
              </a:rPr>
              <a:t>Informar/lembrar sempre que o ATPU é um medicamento para o tratamento da desnutrição aguda grave e que é vital para a recuperação do doente, e por isso este não deve ser partilhado.</a:t>
            </a:r>
          </a:p>
          <a:p>
            <a:pPr marL="457200" indent="-457200">
              <a:spcBef>
                <a:spcPct val="0"/>
              </a:spcBef>
              <a:spcAft>
                <a:spcPts val="1000"/>
              </a:spcAft>
              <a:buClr>
                <a:srgbClr val="000000"/>
              </a:buClr>
              <a:buFont typeface="+mj-lt"/>
              <a:buAutoNum type="arabicPeriod"/>
            </a:pPr>
            <a:r>
              <a:rPr lang="pt-BR" altLang="pt-PT" dirty="0">
                <a:latin typeface="+mn-lt"/>
              </a:rPr>
              <a:t>Explicar ao paciente que deve consumir a quantidade diária recomendada (2 saquetas) e de preferência 1 saqueta de cada vez, se o paciente tolerar.</a:t>
            </a:r>
          </a:p>
          <a:p>
            <a:pPr marL="457200" indent="-457200">
              <a:spcBef>
                <a:spcPct val="0"/>
              </a:spcBef>
              <a:spcAft>
                <a:spcPts val="1000"/>
              </a:spcAft>
              <a:buClr>
                <a:srgbClr val="000000"/>
              </a:buClr>
              <a:buFont typeface="+mj-lt"/>
              <a:buAutoNum type="arabicPeriod"/>
            </a:pPr>
            <a:r>
              <a:rPr lang="pt-BR" altLang="pt-PT" dirty="0">
                <a:latin typeface="+mn-lt"/>
              </a:rPr>
              <a:t>Explicar ao paciente que se este não conseguir consumir uma saqueta de uma só vez, poderá consumi-lo parcialmente entre as principais refeições e a noite.</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17</a:t>
            </a:fld>
            <a:endParaRPr lang="pt-PT"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Mensagens chave para pacientes em Tratamento no Ambulatório</a:t>
            </a:r>
          </a:p>
        </p:txBody>
      </p:sp>
      <p:sp>
        <p:nvSpPr>
          <p:cNvPr id="4" name="Content Placeholder 3"/>
          <p:cNvSpPr>
            <a:spLocks noGrp="1"/>
          </p:cNvSpPr>
          <p:nvPr>
            <p:ph idx="1"/>
          </p:nvPr>
        </p:nvSpPr>
        <p:spPr/>
        <p:txBody>
          <a:bodyPr/>
          <a:lstStyle/>
          <a:p>
            <a:endParaRPr lang="en-US"/>
          </a:p>
        </p:txBody>
      </p:sp>
      <p:sp>
        <p:nvSpPr>
          <p:cNvPr id="45060" name="Text Box 8"/>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2880" tIns="91440" rIns="182880" bIns="91440" anchor="ctr" anchorCtr="0"/>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marL="457200" indent="-457200" algn="just">
              <a:spcBef>
                <a:spcPct val="0"/>
              </a:spcBef>
              <a:spcAft>
                <a:spcPts val="1000"/>
              </a:spcAft>
              <a:buClr>
                <a:srgbClr val="000000"/>
              </a:buClr>
              <a:buFont typeface="+mj-lt"/>
              <a:buAutoNum type="arabicPeriod" startAt="5"/>
            </a:pPr>
            <a:r>
              <a:rPr lang="pt-BR" altLang="pt-PT" dirty="0">
                <a:solidFill>
                  <a:srgbClr val="000000"/>
                </a:solidFill>
                <a:latin typeface="+mn-lt"/>
              </a:rPr>
              <a:t>Sensibilizar o paciente a consumir uma dieta sólida equilibrada, consistindo de 3 principais refeições (pequeno almoço, almoço, e jantar) contendo alimentos disponíveis localmente e provenientes dos 4 grupos de alimentos (alimentos de base, alimentos de crescimento, alimentos protectores, e alimentos de energia concentrada).</a:t>
            </a:r>
          </a:p>
          <a:p>
            <a:pPr marL="457200" indent="-457200">
              <a:spcBef>
                <a:spcPct val="0"/>
              </a:spcBef>
              <a:spcAft>
                <a:spcPts val="1000"/>
              </a:spcAft>
              <a:buClr>
                <a:srgbClr val="000000"/>
              </a:buClr>
              <a:buFont typeface="+mj-lt"/>
              <a:buAutoNum type="arabicPeriod" startAt="5"/>
            </a:pPr>
            <a:r>
              <a:rPr lang="pt-BR" altLang="pt-PT" dirty="0">
                <a:solidFill>
                  <a:srgbClr val="000000"/>
                </a:solidFill>
                <a:latin typeface="+mn-lt"/>
              </a:rPr>
              <a:t>Sensibilizar o paciente a consumir sopas e papas enriquecidas com gorduras ou óleos.</a:t>
            </a:r>
          </a:p>
          <a:p>
            <a:pPr marL="457200" indent="-457200" algn="just">
              <a:spcBef>
                <a:spcPct val="0"/>
              </a:spcBef>
              <a:spcAft>
                <a:spcPts val="1000"/>
              </a:spcAft>
              <a:buClr>
                <a:srgbClr val="000000"/>
              </a:buClr>
              <a:buFont typeface="+mj-lt"/>
              <a:buAutoNum type="arabicPeriod" startAt="5"/>
            </a:pPr>
            <a:r>
              <a:rPr lang="pt-BR" altLang="pt-PT" dirty="0">
                <a:solidFill>
                  <a:srgbClr val="000000"/>
                </a:solidFill>
                <a:latin typeface="+mn-lt"/>
              </a:rPr>
              <a:t>Explicar ao paciente que deve beber água enquanto come o ATPU para manter um bom estado de hidratação. Lembre que toda a água a ser consumida deve ser  tratada e armazenada de forma segura. É muito importante realçar que, se o doente beber água imprópria, ele pode ter diarreia.</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18</a:t>
            </a:fld>
            <a:endParaRPr lang="pt-PT"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Mensagens chave para pacientes em Tratamento no Ambulatório</a:t>
            </a:r>
          </a:p>
        </p:txBody>
      </p:sp>
      <p:sp>
        <p:nvSpPr>
          <p:cNvPr id="5" name="Content Placeholder 4"/>
          <p:cNvSpPr>
            <a:spLocks noGrp="1"/>
          </p:cNvSpPr>
          <p:nvPr>
            <p:ph idx="1"/>
          </p:nvPr>
        </p:nvSpPr>
        <p:spPr/>
        <p:txBody>
          <a:bodyPr/>
          <a:lstStyle/>
          <a:p>
            <a:endParaRPr lang="en-US"/>
          </a:p>
        </p:txBody>
      </p:sp>
      <p:sp>
        <p:nvSpPr>
          <p:cNvPr id="4" name="Text Box 8"/>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lstStyle/>
          <a:p>
            <a:pPr marL="457200" indent="-457200">
              <a:spcAft>
                <a:spcPts val="1200"/>
              </a:spcAft>
              <a:buFont typeface="+mj-lt"/>
              <a:buAutoNum type="arabicPeriod" startAt="8"/>
              <a:defRPr/>
            </a:pPr>
            <a:r>
              <a:rPr lang="pt-PT" altLang="pt-PT" sz="2000" dirty="0">
                <a:solidFill>
                  <a:srgbClr val="000000"/>
                </a:solidFill>
                <a:latin typeface="+mn-lt"/>
              </a:rPr>
              <a:t>Explicar que antes e depois do paciente se alimentar ou preparar a comida, o paciente e o provedor de cuidados (se o paciente por si não consegue se alimentar) devem lavar as mãos usando água corrente e sabão ou cinza. Os alimentos devem ser mantidos limpos e cobertos.</a:t>
            </a:r>
          </a:p>
          <a:p>
            <a:pPr marL="457200" indent="-457200">
              <a:spcAft>
                <a:spcPts val="1200"/>
              </a:spcAft>
              <a:buFont typeface="+mj-lt"/>
              <a:buAutoNum type="arabicPeriod" startAt="8"/>
              <a:defRPr/>
            </a:pPr>
            <a:r>
              <a:rPr lang="pt-PT" sz="2000" dirty="0">
                <a:latin typeface="+mn-lt"/>
              </a:rPr>
              <a:t>Lembrar ao paciente que deve continuar à alimentar-se com comida e água extra se tiver diarreia.</a:t>
            </a:r>
          </a:p>
          <a:p>
            <a:pPr marL="457200" indent="-457200">
              <a:spcAft>
                <a:spcPts val="1200"/>
              </a:spcAft>
              <a:buFont typeface="+mj-lt"/>
              <a:buAutoNum type="arabicPeriod" startAt="8"/>
              <a:defRPr/>
            </a:pPr>
            <a:r>
              <a:rPr lang="pt-PT" sz="2000" dirty="0">
                <a:latin typeface="+mn-lt"/>
              </a:rPr>
              <a:t>Explicar que o</a:t>
            </a:r>
            <a:r>
              <a:rPr lang="pt-BR" sz="2000" dirty="0">
                <a:latin typeface="+mn-lt"/>
              </a:rPr>
              <a:t> doente desnutrido deve voltar à Unidade Sanitária a cada 7 dias para fazer o controle e seguimento.</a:t>
            </a:r>
            <a:endParaRPr lang="pt-PT" sz="2000" dirty="0">
              <a:latin typeface="+mn-lt"/>
            </a:endParaRPr>
          </a:p>
          <a:p>
            <a:pPr marL="457200" indent="-457200">
              <a:spcAft>
                <a:spcPts val="1200"/>
              </a:spcAft>
              <a:buFont typeface="+mj-lt"/>
              <a:buAutoNum type="arabicPeriod" startAt="8"/>
              <a:defRPr/>
            </a:pPr>
            <a:r>
              <a:rPr lang="pt-PT" sz="2000" dirty="0">
                <a:latin typeface="+mn-lt"/>
              </a:rPr>
              <a:t>Orientar o paciente a ir imediatamente à Unidade Sanitária sempre que a sua condição agravar-se ou se ele não estiver a comer suficientemente por falta de apetite.</a:t>
            </a:r>
          </a:p>
          <a:p>
            <a:pPr>
              <a:defRPr/>
            </a:pPr>
            <a:r>
              <a:rPr lang="pt-PT" sz="2200" dirty="0">
                <a:latin typeface="+mn-lt"/>
              </a:rPr>
              <a:t> </a:t>
            </a:r>
          </a:p>
          <a:p>
            <a:pPr>
              <a:defRPr/>
            </a:pPr>
            <a:endParaRPr lang="pt-PT" altLang="pt-PT" sz="2200" dirty="0">
              <a:latin typeface="+mn-lt"/>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19</a:t>
            </a:fld>
            <a:endParaRPr lang="pt-PT"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Tópicos</a:t>
            </a:r>
          </a:p>
        </p:txBody>
      </p:sp>
      <p:sp>
        <p:nvSpPr>
          <p:cNvPr id="3" name="Content Placeholder 2"/>
          <p:cNvSpPr>
            <a:spLocks noGrp="1"/>
          </p:cNvSpPr>
          <p:nvPr>
            <p:ph idx="1"/>
          </p:nvPr>
        </p:nvSpPr>
        <p:spPr/>
        <p:txBody>
          <a:bodyPr>
            <a:normAutofit/>
          </a:bodyPr>
          <a:lstStyle/>
          <a:p>
            <a:pPr marL="457200" indent="-457200" eaLnBrk="1" fontAlgn="auto" hangingPunct="1">
              <a:spcBef>
                <a:spcPts val="0"/>
              </a:spcBef>
              <a:buFont typeface="Calibri Light" pitchFamily="34" charset="0"/>
              <a:buAutoNum type="arabicPeriod"/>
              <a:defRPr/>
            </a:pPr>
            <a:r>
              <a:rPr lang="pt-PT" sz="2600" dirty="0">
                <a:solidFill>
                  <a:schemeClr val="tx1"/>
                </a:solidFill>
              </a:rPr>
              <a:t>Tratamento da Desnutrição em Ambulatório (TDA)</a:t>
            </a:r>
          </a:p>
          <a:p>
            <a:pPr marL="457200" indent="-457200" eaLnBrk="1" fontAlgn="auto" hangingPunct="1">
              <a:spcBef>
                <a:spcPts val="0"/>
              </a:spcBef>
              <a:buFont typeface="Calibri Light" pitchFamily="34" charset="0"/>
              <a:buAutoNum type="arabicPeriod"/>
              <a:defRPr/>
            </a:pPr>
            <a:r>
              <a:rPr lang="pt-PT" sz="2600" dirty="0">
                <a:solidFill>
                  <a:schemeClr val="tx1"/>
                </a:solidFill>
              </a:rPr>
              <a:t>Tratamento de rotina para pacientes no TDA</a:t>
            </a:r>
          </a:p>
          <a:p>
            <a:pPr marL="457200" indent="-457200" eaLnBrk="1" fontAlgn="auto" hangingPunct="1">
              <a:spcBef>
                <a:spcPts val="0"/>
              </a:spcBef>
              <a:buFont typeface="Calibri Light" pitchFamily="34" charset="0"/>
              <a:buAutoNum type="arabicPeriod"/>
              <a:defRPr/>
            </a:pPr>
            <a:r>
              <a:rPr lang="pt-PT" sz="2600" dirty="0">
                <a:solidFill>
                  <a:schemeClr val="tx1"/>
                </a:solidFill>
              </a:rPr>
              <a:t>Mensagens chave para o Tratamento em Ambulatório</a:t>
            </a:r>
          </a:p>
          <a:p>
            <a:pPr marL="457200" indent="-457200" eaLnBrk="1" fontAlgn="auto" hangingPunct="1">
              <a:spcBef>
                <a:spcPts val="0"/>
              </a:spcBef>
              <a:buFont typeface="Calibri Light" pitchFamily="34" charset="0"/>
              <a:buAutoNum type="arabicPeriod"/>
              <a:defRPr/>
            </a:pPr>
            <a:r>
              <a:rPr lang="pt-PT" sz="2600" dirty="0">
                <a:solidFill>
                  <a:schemeClr val="tx1"/>
                </a:solidFill>
              </a:rPr>
              <a:t>Monitoria individual durante as consultas de seguimento na Unidade Sanitária</a:t>
            </a:r>
          </a:p>
          <a:p>
            <a:pPr marL="457200" indent="-457200" eaLnBrk="1" fontAlgn="auto" hangingPunct="1">
              <a:spcBef>
                <a:spcPts val="0"/>
              </a:spcBef>
              <a:buFont typeface="Calibri Light" pitchFamily="34" charset="0"/>
              <a:buAutoNum type="arabicPeriod"/>
              <a:defRPr/>
            </a:pPr>
            <a:r>
              <a:rPr lang="pt-PT" sz="2600" dirty="0">
                <a:solidFill>
                  <a:schemeClr val="tx1"/>
                </a:solidFill>
              </a:rPr>
              <a:t>Critérios clínicos para se referir o paciente do TDA para o TDI</a:t>
            </a:r>
          </a:p>
          <a:p>
            <a:pPr marL="457200" indent="-457200" eaLnBrk="1" fontAlgn="auto" hangingPunct="1">
              <a:spcBef>
                <a:spcPts val="0"/>
              </a:spcBef>
              <a:buFont typeface="Calibri Light" pitchFamily="34" charset="0"/>
              <a:buAutoNum type="arabicPeriod"/>
              <a:defRPr/>
            </a:pPr>
            <a:r>
              <a:rPr lang="pt-PT" sz="2600" dirty="0">
                <a:solidFill>
                  <a:schemeClr val="tx1"/>
                </a:solidFill>
              </a:rPr>
              <a:t>Critérios para </a:t>
            </a:r>
            <a:r>
              <a:rPr lang="pt-BR" sz="2600" dirty="0">
                <a:solidFill>
                  <a:schemeClr val="tx1"/>
                </a:solidFill>
              </a:rPr>
              <a:t>passar de tratamento para DAG ao tratamento para DAM no TDA</a:t>
            </a:r>
            <a:endParaRPr lang="pt-PT" sz="2600" dirty="0">
              <a:solidFill>
                <a:schemeClr val="tx1"/>
              </a:solidFill>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a:t>
            </a:fld>
            <a:endParaRPr lang="pt-PT"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pt-PT" sz="2900" dirty="0"/>
              <a:t>Tópico 4.4 Monitoria individual durante as consultas de seguimento na Unidade Sanitária</a:t>
            </a:r>
          </a:p>
        </p:txBody>
      </p:sp>
      <p:sp>
        <p:nvSpPr>
          <p:cNvPr id="3" name="Content Placeholder 2"/>
          <p:cNvSpPr>
            <a:spLocks noGrp="1"/>
          </p:cNvSpPr>
          <p:nvPr>
            <p:ph idx="1"/>
          </p:nvPr>
        </p:nvSpPr>
        <p:spPr/>
        <p:txBody>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os procedimentos nas consultas de seguimento no TDA</a:t>
            </a:r>
          </a:p>
          <a:p>
            <a:pPr>
              <a:defRPr/>
            </a:pPr>
            <a:r>
              <a:rPr lang="pt-PT" sz="2600" dirty="0">
                <a:solidFill>
                  <a:schemeClr val="tx1"/>
                </a:solidFill>
              </a:rPr>
              <a:t>Conhecer os parâmetros a monitorar em cada visita de seguimento</a:t>
            </a:r>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4.6 Monitoria individual durante as consultas de seguimento na Unidade Sanitária</a:t>
            </a:r>
          </a:p>
          <a:p>
            <a:pPr>
              <a:defRPr/>
            </a:pPr>
            <a:endParaRPr lang="pt-PT" sz="20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20</a:t>
            </a:fld>
            <a:endParaRPr lang="pt-PT"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417638"/>
          </a:xfrm>
        </p:spPr>
        <p:txBody>
          <a:bodyPr/>
          <a:lstStyle/>
          <a:p>
            <a:r>
              <a:rPr lang="pt-PT" dirty="0"/>
              <a:t>Monitoria individual durante as consultas de seguimento na Unidade Sanitária</a:t>
            </a:r>
            <a:endParaRPr lang="en-US" dirty="0"/>
          </a:p>
        </p:txBody>
      </p:sp>
      <p:sp>
        <p:nvSpPr>
          <p:cNvPr id="3" name="Content Placeholder 2"/>
          <p:cNvSpPr>
            <a:spLocks noGrp="1"/>
          </p:cNvSpPr>
          <p:nvPr>
            <p:ph sz="half" idx="1"/>
          </p:nvPr>
        </p:nvSpPr>
        <p:spPr>
          <a:xfrm>
            <a:off x="457200" y="1524000"/>
            <a:ext cx="3352800" cy="4351338"/>
          </a:xfrm>
        </p:spPr>
        <p:txBody>
          <a:bodyPr/>
          <a:lstStyle/>
          <a:p>
            <a:pPr marL="0" indent="0">
              <a:buNone/>
            </a:pPr>
            <a:r>
              <a:rPr lang="pt-BR" dirty="0"/>
              <a:t>Antropometria </a:t>
            </a:r>
          </a:p>
          <a:p>
            <a:r>
              <a:rPr lang="pt-BR" sz="2000" dirty="0">
                <a:solidFill>
                  <a:schemeClr val="tx1"/>
                </a:solidFill>
              </a:rPr>
              <a:t>PB</a:t>
            </a:r>
          </a:p>
          <a:p>
            <a:r>
              <a:rPr lang="pt-BR" sz="2000" dirty="0">
                <a:solidFill>
                  <a:schemeClr val="tx1"/>
                </a:solidFill>
              </a:rPr>
              <a:t>Peso</a:t>
            </a:r>
          </a:p>
          <a:p>
            <a:r>
              <a:rPr lang="pt-BR" sz="2000" dirty="0">
                <a:solidFill>
                  <a:schemeClr val="tx1"/>
                </a:solidFill>
              </a:rPr>
              <a:t>Altura</a:t>
            </a:r>
            <a:endParaRPr lang="en-US" sz="2000" dirty="0">
              <a:solidFill>
                <a:schemeClr val="tx1"/>
              </a:solidFill>
            </a:endParaRPr>
          </a:p>
        </p:txBody>
      </p:sp>
      <p:sp>
        <p:nvSpPr>
          <p:cNvPr id="4" name="Content Placeholder 3"/>
          <p:cNvSpPr>
            <a:spLocks noGrp="1"/>
          </p:cNvSpPr>
          <p:nvPr>
            <p:ph sz="half" idx="2"/>
          </p:nvPr>
        </p:nvSpPr>
        <p:spPr>
          <a:xfrm>
            <a:off x="3985517" y="1600200"/>
            <a:ext cx="4724400" cy="4351338"/>
          </a:xfrm>
        </p:spPr>
        <p:txBody>
          <a:bodyPr/>
          <a:lstStyle/>
          <a:p>
            <a:pPr marL="0" indent="0">
              <a:buNone/>
            </a:pPr>
            <a:r>
              <a:rPr lang="pt-BR" sz="2400" dirty="0"/>
              <a:t>Anamnese  </a:t>
            </a:r>
          </a:p>
          <a:p>
            <a:pPr marL="0" indent="0">
              <a:buNone/>
            </a:pPr>
            <a:r>
              <a:rPr lang="pt-BR" sz="1600" dirty="0">
                <a:solidFill>
                  <a:schemeClr val="tx1"/>
                </a:solidFill>
              </a:rPr>
              <a:t>Procurar os seguintes sintomas:</a:t>
            </a:r>
          </a:p>
          <a:p>
            <a:r>
              <a:rPr lang="pt-BR" sz="1600" dirty="0">
                <a:solidFill>
                  <a:schemeClr val="tx1"/>
                </a:solidFill>
              </a:rPr>
              <a:t>Febre</a:t>
            </a:r>
          </a:p>
          <a:p>
            <a:r>
              <a:rPr lang="pt-BR" sz="1600" dirty="0">
                <a:solidFill>
                  <a:schemeClr val="tx1"/>
                </a:solidFill>
              </a:rPr>
              <a:t>Anorexia , Vómitos, Diarreia</a:t>
            </a:r>
          </a:p>
          <a:p>
            <a:r>
              <a:rPr lang="pt-BR" sz="1600" dirty="0">
                <a:solidFill>
                  <a:schemeClr val="tx1"/>
                </a:solidFill>
              </a:rPr>
              <a:t>Tosse, Sudorese nocturna, Dificuldade respiratória</a:t>
            </a:r>
          </a:p>
          <a:p>
            <a:r>
              <a:rPr lang="pt-BR" sz="1600" dirty="0">
                <a:solidFill>
                  <a:schemeClr val="tx1"/>
                </a:solidFill>
              </a:rPr>
              <a:t>Palpitações </a:t>
            </a:r>
          </a:p>
          <a:p>
            <a:r>
              <a:rPr lang="pt-BR" sz="1600" dirty="0">
                <a:solidFill>
                  <a:schemeClr val="tx1"/>
                </a:solidFill>
              </a:rPr>
              <a:t>Disúria</a:t>
            </a:r>
          </a:p>
          <a:p>
            <a:pPr marL="0" indent="0">
              <a:buNone/>
            </a:pPr>
            <a:r>
              <a:rPr lang="pt-BR" sz="2400" dirty="0"/>
              <a:t>Exame físico </a:t>
            </a:r>
          </a:p>
          <a:p>
            <a:pPr marL="0" indent="0">
              <a:buNone/>
            </a:pPr>
            <a:r>
              <a:rPr lang="pt-BR" sz="1600" dirty="0">
                <a:solidFill>
                  <a:schemeClr val="tx1"/>
                </a:solidFill>
              </a:rPr>
              <a:t>Avaliar : </a:t>
            </a:r>
          </a:p>
          <a:p>
            <a:r>
              <a:rPr lang="pt-BR" sz="1600" dirty="0">
                <a:solidFill>
                  <a:schemeClr val="tx1"/>
                </a:solidFill>
              </a:rPr>
              <a:t>Pele e Mucosas</a:t>
            </a:r>
          </a:p>
          <a:p>
            <a:r>
              <a:rPr lang="pt-BR" sz="1600" dirty="0">
                <a:solidFill>
                  <a:schemeClr val="tx1"/>
                </a:solidFill>
              </a:rPr>
              <a:t>Frequência respiratória,  cardíaca  e temperatura  </a:t>
            </a:r>
          </a:p>
          <a:p>
            <a:r>
              <a:rPr lang="pt-BR" sz="1600" dirty="0">
                <a:solidFill>
                  <a:schemeClr val="tx1"/>
                </a:solidFill>
              </a:rPr>
              <a:t>Presença de edema bilateral, tamanho do fígado</a:t>
            </a:r>
          </a:p>
          <a:p>
            <a:endParaRPr lang="en-US" sz="1600" dirty="0">
              <a:solidFill>
                <a:schemeClr val="tx1"/>
              </a:solidFill>
            </a:endParaRPr>
          </a:p>
        </p:txBody>
      </p:sp>
      <p:sp>
        <p:nvSpPr>
          <p:cNvPr id="5" name="Slide Number Placeholder 4"/>
          <p:cNvSpPr>
            <a:spLocks noGrp="1"/>
          </p:cNvSpPr>
          <p:nvPr>
            <p:ph type="sldNum" sz="quarter" idx="12"/>
          </p:nvPr>
        </p:nvSpPr>
        <p:spPr/>
        <p:txBody>
          <a:bodyPr/>
          <a:lstStyle/>
          <a:p>
            <a:pPr>
              <a:defRPr/>
            </a:pPr>
            <a:fld id="{C3FA4F63-36C2-4980-8613-E4B8057E45A5}" type="slidenum">
              <a:rPr lang="pt-PT" altLang="en-US" smtClean="0">
                <a:solidFill>
                  <a:prstClr val="black">
                    <a:tint val="75000"/>
                  </a:prstClr>
                </a:solidFill>
              </a:rPr>
              <a:pPr>
                <a:defRPr/>
              </a:pPr>
              <a:t>21</a:t>
            </a:fld>
            <a:endParaRPr lang="pt-PT" altLang="en-US">
              <a:solidFill>
                <a:prstClr val="black">
                  <a:tint val="75000"/>
                </a:prstClr>
              </a:solidFill>
            </a:endParaRPr>
          </a:p>
        </p:txBody>
      </p:sp>
    </p:spTree>
    <p:extLst>
      <p:ext uri="{BB962C8B-B14F-4D97-AF65-F5344CB8AC3E}">
        <p14:creationId xmlns:p14="http://schemas.microsoft.com/office/powerpoint/2010/main" val="268862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Tópico 4.5 Critérios clínicos para referir o paciente do TDA para o TDI</a:t>
            </a: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da Aprendizagem</a:t>
            </a:r>
            <a:endParaRPr lang="pt-PT" sz="2600" dirty="0"/>
          </a:p>
          <a:p>
            <a:pPr>
              <a:defRPr/>
            </a:pPr>
            <a:r>
              <a:rPr lang="pt-PT" sz="2600" dirty="0">
                <a:solidFill>
                  <a:schemeClr val="tx1"/>
                </a:solidFill>
              </a:rPr>
              <a:t>Conhecer os critérios clínicos para referir o paciente do TDA para o TDI</a:t>
            </a:r>
          </a:p>
          <a:p>
            <a:pPr>
              <a:defRPr/>
            </a:pPr>
            <a:r>
              <a:rPr lang="pt-PT" sz="2600" dirty="0">
                <a:solidFill>
                  <a:schemeClr val="tx1"/>
                </a:solidFill>
              </a:rPr>
              <a:t>Saber quais são os critérios para fazer visita ao domicílio para pacientes desnutridos</a:t>
            </a:r>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4.7 Critérios clínicos para referir o paciente do TDA para o TDI</a:t>
            </a:r>
          </a:p>
          <a:p>
            <a:pPr>
              <a:defRPr/>
            </a:pPr>
            <a:endParaRPr lang="pt-PT" sz="18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22</a:t>
            </a:fld>
            <a:endParaRPr lang="pt-PT"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2800" dirty="0"/>
              <a:t>Critérios clínicos para se referir o paciente do TDA para o TDI</a:t>
            </a:r>
          </a:p>
        </p:txBody>
      </p:sp>
      <p:sp>
        <p:nvSpPr>
          <p:cNvPr id="5" name="Content Placeholder 4"/>
          <p:cNvSpPr>
            <a:spLocks noGrp="1"/>
          </p:cNvSpPr>
          <p:nvPr>
            <p:ph idx="1"/>
          </p:nvPr>
        </p:nvSpPr>
        <p:spPr/>
        <p:txBody>
          <a:bodyPr/>
          <a:lstStyle/>
          <a:p>
            <a:endParaRPr lang="en-US"/>
          </a:p>
        </p:txBody>
      </p:sp>
      <p:sp>
        <p:nvSpPr>
          <p:cNvPr id="4" name="Text Box 9"/>
          <p:cNvSpPr txBox="1">
            <a:spLocks noChangeArrowheads="1"/>
          </p:cNvSpPr>
          <p:nvPr/>
        </p:nvSpPr>
        <p:spPr bwMode="auto">
          <a:xfrm>
            <a:off x="457200" y="1600199"/>
            <a:ext cx="8229600" cy="4803775"/>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lstStyle/>
          <a:p>
            <a:pPr marL="342900" indent="-342900" algn="just">
              <a:spcAft>
                <a:spcPts val="1000"/>
              </a:spcAft>
              <a:buFont typeface="Arial" pitchFamily="34" charset="0"/>
              <a:buChar char="•"/>
              <a:defRPr/>
            </a:pPr>
            <a:r>
              <a:rPr lang="pt-PT" altLang="pt-PT" sz="2000" dirty="0">
                <a:solidFill>
                  <a:srgbClr val="000000"/>
                </a:solidFill>
                <a:latin typeface="+mn-lt"/>
              </a:rPr>
              <a:t>Perda de apetite</a:t>
            </a:r>
          </a:p>
          <a:p>
            <a:pPr marL="342900" indent="-342900">
              <a:spcAft>
                <a:spcPts val="1000"/>
              </a:spcAft>
              <a:buFont typeface="Arial" pitchFamily="34" charset="0"/>
              <a:buChar char="•"/>
              <a:defRPr/>
            </a:pPr>
            <a:r>
              <a:rPr lang="pt-BR" altLang="pt-PT" sz="2000" dirty="0">
                <a:solidFill>
                  <a:srgbClr val="000000"/>
                </a:solidFill>
                <a:latin typeface="+mn-lt"/>
              </a:rPr>
              <a:t>Presença de sinais de perigo: vómito intratável, convulsões, letargia, não alerta/alteração do nível de consciência</a:t>
            </a:r>
          </a:p>
          <a:p>
            <a:pPr marL="342900" indent="-342900">
              <a:spcAft>
                <a:spcPts val="1000"/>
              </a:spcAft>
              <a:buFont typeface="Arial" pitchFamily="34" charset="0"/>
              <a:buChar char="•"/>
              <a:defRPr/>
            </a:pPr>
            <a:r>
              <a:rPr lang="pt-PT" altLang="pt-PT" sz="2000" dirty="0">
                <a:solidFill>
                  <a:srgbClr val="000000"/>
                </a:solidFill>
                <a:latin typeface="+mn-lt"/>
              </a:rPr>
              <a:t>Deterioração do estado geral</a:t>
            </a:r>
          </a:p>
          <a:p>
            <a:pPr marL="342900" indent="-342900">
              <a:spcAft>
                <a:spcPts val="1000"/>
              </a:spcAft>
              <a:buFont typeface="Arial" pitchFamily="34" charset="0"/>
              <a:buChar char="•"/>
              <a:defRPr/>
            </a:pPr>
            <a:r>
              <a:rPr lang="pt-PT" altLang="pt-PT" sz="2000" dirty="0">
                <a:solidFill>
                  <a:srgbClr val="000000"/>
                </a:solidFill>
                <a:latin typeface="+mn-lt"/>
              </a:rPr>
              <a:t>Edema bilateral</a:t>
            </a:r>
          </a:p>
          <a:p>
            <a:pPr marL="342900" indent="-342900">
              <a:spcAft>
                <a:spcPts val="1000"/>
              </a:spcAft>
              <a:buFont typeface="Arial" pitchFamily="34" charset="0"/>
              <a:buChar char="•"/>
              <a:defRPr/>
            </a:pPr>
            <a:r>
              <a:rPr lang="pt-PT" altLang="pt-PT" sz="2000" dirty="0">
                <a:solidFill>
                  <a:srgbClr val="000000"/>
                </a:solidFill>
                <a:latin typeface="+mn-lt"/>
              </a:rPr>
              <a:t>Perda de peso em 2 visitas consecutivas</a:t>
            </a:r>
          </a:p>
          <a:p>
            <a:pPr marL="342900" indent="-342900">
              <a:spcAft>
                <a:spcPts val="1000"/>
              </a:spcAft>
              <a:buFont typeface="Arial" pitchFamily="34" charset="0"/>
              <a:buChar char="•"/>
              <a:defRPr/>
            </a:pPr>
            <a:r>
              <a:rPr lang="pt-PT" altLang="pt-PT" sz="2000" dirty="0">
                <a:solidFill>
                  <a:srgbClr val="000000"/>
                </a:solidFill>
                <a:latin typeface="+mn-lt"/>
              </a:rPr>
              <a:t>Peso estático (não ganhou nenhum peso) durante 3 semanas consecutivas</a:t>
            </a:r>
          </a:p>
          <a:p>
            <a:pPr marL="342900" indent="-342900">
              <a:spcAft>
                <a:spcPts val="1000"/>
              </a:spcAft>
              <a:buFont typeface="Arial" pitchFamily="34" charset="0"/>
              <a:buChar char="•"/>
              <a:defRPr/>
            </a:pPr>
            <a:r>
              <a:rPr lang="pt-PT" altLang="pt-PT" sz="2000" dirty="0">
                <a:solidFill>
                  <a:srgbClr val="000000"/>
                </a:solidFill>
                <a:latin typeface="+mn-lt"/>
              </a:rPr>
              <a:t>Hipoglicémia, desidratação, febre elevada, hipotermia, </a:t>
            </a:r>
            <a:r>
              <a:rPr lang="pt-PT" altLang="pt-PT" sz="2000" dirty="0" err="1">
                <a:solidFill>
                  <a:srgbClr val="000000"/>
                </a:solidFill>
                <a:latin typeface="+mn-lt"/>
              </a:rPr>
              <a:t>taquipnéia</a:t>
            </a:r>
            <a:r>
              <a:rPr lang="pt-PT" altLang="pt-PT" sz="2000" dirty="0">
                <a:solidFill>
                  <a:srgbClr val="000000"/>
                </a:solidFill>
                <a:latin typeface="+mn-lt"/>
              </a:rPr>
              <a:t>, </a:t>
            </a:r>
            <a:r>
              <a:rPr lang="pt-PT" altLang="pt-PT" sz="2000" dirty="0" err="1">
                <a:solidFill>
                  <a:srgbClr val="000000"/>
                </a:solidFill>
                <a:latin typeface="+mn-lt"/>
              </a:rPr>
              <a:t>dispnéia</a:t>
            </a:r>
            <a:r>
              <a:rPr lang="pt-PT" altLang="pt-PT" sz="2000" dirty="0">
                <a:solidFill>
                  <a:srgbClr val="000000"/>
                </a:solidFill>
                <a:latin typeface="+mn-lt"/>
              </a:rPr>
              <a:t>, anemia grave</a:t>
            </a:r>
          </a:p>
          <a:p>
            <a:pPr marL="342900" indent="-342900">
              <a:spcAft>
                <a:spcPts val="1000"/>
              </a:spcAft>
              <a:buFont typeface="Arial" pitchFamily="34" charset="0"/>
              <a:buChar char="•"/>
              <a:defRPr/>
            </a:pPr>
            <a:r>
              <a:rPr lang="pt-PT" altLang="pt-PT" sz="2000" dirty="0">
                <a:solidFill>
                  <a:srgbClr val="000000"/>
                </a:solidFill>
                <a:latin typeface="+mn-lt"/>
              </a:rPr>
              <a:t>Nenhuma resposta ao tratamento nutricional</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23</a:t>
            </a:fld>
            <a:endParaRPr lang="pt-PT"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sz="2900" dirty="0"/>
              <a:t>Tópico 4.6 </a:t>
            </a:r>
            <a:r>
              <a:rPr lang="pt-BR" sz="2900" dirty="0"/>
              <a:t>Critérios para passar do regime de tratamento da DAG ao DAM </a:t>
            </a:r>
            <a:endParaRPr lang="pt-PT" sz="2900" dirty="0"/>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pt-PT" sz="2600" b="1" dirty="0"/>
              <a:t>Objectivos de Aprendizagem</a:t>
            </a:r>
            <a:endParaRPr lang="pt-PT" sz="2600" dirty="0"/>
          </a:p>
          <a:p>
            <a:pPr>
              <a:defRPr/>
            </a:pPr>
            <a:r>
              <a:rPr lang="pt-PT" sz="2600" dirty="0">
                <a:solidFill>
                  <a:schemeClr val="tx1"/>
                </a:solidFill>
              </a:rPr>
              <a:t>Conhecer os </a:t>
            </a:r>
            <a:r>
              <a:rPr lang="pt-BR" sz="2600" dirty="0">
                <a:solidFill>
                  <a:schemeClr val="tx1"/>
                </a:solidFill>
              </a:rPr>
              <a:t>critérios para passar do regime de tratamento da DAG ao DAM </a:t>
            </a:r>
            <a:endParaRPr lang="pt-PT" sz="2600" dirty="0">
              <a:solidFill>
                <a:schemeClr val="tx1"/>
              </a:solidFill>
            </a:endParaRPr>
          </a:p>
          <a:p>
            <a:pPr marL="0" indent="0">
              <a:buFont typeface="Arial" panose="020B0604020202020204" pitchFamily="34" charset="0"/>
              <a:buNone/>
              <a:defRPr/>
            </a:pPr>
            <a:r>
              <a:rPr lang="pt-PT" sz="2600" b="1" dirty="0"/>
              <a:t>Textos de Apoio</a:t>
            </a:r>
            <a:endParaRPr lang="pt-PT" sz="2600" dirty="0"/>
          </a:p>
          <a:p>
            <a:pPr>
              <a:defRPr/>
            </a:pPr>
            <a:r>
              <a:rPr lang="pt-PT" sz="2600" dirty="0">
                <a:solidFill>
                  <a:schemeClr val="tx1"/>
                </a:solidFill>
              </a:rPr>
              <a:t>Texto de Apoio 4.8 </a:t>
            </a:r>
            <a:r>
              <a:rPr lang="pt-BR" sz="2600" dirty="0">
                <a:solidFill>
                  <a:schemeClr val="tx1"/>
                </a:solidFill>
              </a:rPr>
              <a:t>Critérios para passar do regime de tratamento da DAG ao DAM </a:t>
            </a:r>
            <a:endParaRPr lang="pt-PT" sz="2600" dirty="0">
              <a:solidFill>
                <a:schemeClr val="tx1"/>
              </a:solidFill>
            </a:endParaRPr>
          </a:p>
          <a:p>
            <a:pPr>
              <a:defRPr/>
            </a:pPr>
            <a:r>
              <a:rPr lang="pt-PT" sz="2600" dirty="0">
                <a:solidFill>
                  <a:schemeClr val="tx1"/>
                </a:solidFill>
              </a:rPr>
              <a:t>Texto de Apoio 4.9 Exercício: O caso do João</a:t>
            </a:r>
          </a:p>
          <a:p>
            <a:pPr>
              <a:defRPr/>
            </a:pPr>
            <a:endParaRPr lang="pt-PT" sz="20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24</a:t>
            </a:fld>
            <a:endParaRPr lang="pt-PT"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BR" dirty="0"/>
              <a:t>Critérios para passar do regime de tratamento da DAG ao DAM </a:t>
            </a:r>
            <a:endParaRPr lang="pt-PT" dirty="0"/>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25</a:t>
            </a:fld>
            <a:endParaRPr lang="pt-PT" altLang="en-US" dirty="0"/>
          </a:p>
        </p:txBody>
      </p:sp>
      <p:graphicFrame>
        <p:nvGraphicFramePr>
          <p:cNvPr id="5" name="Table 4"/>
          <p:cNvGraphicFramePr>
            <a:graphicFrameLocks noGrp="1"/>
          </p:cNvGraphicFramePr>
          <p:nvPr>
            <p:extLst>
              <p:ext uri="{D42A27DB-BD31-4B8C-83A1-F6EECF244321}">
                <p14:modId xmlns:p14="http://schemas.microsoft.com/office/powerpoint/2010/main" val="2540287248"/>
              </p:ext>
            </p:extLst>
          </p:nvPr>
        </p:nvGraphicFramePr>
        <p:xfrm>
          <a:off x="457200" y="1600200"/>
          <a:ext cx="8229600" cy="3603581"/>
        </p:xfrm>
        <a:graphic>
          <a:graphicData uri="http://schemas.openxmlformats.org/drawingml/2006/table">
            <a:tbl>
              <a:tblPr/>
              <a:tblGrid>
                <a:gridCol w="2742103">
                  <a:extLst>
                    <a:ext uri="{9D8B030D-6E8A-4147-A177-3AD203B41FA5}">
                      <a16:colId xmlns:a16="http://schemas.microsoft.com/office/drawing/2014/main" val="20000"/>
                    </a:ext>
                  </a:extLst>
                </a:gridCol>
                <a:gridCol w="5487497">
                  <a:extLst>
                    <a:ext uri="{9D8B030D-6E8A-4147-A177-3AD203B41FA5}">
                      <a16:colId xmlns:a16="http://schemas.microsoft.com/office/drawing/2014/main" val="20001"/>
                    </a:ext>
                  </a:extLst>
                </a:gridCol>
              </a:tblGrid>
              <a:tr h="670560">
                <a:tc>
                  <a:txBody>
                    <a:bodyPr/>
                    <a:lstStyle/>
                    <a:p>
                      <a:pPr marL="0" marR="0" algn="just">
                        <a:lnSpc>
                          <a:spcPct val="105000"/>
                        </a:lnSpc>
                        <a:spcBef>
                          <a:spcPts val="0"/>
                        </a:spcBef>
                        <a:spcAft>
                          <a:spcPts val="0"/>
                        </a:spcAft>
                      </a:pPr>
                      <a:r>
                        <a:rPr lang="en-US" sz="1800" b="1" dirty="0" err="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Grupo</a:t>
                      </a:r>
                      <a:r>
                        <a:rPr lang="en-US" sz="1800" b="1"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 </a:t>
                      </a:r>
                      <a:r>
                        <a:rPr lang="pt-PT" sz="1800" b="1"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populacional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a:solidFill>
                            <a:srgbClr val="FFFFFF"/>
                          </a:solidFill>
                          <a:effectLst/>
                          <a:latin typeface="Calibri" panose="020F0502020204030204" pitchFamily="34" charset="0"/>
                          <a:ea typeface="MS Mincho" panose="02020609040205080304" pitchFamily="49" charset="-128"/>
                          <a:cs typeface="Arial" panose="020B0604020202020204" pitchFamily="34" charset="0"/>
                        </a:rPr>
                        <a:t>Parâmetros antropométricos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670560">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Adolescentes 15 – 18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IMC/Idade ≥ −3 e &lt;-2 DP </a:t>
                      </a:r>
                      <a:r>
                        <a:rPr lang="pt-PT"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PB ≥ 21,0 e &lt; 23,0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1"/>
                  </a:ext>
                </a:extLst>
              </a:tr>
              <a:tr h="670560">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Adultos 19 – 55 anos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IMC ≥ 16,0 e &lt; 18.5 kg/m</a:t>
                      </a:r>
                      <a:r>
                        <a:rPr lang="pt-PT" sz="18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pt-PT"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a:t>
                      </a: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PB ≥ 21,0 e &lt; 23,0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579120">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Idosos &gt; 55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IMC ≥ 18,0 a &lt; 21,0 kg/m</a:t>
                      </a:r>
                      <a:r>
                        <a:rPr lang="pt-PT" sz="18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a:t>
                      </a:r>
                      <a:r>
                        <a:rPr lang="pt-PT" sz="1800" b="1" u="sng" kern="1200" dirty="0">
                          <a:solidFill>
                            <a:schemeClr val="tx1"/>
                          </a:solidFill>
                          <a:effectLst/>
                          <a:latin typeface="+mn-lt"/>
                          <a:ea typeface="+mn-ea"/>
                          <a:cs typeface="+mn-cs"/>
                        </a:rPr>
                        <a:t>e</a:t>
                      </a:r>
                      <a:r>
                        <a:rPr lang="pt-PT" sz="1800" kern="1200" dirty="0">
                          <a:solidFill>
                            <a:schemeClr val="tx1"/>
                          </a:solidFill>
                          <a:effectLst/>
                          <a:latin typeface="+mn-lt"/>
                          <a:ea typeface="+mn-ea"/>
                          <a:cs typeface="+mn-cs"/>
                        </a:rPr>
                        <a:t> PB ≥ 18,5 e &lt; 21,0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1012781">
                <a:tc>
                  <a:txBody>
                    <a:bodyPr/>
                    <a:lstStyle/>
                    <a:p>
                      <a:pPr marL="0"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Mulheres grávidas ou lactantes nos 6 meses pós-parto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1968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PB ≥ 21,0 e &lt; 23,0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sz="2700" dirty="0"/>
              <a:t>Cuidados </a:t>
            </a:r>
            <a:r>
              <a:rPr lang="pt-BR" sz="2700" dirty="0"/>
              <a:t>à ter com os pacientes antes de passar do regime de tratamento da DAG ao DAM </a:t>
            </a:r>
            <a:endParaRPr lang="pt-PT" sz="2700" dirty="0"/>
          </a:p>
        </p:txBody>
      </p:sp>
      <p:sp>
        <p:nvSpPr>
          <p:cNvPr id="4" name="Content Placeholder 3"/>
          <p:cNvSpPr>
            <a:spLocks noGrp="1"/>
          </p:cNvSpPr>
          <p:nvPr>
            <p:ph idx="1"/>
          </p:nvPr>
        </p:nvSpPr>
        <p:spPr/>
        <p:txBody>
          <a:bodyPr/>
          <a:lstStyle/>
          <a:p>
            <a:endParaRPr lang="en-US"/>
          </a:p>
        </p:txBody>
      </p:sp>
      <p:sp>
        <p:nvSpPr>
          <p:cNvPr id="58372" name="Text Box 15"/>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2880" tIns="91440" rIns="182880" bIns="91440" anchor="ctr" anchorCtr="0"/>
          <a:lstStyle>
            <a:lvl1pPr marL="342900" indent="-342900">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spcBef>
                <a:spcPct val="0"/>
              </a:spcBef>
              <a:spcAft>
                <a:spcPts val="1000"/>
              </a:spcAft>
              <a:buClrTx/>
            </a:pPr>
            <a:r>
              <a:rPr lang="pt-PT" altLang="pt-PT" sz="1900" dirty="0">
                <a:latin typeface="+mn-lt"/>
              </a:rPr>
              <a:t>Informar ao paciente sobre o resultado final do tratamento para DAG</a:t>
            </a:r>
          </a:p>
          <a:p>
            <a:pPr>
              <a:spcBef>
                <a:spcPct val="0"/>
              </a:spcBef>
              <a:spcAft>
                <a:spcPts val="1000"/>
              </a:spcAft>
              <a:buClrTx/>
            </a:pPr>
            <a:r>
              <a:rPr lang="pt-PT" altLang="pt-PT" sz="1900" dirty="0">
                <a:latin typeface="+mn-lt"/>
              </a:rPr>
              <a:t>Certificar-se que o doente compreendeu a importância do acompanhamento médico para a prevenção de recaídas, e da continuidade </a:t>
            </a:r>
            <a:r>
              <a:rPr lang="pt-BR" altLang="pt-PT" sz="1900" dirty="0">
                <a:latin typeface="+mn-lt"/>
              </a:rPr>
              <a:t>no TDA para tratamento de DAM </a:t>
            </a:r>
            <a:r>
              <a:rPr lang="pt-PT" altLang="pt-PT" sz="1900" dirty="0">
                <a:latin typeface="+mn-lt"/>
              </a:rPr>
              <a:t>e sessões de educação nutricional com demonstrações culinárias</a:t>
            </a:r>
          </a:p>
          <a:p>
            <a:pPr>
              <a:spcBef>
                <a:spcPct val="0"/>
              </a:spcBef>
              <a:spcAft>
                <a:spcPts val="1000"/>
              </a:spcAft>
              <a:buClrTx/>
            </a:pPr>
            <a:r>
              <a:rPr lang="pt-PT" altLang="pt-PT" sz="1900" dirty="0">
                <a:latin typeface="+mn-lt"/>
              </a:rPr>
              <a:t>Anotar no cartão de tratamento ou de saúde o estado nutricional do doente</a:t>
            </a:r>
          </a:p>
          <a:p>
            <a:pPr>
              <a:spcBef>
                <a:spcPct val="0"/>
              </a:spcBef>
              <a:spcAft>
                <a:spcPts val="1000"/>
              </a:spcAft>
              <a:buClrTx/>
            </a:pPr>
            <a:r>
              <a:rPr lang="pt-PT" altLang="pt-PT" sz="1900" dirty="0">
                <a:latin typeface="+mn-lt"/>
              </a:rPr>
              <a:t>Orientar o doente para ir imediatamente à Unidade Sanitária mais próxima se ele tiver dificuldades em comer ou apresentar algum dos seguintes sinais e sintomas: febre elevada, vómitos ou fezes aquosas ou com sangue, diarreia com duração superior a 4 dias, dificuldade em respirar ou respiração rápida, debilitação física, convulsões, ou edema </a:t>
            </a:r>
            <a:r>
              <a:rPr lang="pt-PT" altLang="pt-PT" sz="1900">
                <a:latin typeface="+mn-lt"/>
              </a:rPr>
              <a:t>bilateral </a:t>
            </a:r>
            <a:endParaRPr lang="pt-PT" altLang="pt-PT" sz="1900" dirty="0">
              <a:latin typeface="+mn-lt"/>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26</a:t>
            </a:fld>
            <a:endParaRPr lang="pt-PT"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Exercício: O caso do João </a:t>
            </a:r>
          </a:p>
        </p:txBody>
      </p:sp>
      <p:sp>
        <p:nvSpPr>
          <p:cNvPr id="3" name="Content Placeholder 2"/>
          <p:cNvSpPr>
            <a:spLocks noGrp="1"/>
          </p:cNvSpPr>
          <p:nvPr>
            <p:ph idx="1"/>
          </p:nvPr>
        </p:nvSpPr>
        <p:spPr/>
        <p:txBody>
          <a:bodyPr/>
          <a:lstStyle/>
          <a:p>
            <a:endParaRPr lang="en-US"/>
          </a:p>
        </p:txBody>
      </p:sp>
      <p:sp>
        <p:nvSpPr>
          <p:cNvPr id="4" name="Text Box 2"/>
          <p:cNvSpPr txBox="1">
            <a:spLocks noChangeArrowheads="1"/>
          </p:cNvSpPr>
          <p:nvPr/>
        </p:nvSpPr>
        <p:spPr bwMode="auto">
          <a:xfrm>
            <a:off x="457200" y="1524000"/>
            <a:ext cx="8229600" cy="472440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2880" tIns="91440" rIns="182880" bIns="91440" anchor="ctr" anchorCtr="0"/>
          <a:lstStyle/>
          <a:p>
            <a:pPr>
              <a:spcAft>
                <a:spcPts val="600"/>
              </a:spcAft>
              <a:defRPr/>
            </a:pPr>
            <a:r>
              <a:rPr lang="pt-BR" altLang="pt-PT" dirty="0">
                <a:latin typeface="+mn-lt"/>
              </a:rPr>
              <a:t>Paciente João M. de 28 anos de idade admitido no TDA vindo do TDI com diagnóstico da DAG sem complicações médicas. A enfermeira fez a reavaliação clínica do paciente e constatou que apresentava IMC =18 kg/m2 e PB =22 cm, e não fez o teste de apetite. Após a reavaliação e registo dos dados do paciente no livro do PRN, a enfermeira deu o medicamento de rotina e 20 saquetas de ASPU para 7 dias e solicitou que o paciente retornasse para consulta de seguimento, terminados os 7 dias.</a:t>
            </a:r>
          </a:p>
          <a:p>
            <a:pPr>
              <a:spcAft>
                <a:spcPts val="600"/>
              </a:spcAft>
              <a:defRPr/>
            </a:pPr>
            <a:r>
              <a:rPr lang="pt-BR" altLang="pt-PT" b="1" dirty="0">
                <a:latin typeface="+mn-lt"/>
              </a:rPr>
              <a:t>a) Para si, o procedimento na admissão e o tratamento prescrito ao paciente estão correctos? </a:t>
            </a:r>
          </a:p>
          <a:p>
            <a:pPr>
              <a:spcAft>
                <a:spcPts val="600"/>
              </a:spcAft>
              <a:defRPr/>
            </a:pPr>
            <a:r>
              <a:rPr lang="pt-BR" altLang="pt-PT" b="1" dirty="0">
                <a:latin typeface="+mn-lt"/>
              </a:rPr>
              <a:t>b) Se a enfermeira não tivesse disponível o ASPU na sua US, qual deveria ser o procedimento perante o paciente?</a:t>
            </a:r>
          </a:p>
          <a:p>
            <a:pPr>
              <a:spcAft>
                <a:spcPts val="600"/>
              </a:spcAft>
              <a:defRPr/>
            </a:pPr>
            <a:r>
              <a:rPr lang="pt-BR" altLang="pt-PT" b="1" dirty="0">
                <a:latin typeface="+mn-lt"/>
              </a:rPr>
              <a:t>c) Qual seria o critério para o paciente passar do tratamento para DAG ao tratamento para DAM no TDA?</a:t>
            </a:r>
          </a:p>
          <a:p>
            <a:pPr>
              <a:spcAft>
                <a:spcPts val="600"/>
              </a:spcAft>
              <a:defRPr/>
            </a:pPr>
            <a:r>
              <a:rPr lang="pt-BR" altLang="pt-PT" b="1" dirty="0">
                <a:latin typeface="+mn-lt"/>
              </a:rPr>
              <a:t>d) Quais são os parâmetros de monitoria individual de seguimento do paciente que a enfermeira deve registar no seu processo clínico?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27</a:t>
            </a:fld>
            <a:endParaRPr lang="pt-PT"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Resolução do Exercício: O caso do João </a:t>
            </a:r>
          </a:p>
        </p:txBody>
      </p:sp>
      <p:sp>
        <p:nvSpPr>
          <p:cNvPr id="3" name="Content Placeholder 2"/>
          <p:cNvSpPr>
            <a:spLocks noGrp="1"/>
          </p:cNvSpPr>
          <p:nvPr>
            <p:ph idx="1"/>
          </p:nvPr>
        </p:nvSpPr>
        <p:spPr/>
        <p:txBody>
          <a:bodyPr/>
          <a:lstStyle/>
          <a:p>
            <a:endParaRPr lang="en-US"/>
          </a:p>
        </p:txBody>
      </p:sp>
      <p:sp>
        <p:nvSpPr>
          <p:cNvPr id="6" name="Text Box 7"/>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lIns="457200" tIns="274320" rIns="548640"/>
          <a:lstStyle/>
          <a:p>
            <a:pPr lvl="1" indent="-457200">
              <a:spcAft>
                <a:spcPts val="1000"/>
              </a:spcAft>
              <a:buAutoNum type="alphaLcParenR"/>
              <a:defRPr/>
            </a:pPr>
            <a:r>
              <a:rPr lang="pt-BR" altLang="pt-PT" sz="2200" b="1" dirty="0">
                <a:latin typeface="+mn-lt"/>
              </a:rPr>
              <a:t>R: Não, a enfermeira deveria fazer o aconselhamento nutricional.</a:t>
            </a:r>
          </a:p>
          <a:p>
            <a:pPr lvl="1" indent="-457200">
              <a:spcAft>
                <a:spcPts val="1000"/>
              </a:spcAft>
              <a:buAutoNum type="alphaLcParenR"/>
              <a:defRPr/>
            </a:pPr>
            <a:endParaRPr lang="pt-BR" altLang="pt-PT" sz="2200" b="1" dirty="0">
              <a:latin typeface="+mn-lt"/>
            </a:endParaRPr>
          </a:p>
          <a:p>
            <a:pPr marL="0" lvl="1">
              <a:spcAft>
                <a:spcPts val="1000"/>
              </a:spcAft>
              <a:defRPr/>
            </a:pPr>
            <a:r>
              <a:rPr lang="pt-BR" altLang="pt-PT" sz="2200" b="1" dirty="0">
                <a:latin typeface="+mn-lt"/>
              </a:rPr>
              <a:t>b) R: Administrar MAE ao paciente, caso não tivesse poderia administrar ATPU </a:t>
            </a:r>
          </a:p>
          <a:p>
            <a:pPr marL="0" lvl="1">
              <a:spcAft>
                <a:spcPts val="1000"/>
              </a:spcAft>
              <a:defRPr/>
            </a:pPr>
            <a:endParaRPr lang="pt-BR" altLang="pt-PT" sz="2200" b="1" dirty="0">
              <a:latin typeface="+mn-lt"/>
            </a:endParaRPr>
          </a:p>
          <a:p>
            <a:pPr marL="0" lvl="1">
              <a:spcAft>
                <a:spcPts val="1000"/>
              </a:spcAft>
              <a:defRPr/>
            </a:pPr>
            <a:r>
              <a:rPr lang="pt-BR" altLang="pt-PT" sz="2200" b="1" dirty="0">
                <a:latin typeface="+mn-lt"/>
              </a:rPr>
              <a:t>c) R: IMC ≥ 16 e &lt;18.5 kg/m2 ou PB ≥ 21,0 e &lt;23,0 cm (veja a resposta no Texto de Apoio 4.8) </a:t>
            </a:r>
          </a:p>
          <a:p>
            <a:pPr lvl="1" indent="-457200">
              <a:spcAft>
                <a:spcPts val="1000"/>
              </a:spcAft>
              <a:buFontTx/>
              <a:buAutoNum type="alphaLcParenR"/>
              <a:defRPr/>
            </a:pPr>
            <a:endParaRPr lang="pt-BR" altLang="pt-PT" sz="2200" b="1" dirty="0">
              <a:latin typeface="+mn-lt"/>
            </a:endParaRPr>
          </a:p>
          <a:p>
            <a:pPr lvl="1" indent="-457200">
              <a:spcAft>
                <a:spcPts val="1000"/>
              </a:spcAft>
              <a:buFontTx/>
              <a:buAutoNum type="alphaLcParenR" startAt="2"/>
              <a:defRPr/>
            </a:pPr>
            <a:endParaRPr lang="pt-PT" altLang="pt-PT" sz="2200" dirty="0"/>
          </a:p>
          <a:p>
            <a:pPr lvl="1" indent="-457200">
              <a:spcAft>
                <a:spcPts val="1000"/>
              </a:spcAft>
              <a:defRPr/>
            </a:pPr>
            <a:endParaRPr lang="pt-PT" altLang="pt-PT" sz="2200" dirty="0"/>
          </a:p>
          <a:p>
            <a:pPr lvl="1">
              <a:spcAft>
                <a:spcPts val="1000"/>
              </a:spcAft>
              <a:buFont typeface="Arial" panose="020B0604020202020204" pitchFamily="34" charset="0"/>
              <a:buChar char="d"/>
              <a:defRPr/>
            </a:pPr>
            <a:endParaRPr lang="pt-PT" altLang="pt-PT" sz="2200" dirty="0">
              <a:solidFill>
                <a:srgbClr val="000000"/>
              </a:solidFill>
            </a:endParaRPr>
          </a:p>
          <a:p>
            <a:pPr>
              <a:defRPr/>
            </a:pPr>
            <a:endParaRPr lang="pt-PT" altLang="pt-PT" sz="22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28</a:t>
            </a:fld>
            <a:endParaRPr lang="pt-PT"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Resolução do Exercício: O caso do João (continuação)</a:t>
            </a:r>
          </a:p>
        </p:txBody>
      </p:sp>
      <p:sp>
        <p:nvSpPr>
          <p:cNvPr id="4" name="Text Box 7"/>
          <p:cNvSpPr txBox="1">
            <a:spLocks noGrp="1" noChangeArrowheads="1"/>
          </p:cNvSpPr>
          <p:nvPr>
            <p:ph idx="1"/>
          </p:nvPr>
        </p:nvSpPr>
        <p:spPr>
          <a:xfrm>
            <a:off x="457200" y="1417638"/>
            <a:ext cx="8229600" cy="4906962"/>
          </a:xfrm>
          <a:solidFill>
            <a:srgbClr val="D9D9D9"/>
          </a:solidFill>
          <a:extLst>
            <a:ext uri="{91240B29-F687-4F45-9708-019B960494DF}">
              <a14:hiddenLine xmlns:a14="http://schemas.microsoft.com/office/drawing/2010/main" w="6350">
                <a:solidFill>
                  <a:srgbClr val="000000"/>
                </a:solidFill>
                <a:miter lim="800000"/>
                <a:headEnd/>
                <a:tailEnd/>
              </a14:hiddenLine>
            </a:ext>
          </a:extLst>
        </p:spPr>
        <p:txBody>
          <a:bodyPr lIns="457200" tIns="274320" rIns="457200">
            <a:noAutofit/>
          </a:bodyPr>
          <a:lstStyle/>
          <a:p>
            <a:pPr marL="457200" lvl="1" indent="0">
              <a:spcAft>
                <a:spcPts val="600"/>
              </a:spcAft>
              <a:buNone/>
              <a:defRPr/>
            </a:pPr>
            <a:r>
              <a:rPr lang="pt-BR" altLang="pt-PT" sz="1400" dirty="0">
                <a:solidFill>
                  <a:srgbClr val="000000"/>
                </a:solidFill>
              </a:rPr>
              <a:t>R: Os seguintes parâmetros devem ser monitorados e registados a cada visita:</a:t>
            </a:r>
          </a:p>
          <a:p>
            <a:pPr marL="457200" lvl="1" indent="0">
              <a:spcAft>
                <a:spcPts val="600"/>
              </a:spcAft>
              <a:buNone/>
              <a:defRPr/>
            </a:pPr>
            <a:r>
              <a:rPr lang="pt-BR" altLang="pt-PT" sz="1400" b="1" dirty="0">
                <a:solidFill>
                  <a:srgbClr val="000000"/>
                </a:solidFill>
              </a:rPr>
              <a:t>Antropometria </a:t>
            </a:r>
          </a:p>
          <a:p>
            <a:pPr marL="457200" lvl="1" indent="0">
              <a:spcAft>
                <a:spcPts val="600"/>
              </a:spcAft>
              <a:buNone/>
              <a:defRPr/>
            </a:pPr>
            <a:r>
              <a:rPr lang="pt-BR" altLang="pt-PT" sz="1400" dirty="0">
                <a:solidFill>
                  <a:srgbClr val="000000"/>
                </a:solidFill>
              </a:rPr>
              <a:t>•	PB</a:t>
            </a:r>
          </a:p>
          <a:p>
            <a:pPr marL="457200" lvl="1" indent="0">
              <a:spcAft>
                <a:spcPts val="600"/>
              </a:spcAft>
              <a:buNone/>
              <a:defRPr/>
            </a:pPr>
            <a:r>
              <a:rPr lang="pt-BR" altLang="pt-PT" sz="1400" dirty="0">
                <a:solidFill>
                  <a:srgbClr val="000000"/>
                </a:solidFill>
              </a:rPr>
              <a:t>•	Peso</a:t>
            </a:r>
          </a:p>
          <a:p>
            <a:pPr marL="457200" lvl="1" indent="0">
              <a:spcAft>
                <a:spcPts val="600"/>
              </a:spcAft>
              <a:buNone/>
              <a:defRPr/>
            </a:pPr>
            <a:r>
              <a:rPr lang="pt-BR" altLang="pt-PT" sz="1400" dirty="0">
                <a:solidFill>
                  <a:srgbClr val="000000"/>
                </a:solidFill>
              </a:rPr>
              <a:t>•	Altura (nos adolescentes, se necessário)</a:t>
            </a:r>
          </a:p>
          <a:p>
            <a:pPr marL="457200" lvl="1" indent="0">
              <a:spcAft>
                <a:spcPts val="600"/>
              </a:spcAft>
              <a:buNone/>
              <a:defRPr/>
            </a:pPr>
            <a:endParaRPr lang="pt-BR" altLang="pt-PT" sz="1400" dirty="0">
              <a:solidFill>
                <a:srgbClr val="000000"/>
              </a:solidFill>
            </a:endParaRPr>
          </a:p>
          <a:p>
            <a:pPr marL="457200" lvl="1" indent="0">
              <a:spcAft>
                <a:spcPts val="600"/>
              </a:spcAft>
              <a:buNone/>
              <a:defRPr/>
            </a:pPr>
            <a:r>
              <a:rPr lang="pt-BR" altLang="pt-PT" sz="1400" b="1" dirty="0">
                <a:solidFill>
                  <a:srgbClr val="000000"/>
                </a:solidFill>
              </a:rPr>
              <a:t>Exame físico</a:t>
            </a:r>
          </a:p>
          <a:p>
            <a:pPr marL="457200" lvl="1" indent="0">
              <a:spcAft>
                <a:spcPts val="600"/>
              </a:spcAft>
              <a:buNone/>
              <a:defRPr/>
            </a:pPr>
            <a:r>
              <a:rPr lang="pt-BR" altLang="pt-PT" sz="1400" dirty="0">
                <a:solidFill>
                  <a:srgbClr val="000000"/>
                </a:solidFill>
              </a:rPr>
              <a:t>•	Presença de edema bilateral </a:t>
            </a:r>
          </a:p>
          <a:p>
            <a:pPr marL="457200" lvl="1" indent="0">
              <a:spcAft>
                <a:spcPts val="600"/>
              </a:spcAft>
              <a:buNone/>
              <a:defRPr/>
            </a:pPr>
            <a:r>
              <a:rPr lang="pt-BR" altLang="pt-PT" sz="1400" dirty="0">
                <a:solidFill>
                  <a:srgbClr val="000000"/>
                </a:solidFill>
              </a:rPr>
              <a:t>•	Temperatura corporal</a:t>
            </a:r>
          </a:p>
          <a:p>
            <a:pPr marL="457200" lvl="1" indent="0">
              <a:spcAft>
                <a:spcPts val="600"/>
              </a:spcAft>
              <a:buNone/>
              <a:defRPr/>
            </a:pPr>
            <a:r>
              <a:rPr lang="pt-BR" altLang="pt-PT" sz="1400" dirty="0">
                <a:solidFill>
                  <a:srgbClr val="000000"/>
                </a:solidFill>
              </a:rPr>
              <a:t>•	Os seguintes sinais clínicos devem ser avaliados: fezes, vómitos, desidratação, tosse, respiração, tamanho do fígado, olhos, ouvidos, condição da pele</a:t>
            </a:r>
          </a:p>
          <a:p>
            <a:pPr marL="457200" lvl="1" indent="0">
              <a:spcAft>
                <a:spcPts val="600"/>
              </a:spcAft>
              <a:buNone/>
              <a:defRPr/>
            </a:pPr>
            <a:r>
              <a:rPr lang="pt-BR" altLang="pt-PT" sz="1400" dirty="0">
                <a:solidFill>
                  <a:srgbClr val="000000"/>
                </a:solidFill>
              </a:rPr>
              <a:t>•	Frequência respiratória</a:t>
            </a:r>
          </a:p>
          <a:p>
            <a:pPr marL="457200" lvl="1" indent="0">
              <a:spcAft>
                <a:spcPts val="600"/>
              </a:spcAft>
              <a:buNone/>
              <a:defRPr/>
            </a:pPr>
            <a:r>
              <a:rPr lang="pt-BR" altLang="pt-PT" sz="1400" dirty="0">
                <a:solidFill>
                  <a:srgbClr val="000000"/>
                </a:solidFill>
              </a:rPr>
              <a:t>•	Pulso</a:t>
            </a:r>
          </a:p>
          <a:p>
            <a:pPr marL="457200" lvl="1" indent="0">
              <a:spcAft>
                <a:spcPts val="600"/>
              </a:spcAft>
              <a:buNone/>
              <a:defRPr/>
            </a:pPr>
            <a:r>
              <a:rPr lang="pt-BR" altLang="pt-PT" sz="1400" dirty="0">
                <a:solidFill>
                  <a:srgbClr val="000000"/>
                </a:solidFill>
              </a:rPr>
              <a:t>•	Ganho de peso</a:t>
            </a:r>
          </a:p>
          <a:p>
            <a:pPr marL="0" indent="0">
              <a:spcAft>
                <a:spcPts val="600"/>
              </a:spcAft>
              <a:buClrTx/>
              <a:buFontTx/>
              <a:buNone/>
              <a:defRPr/>
            </a:pPr>
            <a:endParaRPr lang="pt-PT" altLang="pt-PT" sz="1600" dirty="0"/>
          </a:p>
          <a:p>
            <a:pPr marL="0" indent="0">
              <a:spcAft>
                <a:spcPts val="600"/>
              </a:spcAft>
              <a:buClrTx/>
              <a:buFontTx/>
              <a:buNone/>
              <a:defRPr/>
            </a:pPr>
            <a:endParaRPr lang="pt-PT" altLang="pt-PT" sz="1600" dirty="0"/>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29</a:t>
            </a:fld>
            <a:endParaRPr lang="pt-PT"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Tópico 4.1 Tratamento da Desnutrição</a:t>
            </a:r>
            <a:br>
              <a:rPr lang="pt-PT" dirty="0"/>
            </a:br>
            <a:r>
              <a:rPr lang="pt-PT" dirty="0"/>
              <a:t>em Ambulatório (TDA)</a:t>
            </a:r>
          </a:p>
        </p:txBody>
      </p:sp>
      <p:sp>
        <p:nvSpPr>
          <p:cNvPr id="3" name="Content Placeholder 2"/>
          <p:cNvSpPr>
            <a:spLocks noGrp="1"/>
          </p:cNvSpPr>
          <p:nvPr>
            <p:ph idx="1"/>
          </p:nvPr>
        </p:nvSpPr>
        <p:spPr/>
        <p:txBody>
          <a:bodyPr>
            <a:noAutofit/>
          </a:bodyPr>
          <a:lstStyle/>
          <a:p>
            <a:pPr marL="0" indent="0">
              <a:spcBef>
                <a:spcPts val="0"/>
              </a:spcBef>
              <a:buFont typeface="Arial" panose="020B0604020202020204" pitchFamily="34" charset="0"/>
              <a:buNone/>
              <a:defRPr/>
            </a:pPr>
            <a:r>
              <a:rPr lang="pt-PT" sz="2000" b="1" dirty="0"/>
              <a:t>Objectivos da Aprendizagem</a:t>
            </a:r>
            <a:endParaRPr lang="pt-PT" sz="2000" dirty="0"/>
          </a:p>
          <a:p>
            <a:pPr>
              <a:spcBef>
                <a:spcPts val="0"/>
              </a:spcBef>
              <a:defRPr/>
            </a:pPr>
            <a:r>
              <a:rPr lang="pt-PT" sz="2000" dirty="0">
                <a:solidFill>
                  <a:schemeClr val="tx1"/>
                </a:solidFill>
              </a:rPr>
              <a:t>Conhecer o perfil dos pacientes seguidos no TDA</a:t>
            </a:r>
          </a:p>
          <a:p>
            <a:pPr>
              <a:spcBef>
                <a:spcPts val="0"/>
              </a:spcBef>
              <a:defRPr/>
            </a:pPr>
            <a:r>
              <a:rPr lang="pt-PT" sz="2000" dirty="0">
                <a:solidFill>
                  <a:schemeClr val="tx1"/>
                </a:solidFill>
              </a:rPr>
              <a:t>Conhecer as vantagens do TDA para os pacientes e os serviços de saúde</a:t>
            </a:r>
          </a:p>
          <a:p>
            <a:pPr>
              <a:spcBef>
                <a:spcPts val="0"/>
              </a:spcBef>
              <a:defRPr/>
            </a:pPr>
            <a:r>
              <a:rPr lang="pt-PT" sz="2000" dirty="0">
                <a:solidFill>
                  <a:schemeClr val="tx1"/>
                </a:solidFill>
              </a:rPr>
              <a:t>Conhecer os </a:t>
            </a:r>
            <a:r>
              <a:rPr lang="pt-PT" sz="2000" dirty="0" err="1">
                <a:solidFill>
                  <a:schemeClr val="tx1"/>
                </a:solidFill>
              </a:rPr>
              <a:t>factores</a:t>
            </a:r>
            <a:r>
              <a:rPr lang="pt-PT" sz="2000" dirty="0">
                <a:solidFill>
                  <a:schemeClr val="tx1"/>
                </a:solidFill>
              </a:rPr>
              <a:t> que </a:t>
            </a:r>
            <a:r>
              <a:rPr lang="pt-PT" sz="2000" dirty="0" err="1">
                <a:solidFill>
                  <a:schemeClr val="tx1"/>
                </a:solidFill>
              </a:rPr>
              <a:t>afectam</a:t>
            </a:r>
            <a:r>
              <a:rPr lang="pt-PT" sz="2000" dirty="0">
                <a:solidFill>
                  <a:schemeClr val="tx1"/>
                </a:solidFill>
              </a:rPr>
              <a:t> o seguimento dos pacientes na Unidade Sanitária </a:t>
            </a:r>
          </a:p>
          <a:p>
            <a:pPr>
              <a:spcBef>
                <a:spcPts val="0"/>
              </a:spcBef>
              <a:defRPr/>
            </a:pPr>
            <a:r>
              <a:rPr lang="pt-PT" sz="2000" dirty="0">
                <a:solidFill>
                  <a:schemeClr val="tx1"/>
                </a:solidFill>
              </a:rPr>
              <a:t>Saber a quantidade de ATPU à administrar aos pacientes no TDA</a:t>
            </a:r>
          </a:p>
          <a:p>
            <a:pPr marL="0" indent="0">
              <a:spcBef>
                <a:spcPts val="0"/>
              </a:spcBef>
              <a:buFont typeface="Arial" panose="020B0604020202020204" pitchFamily="34" charset="0"/>
              <a:buNone/>
              <a:defRPr/>
            </a:pPr>
            <a:r>
              <a:rPr lang="pt-PT" sz="2000" b="1" dirty="0"/>
              <a:t>Textos de Apoio</a:t>
            </a:r>
            <a:endParaRPr lang="pt-PT" sz="2000" dirty="0"/>
          </a:p>
          <a:p>
            <a:pPr>
              <a:spcBef>
                <a:spcPts val="0"/>
              </a:spcBef>
              <a:defRPr/>
            </a:pPr>
            <a:r>
              <a:rPr lang="pt-PT" sz="2000" dirty="0">
                <a:solidFill>
                  <a:schemeClr val="tx1"/>
                </a:solidFill>
              </a:rPr>
              <a:t>Texto de Apoio 4.1 Tratamento da Desnutrição em Ambulatório (TDA)</a:t>
            </a:r>
          </a:p>
          <a:p>
            <a:pPr>
              <a:defRPr/>
            </a:pPr>
            <a:r>
              <a:rPr lang="pt-PT" sz="2000" dirty="0">
                <a:solidFill>
                  <a:schemeClr val="tx1"/>
                </a:solidFill>
              </a:rPr>
              <a:t>Texto de Apoio 4.2 </a:t>
            </a:r>
            <a:r>
              <a:rPr lang="pt-BR" sz="2000" dirty="0">
                <a:solidFill>
                  <a:schemeClr val="tx1"/>
                </a:solidFill>
              </a:rPr>
              <a:t>Tratamento nutricional para pacientes no TDA com DAG sem complicações médicas</a:t>
            </a:r>
          </a:p>
          <a:p>
            <a:pPr>
              <a:defRPr/>
            </a:pPr>
            <a:r>
              <a:rPr lang="pt-PT" sz="2000" dirty="0">
                <a:solidFill>
                  <a:schemeClr val="tx1"/>
                </a:solidFill>
              </a:rPr>
              <a:t>Texto de Apoio 4.3 Exercício de aplicação do TDA</a:t>
            </a:r>
          </a:p>
          <a:p>
            <a:pPr marL="0" indent="0" eaLnBrk="1" hangingPunct="1">
              <a:buFont typeface="Arial" panose="020B0604020202020204" pitchFamily="34" charset="0"/>
              <a:buNone/>
              <a:defRPr/>
            </a:pPr>
            <a:endParaRPr lang="pt-PT" sz="20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3</a:t>
            </a:fld>
            <a:endParaRPr lang="pt-P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4.7 Revisão do módulo</a:t>
            </a:r>
          </a:p>
        </p:txBody>
      </p:sp>
      <p:sp>
        <p:nvSpPr>
          <p:cNvPr id="3" name="Content Placeholder 2"/>
          <p:cNvSpPr>
            <a:spLocks noGrp="1"/>
          </p:cNvSpPr>
          <p:nvPr>
            <p:ph idx="1"/>
          </p:nvPr>
        </p:nvSpPr>
        <p:spPr/>
        <p:txBody>
          <a:bodyPr/>
          <a:lstStyle/>
          <a:p>
            <a:pPr eaLnBrk="1" hangingPunct="1">
              <a:spcBef>
                <a:spcPts val="0"/>
              </a:spcBef>
              <a:defRPr/>
            </a:pPr>
            <a:r>
              <a:rPr lang="pt-PT" sz="2600" dirty="0">
                <a:solidFill>
                  <a:schemeClr val="tx1"/>
                </a:solidFill>
              </a:rPr>
              <a:t>Dúvidas?</a:t>
            </a:r>
          </a:p>
          <a:p>
            <a:pPr eaLnBrk="1" hangingPunct="1">
              <a:spcBef>
                <a:spcPts val="0"/>
              </a:spcBef>
              <a:defRPr/>
            </a:pPr>
            <a:r>
              <a:rPr lang="pt-PT" sz="2600" dirty="0">
                <a:solidFill>
                  <a:schemeClr val="tx1"/>
                </a:solidFill>
              </a:rPr>
              <a:t>Que tópicos foram abordados neste módulo?</a:t>
            </a:r>
          </a:p>
          <a:p>
            <a:pPr eaLnBrk="1" hangingPunct="1">
              <a:spcBef>
                <a:spcPts val="0"/>
              </a:spcBef>
              <a:defRPr/>
            </a:pPr>
            <a:r>
              <a:rPr lang="pt-PT" sz="2600" dirty="0">
                <a:solidFill>
                  <a:schemeClr val="tx1"/>
                </a:solidFill>
              </a:rPr>
              <a:t>Qual era o conteúdo de cada tópico?</a:t>
            </a:r>
          </a:p>
          <a:p>
            <a:pPr>
              <a:defRPr/>
            </a:pPr>
            <a:endParaRPr lang="pt-PT" sz="16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30</a:t>
            </a:fld>
            <a:endParaRPr lang="pt-P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4.1 Tratamento da Desnutrição </a:t>
            </a:r>
            <a:br>
              <a:rPr lang="pt-PT" dirty="0"/>
            </a:br>
            <a:r>
              <a:rPr lang="pt-PT" dirty="0"/>
              <a:t>em Ambulatório (TDA)</a:t>
            </a:r>
          </a:p>
        </p:txBody>
      </p:sp>
      <p:sp>
        <p:nvSpPr>
          <p:cNvPr id="3" name="Content Placeholder 2"/>
          <p:cNvSpPr>
            <a:spLocks noGrp="1"/>
          </p:cNvSpPr>
          <p:nvPr>
            <p:ph idx="1"/>
          </p:nvPr>
        </p:nvSpPr>
        <p:spPr/>
        <p:txBody>
          <a:bodyPr/>
          <a:lstStyle/>
          <a:p>
            <a:pPr eaLnBrk="1" hangingPunct="1">
              <a:spcBef>
                <a:spcPts val="0"/>
              </a:spcBef>
              <a:defRPr/>
            </a:pPr>
            <a:r>
              <a:rPr lang="pt-PT" sz="2600" dirty="0">
                <a:solidFill>
                  <a:schemeClr val="tx1"/>
                </a:solidFill>
              </a:rPr>
              <a:t>Para garantir o sucesso do TDA é essencial que os casos de DAG sejam detectados o mais cedo possível</a:t>
            </a:r>
          </a:p>
          <a:p>
            <a:pPr eaLnBrk="1" hangingPunct="1">
              <a:spcBef>
                <a:spcPts val="0"/>
              </a:spcBef>
              <a:defRPr/>
            </a:pPr>
            <a:r>
              <a:rPr lang="pt-PT" sz="2600" dirty="0">
                <a:solidFill>
                  <a:schemeClr val="tx1"/>
                </a:solidFill>
              </a:rPr>
              <a:t>A integração do TDA nos programas e redes comunitárias já existentes ajuda na identificação precoce de casos através da triagem nutricional nas comunidades e nos centros de saúde</a:t>
            </a:r>
          </a:p>
          <a:p>
            <a:pPr eaLnBrk="1" hangingPunct="1">
              <a:spcBef>
                <a:spcPts val="0"/>
              </a:spcBef>
              <a:defRPr/>
            </a:pPr>
            <a:r>
              <a:rPr lang="pt-PT" sz="2600" dirty="0">
                <a:solidFill>
                  <a:schemeClr val="tx1"/>
                </a:solidFill>
              </a:rPr>
              <a:t>Esta integração é chave para prevenir e reduzir a mortalidade por desnutrição aguda grave</a:t>
            </a:r>
          </a:p>
          <a:p>
            <a:pPr eaLnBrk="1" hangingPunct="1">
              <a:defRPr/>
            </a:pPr>
            <a:endParaRPr lang="pt-PT" dirty="0">
              <a:solidFill>
                <a:schemeClr val="tx1"/>
              </a:solidFill>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4</a:t>
            </a:fld>
            <a:endParaRPr lang="pt-PT"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4.1 Tratamento da Desnutrição </a:t>
            </a:r>
            <a:br>
              <a:rPr lang="pt-PT" dirty="0"/>
            </a:br>
            <a:r>
              <a:rPr lang="pt-PT" dirty="0"/>
              <a:t>em Ambulatório (TDA)</a:t>
            </a:r>
          </a:p>
        </p:txBody>
      </p:sp>
      <p:sp>
        <p:nvSpPr>
          <p:cNvPr id="3" name="Content Placeholder 2"/>
          <p:cNvSpPr>
            <a:spLocks noGrp="1"/>
          </p:cNvSpPr>
          <p:nvPr>
            <p:ph idx="1"/>
          </p:nvPr>
        </p:nvSpPr>
        <p:spPr/>
        <p:txBody>
          <a:bodyPr>
            <a:normAutofit/>
          </a:bodyPr>
          <a:lstStyle/>
          <a:p>
            <a:pPr>
              <a:spcBef>
                <a:spcPts val="0"/>
              </a:spcBef>
              <a:defRPr/>
            </a:pPr>
            <a:r>
              <a:rPr lang="pt-PT" sz="2600" dirty="0">
                <a:solidFill>
                  <a:schemeClr val="tx1"/>
                </a:solidFill>
              </a:rPr>
              <a:t>O tratamento em ambulatório é dirigido aos doentes com Desnutrição Aguda Grave (DAG) sem edema, sem complicações médicas, e com apetite. Para garantir o sucesso deste tipo de intervenção, é essencial que os casos sejam detectados o mais cedo possível.</a:t>
            </a:r>
          </a:p>
          <a:p>
            <a:pPr>
              <a:defRPr/>
            </a:pPr>
            <a:r>
              <a:rPr lang="pt-PT" sz="2600" dirty="0">
                <a:solidFill>
                  <a:schemeClr val="tx1"/>
                </a:solidFill>
              </a:rPr>
              <a:t>Caso o ATPU não estiver disponível na Unidade Sanitária para todos os grupos etários, pacientes com DAG, deverão ser tratados em regime de internamento com leites terapêuticos.</a:t>
            </a:r>
            <a:endParaRPr lang="en-US" sz="2600" dirty="0">
              <a:solidFill>
                <a:schemeClr val="tx1"/>
              </a:solidFill>
            </a:endParaRPr>
          </a:p>
          <a:p>
            <a:pPr marL="0" indent="0">
              <a:buFont typeface="Arial" charset="0"/>
              <a:buNone/>
              <a:defRPr/>
            </a:pPr>
            <a:endParaRPr lang="pt-PT" sz="2400" dirty="0">
              <a:solidFill>
                <a:schemeClr val="tx1"/>
              </a:solidFill>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5</a:t>
            </a:fld>
            <a:endParaRPr lang="pt-P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pt-PT" dirty="0"/>
              <a:t>Vantagem do tratamento em ambulatório</a:t>
            </a:r>
          </a:p>
        </p:txBody>
      </p:sp>
      <p:sp>
        <p:nvSpPr>
          <p:cNvPr id="3" name="Content Placeholder 2"/>
          <p:cNvSpPr>
            <a:spLocks noGrp="1"/>
          </p:cNvSpPr>
          <p:nvPr>
            <p:ph idx="1"/>
          </p:nvPr>
        </p:nvSpPr>
        <p:spPr/>
        <p:txBody>
          <a:bodyPr/>
          <a:lstStyle/>
          <a:p>
            <a:pPr marL="0" indent="0">
              <a:spcBef>
                <a:spcPts val="0"/>
              </a:spcBef>
              <a:buFont typeface="Arial" panose="020B0604020202020204" pitchFamily="34" charset="0"/>
              <a:buNone/>
              <a:defRPr/>
            </a:pPr>
            <a:r>
              <a:rPr lang="pt-PT" sz="2600" b="1" dirty="0"/>
              <a:t>Para o paciente: </a:t>
            </a:r>
            <a:endParaRPr lang="pt-PT" sz="2600" dirty="0"/>
          </a:p>
          <a:p>
            <a:pPr>
              <a:spcBef>
                <a:spcPts val="0"/>
              </a:spcBef>
              <a:defRPr/>
            </a:pPr>
            <a:r>
              <a:rPr lang="pt-PT" sz="2600" dirty="0">
                <a:solidFill>
                  <a:schemeClr val="tx1"/>
                </a:solidFill>
              </a:rPr>
              <a:t>Permite que o doente permaneça no seu ambiente familiar </a:t>
            </a:r>
          </a:p>
          <a:p>
            <a:pPr>
              <a:spcBef>
                <a:spcPts val="0"/>
              </a:spcBef>
              <a:defRPr/>
            </a:pPr>
            <a:r>
              <a:rPr lang="pt-PT" sz="2600" dirty="0">
                <a:solidFill>
                  <a:schemeClr val="tx1"/>
                </a:solidFill>
              </a:rPr>
              <a:t>Evita viagens longas e traumáticas para pacientes desnutridos</a:t>
            </a:r>
          </a:p>
          <a:p>
            <a:pPr>
              <a:defRPr/>
            </a:pPr>
            <a:r>
              <a:rPr lang="pt-PT" sz="2600" dirty="0">
                <a:solidFill>
                  <a:schemeClr val="tx1"/>
                </a:solidFill>
              </a:rPr>
              <a:t>Reduz o risco de contrair infecções na Unidade Sanitária</a:t>
            </a:r>
          </a:p>
          <a:p>
            <a:pPr>
              <a:defRPr/>
            </a:pPr>
            <a:r>
              <a:rPr lang="pt-PT" sz="2600" dirty="0">
                <a:solidFill>
                  <a:schemeClr val="tx1"/>
                </a:solidFill>
              </a:rPr>
              <a:t> </a:t>
            </a:r>
            <a:r>
              <a:rPr lang="pt-BR" sz="2600" dirty="0">
                <a:solidFill>
                  <a:schemeClr val="tx1"/>
                </a:solidFill>
              </a:rPr>
              <a:t>Facilita o seguimento pelo agente comunitário de saúde </a:t>
            </a:r>
            <a:endParaRPr lang="pt-PT" sz="2600" dirty="0">
              <a:solidFill>
                <a:schemeClr val="tx1"/>
              </a:solidFill>
            </a:endParaRPr>
          </a:p>
          <a:p>
            <a:pPr eaLnBrk="1" hangingPunct="1">
              <a:defRPr/>
            </a:pPr>
            <a:endParaRPr lang="pt-PT"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6</a:t>
            </a:fld>
            <a:endParaRPr lang="pt-P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defRPr/>
            </a:pPr>
            <a:r>
              <a:rPr lang="pt-PT" dirty="0"/>
              <a:t>Vantagem do tratamento em ambulatório</a:t>
            </a:r>
          </a:p>
        </p:txBody>
      </p:sp>
      <p:sp>
        <p:nvSpPr>
          <p:cNvPr id="3" name="Content Placeholder 2"/>
          <p:cNvSpPr>
            <a:spLocks noGrp="1"/>
          </p:cNvSpPr>
          <p:nvPr>
            <p:ph idx="1"/>
          </p:nvPr>
        </p:nvSpPr>
        <p:spPr>
          <a:xfrm>
            <a:off x="457200" y="1417638"/>
            <a:ext cx="8229600" cy="4708525"/>
          </a:xfrm>
        </p:spPr>
        <p:txBody>
          <a:bodyPr>
            <a:noAutofit/>
          </a:bodyPr>
          <a:lstStyle/>
          <a:p>
            <a:pPr marL="0" indent="0">
              <a:spcBef>
                <a:spcPts val="0"/>
              </a:spcBef>
              <a:spcAft>
                <a:spcPts val="600"/>
              </a:spcAft>
              <a:buFont typeface="Arial" panose="020B0604020202020204" pitchFamily="34" charset="0"/>
              <a:buNone/>
              <a:defRPr/>
            </a:pPr>
            <a:r>
              <a:rPr lang="pt-PT" sz="2400" b="1" dirty="0"/>
              <a:t>Para os serviços de saúde: </a:t>
            </a:r>
            <a:endParaRPr lang="pt-PT" sz="2400" dirty="0"/>
          </a:p>
          <a:p>
            <a:pPr>
              <a:spcBef>
                <a:spcPts val="0"/>
              </a:spcBef>
              <a:spcAft>
                <a:spcPts val="600"/>
              </a:spcAft>
              <a:defRPr/>
            </a:pPr>
            <a:r>
              <a:rPr lang="pt-PT" sz="2400" dirty="0">
                <a:solidFill>
                  <a:schemeClr val="tx1"/>
                </a:solidFill>
              </a:rPr>
              <a:t>Permite atingir níveis de cobertura elevados do que o TDI</a:t>
            </a:r>
          </a:p>
          <a:p>
            <a:pPr>
              <a:spcBef>
                <a:spcPts val="0"/>
              </a:spcBef>
              <a:spcAft>
                <a:spcPts val="600"/>
              </a:spcAft>
              <a:defRPr/>
            </a:pPr>
            <a:r>
              <a:rPr lang="pt-PT" sz="2400" dirty="0">
                <a:solidFill>
                  <a:schemeClr val="tx1"/>
                </a:solidFill>
              </a:rPr>
              <a:t>Permite a identificação dos pacientes desnutridos ainda na sua fase inicial através da triagem nutricional nas comunidades e nos centros de saúde </a:t>
            </a:r>
          </a:p>
          <a:p>
            <a:pPr>
              <a:spcBef>
                <a:spcPts val="0"/>
              </a:spcBef>
              <a:spcAft>
                <a:spcPts val="600"/>
              </a:spcAft>
              <a:defRPr/>
            </a:pPr>
            <a:r>
              <a:rPr lang="pt-PT" sz="2400" dirty="0">
                <a:solidFill>
                  <a:schemeClr val="tx1"/>
                </a:solidFill>
              </a:rPr>
              <a:t>Permite o paciente ter melhor aderência e aceitação ao tratamento</a:t>
            </a:r>
          </a:p>
          <a:p>
            <a:pPr>
              <a:spcBef>
                <a:spcPts val="0"/>
              </a:spcBef>
              <a:spcAft>
                <a:spcPts val="600"/>
              </a:spcAft>
              <a:defRPr/>
            </a:pPr>
            <a:r>
              <a:rPr lang="pt-PT" sz="2400" dirty="0">
                <a:solidFill>
                  <a:schemeClr val="tx1"/>
                </a:solidFill>
              </a:rPr>
              <a:t>Permite que o paciente seja tratado de maneira mais fácil e eficaz</a:t>
            </a:r>
          </a:p>
          <a:p>
            <a:pPr>
              <a:spcAft>
                <a:spcPts val="600"/>
              </a:spcAft>
              <a:defRPr/>
            </a:pPr>
            <a:r>
              <a:rPr lang="pt-PT" sz="2400" dirty="0">
                <a:solidFill>
                  <a:schemeClr val="tx1"/>
                </a:solidFill>
              </a:rPr>
              <a:t>Diminui os gastos financeiros e materiais para os cuidados de saúde</a:t>
            </a:r>
          </a:p>
        </p:txBody>
      </p:sp>
      <p:sp>
        <p:nvSpPr>
          <p:cNvPr id="2" name="Slide Number Placeholder 1"/>
          <p:cNvSpPr>
            <a:spLocks noGrp="1"/>
          </p:cNvSpPr>
          <p:nvPr>
            <p:ph type="sldNum" sz="quarter" idx="10"/>
          </p:nvPr>
        </p:nvSpPr>
        <p:spPr/>
        <p:txBody>
          <a:bodyPr/>
          <a:lstStyle/>
          <a:p>
            <a:pPr>
              <a:defRPr/>
            </a:pPr>
            <a:fld id="{080AEDDF-9DC8-438E-9C7C-68B8D7802985}" type="slidenum">
              <a:rPr lang="pt-PT" altLang="en-US" smtClean="0"/>
              <a:pPr>
                <a:defRPr/>
              </a:pPr>
              <a:t>7</a:t>
            </a:fld>
            <a:endParaRPr lang="pt-P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Seguimento dos pacientes com DAG em ambulatório</a:t>
            </a:r>
          </a:p>
        </p:txBody>
      </p:sp>
      <p:sp>
        <p:nvSpPr>
          <p:cNvPr id="6" name="Content Placeholder 5"/>
          <p:cNvSpPr>
            <a:spLocks noGrp="1"/>
          </p:cNvSpPr>
          <p:nvPr>
            <p:ph idx="1"/>
          </p:nvPr>
        </p:nvSpPr>
        <p:spPr>
          <a:xfrm>
            <a:off x="457200" y="1600200"/>
            <a:ext cx="8229600" cy="4525963"/>
          </a:xfrm>
        </p:spPr>
        <p:txBody>
          <a:bodyPr>
            <a:noAutofit/>
          </a:bodyPr>
          <a:lstStyle/>
          <a:p>
            <a:pPr eaLnBrk="1" hangingPunct="1">
              <a:spcAft>
                <a:spcPts val="600"/>
              </a:spcAft>
              <a:defRPr/>
            </a:pPr>
            <a:r>
              <a:rPr lang="pt-PT" sz="2600" dirty="0">
                <a:solidFill>
                  <a:schemeClr val="tx1"/>
                </a:solidFill>
              </a:rPr>
              <a:t>Deve ser feito semanalmente ao nível das US</a:t>
            </a:r>
          </a:p>
          <a:p>
            <a:pPr eaLnBrk="1" hangingPunct="1">
              <a:spcAft>
                <a:spcPts val="600"/>
              </a:spcAft>
              <a:defRPr/>
            </a:pPr>
            <a:r>
              <a:rPr lang="pt-PT" sz="2600" dirty="0">
                <a:solidFill>
                  <a:schemeClr val="tx1"/>
                </a:solidFill>
              </a:rPr>
              <a:t>Situações em que o seguimento pode ser feito </a:t>
            </a:r>
            <a:r>
              <a:rPr lang="pt-PT" sz="2600" u="sng" dirty="0">
                <a:solidFill>
                  <a:schemeClr val="tx1"/>
                </a:solidFill>
              </a:rPr>
              <a:t>a cada duas semanas</a:t>
            </a:r>
            <a:r>
              <a:rPr lang="pt-PT" sz="2600" dirty="0">
                <a:solidFill>
                  <a:schemeClr val="tx1"/>
                </a:solidFill>
              </a:rPr>
              <a:t>:</a:t>
            </a:r>
          </a:p>
          <a:p>
            <a:pPr lvl="1">
              <a:spcAft>
                <a:spcPts val="600"/>
              </a:spcAft>
              <a:buFont typeface="Courier New" panose="02070309020205020404" pitchFamily="49" charset="0"/>
              <a:buChar char="o"/>
              <a:defRPr/>
            </a:pPr>
            <a:r>
              <a:rPr lang="pt-PT" sz="2600" dirty="0"/>
              <a:t>Longas distâncias entre as comunidades e a Unidade Sanitária </a:t>
            </a:r>
          </a:p>
          <a:p>
            <a:pPr lvl="1">
              <a:spcAft>
                <a:spcPts val="600"/>
              </a:spcAft>
              <a:buFont typeface="Courier New" panose="02070309020205020404" pitchFamily="49" charset="0"/>
              <a:buChar char="o"/>
              <a:defRPr/>
            </a:pPr>
            <a:r>
              <a:rPr lang="pt-PT" sz="2600" dirty="0"/>
              <a:t>Elevado número de casos que sobrecarreguem os serviços das Unidades Sanitárias</a:t>
            </a:r>
          </a:p>
          <a:p>
            <a:pPr lvl="1">
              <a:spcAft>
                <a:spcPts val="600"/>
              </a:spcAft>
              <a:buFont typeface="Courier New" panose="02070309020205020404" pitchFamily="49" charset="0"/>
              <a:buChar char="o"/>
              <a:defRPr/>
            </a:pPr>
            <a:r>
              <a:rPr lang="pt-PT" sz="2600" dirty="0"/>
              <a:t>Número limitado de profissionais de saúde</a:t>
            </a:r>
          </a:p>
          <a:p>
            <a:pPr lvl="1">
              <a:spcAft>
                <a:spcPts val="600"/>
              </a:spcAft>
              <a:buFont typeface="Courier New" panose="02070309020205020404" pitchFamily="49" charset="0"/>
              <a:buChar char="o"/>
              <a:defRPr/>
            </a:pPr>
            <a:r>
              <a:rPr lang="pt-PT" sz="2600" dirty="0"/>
              <a:t>Factores sazonais ou eventos que envolvem os pacientes ou os seus acompanhantes </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8</a:t>
            </a:fld>
            <a:endParaRPr lang="pt-P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pt-PT" dirty="0"/>
              <a:t>Tratamento nutricional em ambulatório</a:t>
            </a:r>
          </a:p>
        </p:txBody>
      </p:sp>
      <p:sp>
        <p:nvSpPr>
          <p:cNvPr id="3" name="Content Placeholder 2"/>
          <p:cNvSpPr>
            <a:spLocks noGrp="1"/>
          </p:cNvSpPr>
          <p:nvPr>
            <p:ph idx="1"/>
          </p:nvPr>
        </p:nvSpPr>
        <p:spPr/>
        <p:txBody>
          <a:bodyPr>
            <a:normAutofit/>
          </a:bodyPr>
          <a:lstStyle/>
          <a:p>
            <a:pPr>
              <a:spcBef>
                <a:spcPts val="0"/>
              </a:spcBef>
              <a:defRPr/>
            </a:pPr>
            <a:r>
              <a:rPr lang="pt-PT" sz="2600" dirty="0">
                <a:solidFill>
                  <a:schemeClr val="tx1"/>
                </a:solidFill>
              </a:rPr>
              <a:t>A prioridade no TDA é estimular o paciente a consumir uma dieta sólida com base em alimentos localmente disponíveis, enriquecidos com gorduras ou óleos. O consumo do ATPU é importante para complementar a necessidade de energia, proteína, vitaminas, e minerais.</a:t>
            </a:r>
          </a:p>
          <a:p>
            <a:pPr>
              <a:defRPr/>
            </a:pPr>
            <a:r>
              <a:rPr lang="pt-PT" sz="2600" dirty="0">
                <a:solidFill>
                  <a:schemeClr val="tx1"/>
                </a:solidFill>
              </a:rPr>
              <a:t>Deve-se oferecer 2 saquetas de ATPU por dia aos adolescentes, adultos, e idosos com DAG e sem complicações médicas, incluindo mulheres grávidas e lactantes até aos 6 meses após o parto.</a:t>
            </a: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9</a:t>
            </a:fld>
            <a:endParaRPr lang="pt-PT" alt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FANTA-2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37E9E921359A4E87AF4B29E5DB9F62" ma:contentTypeVersion="0" ma:contentTypeDescription="Create a new document." ma:contentTypeScope="" ma:versionID="4115640392a0e8aac599826dc6eda815">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2C66CD-8F1C-49F4-94CF-C766964E7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52DC421-E765-4406-B0FC-147546576F3D}">
  <ds:schemaRefs>
    <ds:schemaRef ds:uri="http://schemas.microsoft.com/sharepoint/v3/contenttype/forms"/>
  </ds:schemaRefs>
</ds:datastoreItem>
</file>

<file path=customXml/itemProps3.xml><?xml version="1.0" encoding="utf-8"?>
<ds:datastoreItem xmlns:ds="http://schemas.openxmlformats.org/officeDocument/2006/customXml" ds:itemID="{CEE38193-C58C-4BF3-9047-EDE101C2219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2745</TotalTime>
  <Words>2469</Words>
  <Application>Microsoft Office PowerPoint</Application>
  <PresentationFormat>On-screen Show (4:3)</PresentationFormat>
  <Paragraphs>295</Paragraphs>
  <Slides>30</Slides>
  <Notes>15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30</vt:i4>
      </vt:variant>
    </vt:vector>
  </HeadingPairs>
  <TitlesOfParts>
    <vt:vector size="41" baseType="lpstr">
      <vt:lpstr>Arial</vt:lpstr>
      <vt:lpstr>Calibri</vt:lpstr>
      <vt:lpstr>Calibri Light</vt:lpstr>
      <vt:lpstr>Century Gothic</vt:lpstr>
      <vt:lpstr>Constantia</vt:lpstr>
      <vt:lpstr>Courier New</vt:lpstr>
      <vt:lpstr>MS Mincho</vt:lpstr>
      <vt:lpstr>Times New Roman</vt:lpstr>
      <vt:lpstr>Custom Design</vt:lpstr>
      <vt:lpstr>3_FANTA-2 blue</vt:lpstr>
      <vt:lpstr>1_Custom Design</vt:lpstr>
      <vt:lpstr>PowerPoint Presentation</vt:lpstr>
      <vt:lpstr>Tópicos</vt:lpstr>
      <vt:lpstr>Tópico 4.1 Tratamento da Desnutrição em Ambulatório (TDA)</vt:lpstr>
      <vt:lpstr>Tópico 4.1 Tratamento da Desnutrição  em Ambulatório (TDA)</vt:lpstr>
      <vt:lpstr>Tópico 4.1 Tratamento da Desnutrição  em Ambulatório (TDA)</vt:lpstr>
      <vt:lpstr>Vantagem do tratamento em ambulatório</vt:lpstr>
      <vt:lpstr>Vantagem do tratamento em ambulatório</vt:lpstr>
      <vt:lpstr>Seguimento dos pacientes com DAG em ambulatório</vt:lpstr>
      <vt:lpstr>Tratamento nutricional em ambulatório</vt:lpstr>
      <vt:lpstr>Quantidade de ATPU (saquetas) para adolescentes, adultos, e idosos </vt:lpstr>
      <vt:lpstr>Exercício de aplicação do TDA </vt:lpstr>
      <vt:lpstr>Respostas ao exercício de aplicação do TDA</vt:lpstr>
      <vt:lpstr>Respostas ao exercício de aplicação do TDA</vt:lpstr>
      <vt:lpstr>Respostas ao exercício de aplicação do TDA</vt:lpstr>
      <vt:lpstr>Tratamento de rotina para pacientes no TDA</vt:lpstr>
      <vt:lpstr>Tópico 4.3 Mensagens chave para pacientes em Tratamento no Ambulatório</vt:lpstr>
      <vt:lpstr>Mensagens chave para pacientes em Tratamento no Ambulatório</vt:lpstr>
      <vt:lpstr>Mensagens chave para pacientes em Tratamento no Ambulatório</vt:lpstr>
      <vt:lpstr>Mensagens chave para pacientes em Tratamento no Ambulatório</vt:lpstr>
      <vt:lpstr>Tópico 4.4 Monitoria individual durante as consultas de seguimento na Unidade Sanitária</vt:lpstr>
      <vt:lpstr>Monitoria individual durante as consultas de seguimento na Unidade Sanitária</vt:lpstr>
      <vt:lpstr>Tópico 4.5 Critérios clínicos para referir o paciente do TDA para o TDI</vt:lpstr>
      <vt:lpstr>Critérios clínicos para se referir o paciente do TDA para o TDI</vt:lpstr>
      <vt:lpstr>Tópico 4.6 Critérios para passar do regime de tratamento da DAG ao DAM </vt:lpstr>
      <vt:lpstr>Critérios para passar do regime de tratamento da DAG ao DAM </vt:lpstr>
      <vt:lpstr>Cuidados à ter com os pacientes antes de passar do regime de tratamento da DAG ao DAM </vt:lpstr>
      <vt:lpstr>Exercício: O caso do João </vt:lpstr>
      <vt:lpstr>Resolução do Exercício: O caso do João </vt:lpstr>
      <vt:lpstr>Resolução do Exercício: O caso do João (continuação)</vt:lpstr>
      <vt:lpstr>Tópico 4.7 Revisão do módulo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Anemia (Iron Deficiency), Maternal and Perinatal – Number of Deaths/Lives Saved  PROFILES Workshop</dc:title>
  <dc:creator>Lesley Oot</dc:creator>
  <cp:lastModifiedBy>Jenn Loving</cp:lastModifiedBy>
  <cp:revision>234</cp:revision>
  <dcterms:created xsi:type="dcterms:W3CDTF">2013-08-14T15:09:06Z</dcterms:created>
  <dcterms:modified xsi:type="dcterms:W3CDTF">2017-08-09T16:49:08Z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0x0101005037E9E921359A4E87AF4B29E5DB9F62</vt:lpwstr>
  </property>
  <property fmtid="{D5CDD505-2E9C-101B-9397-08002B2CF9AE}" pid="3" name="_NewReviewCycle">
    <vt:lpwstr/>
  </property>
</Properties>
</file>