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4"/>
  </p:sldMasterIdLst>
  <p:notesMasterIdLst>
    <p:notesMasterId r:id="rId80"/>
  </p:notesMasterIdLst>
  <p:sldIdLst>
    <p:sldId id="256" r:id="rId5"/>
    <p:sldId id="282" r:id="rId6"/>
    <p:sldId id="257" r:id="rId7"/>
    <p:sldId id="283" r:id="rId8"/>
    <p:sldId id="287" r:id="rId9"/>
    <p:sldId id="333" r:id="rId10"/>
    <p:sldId id="286" r:id="rId11"/>
    <p:sldId id="313" r:id="rId12"/>
    <p:sldId id="340" r:id="rId13"/>
    <p:sldId id="341" r:id="rId14"/>
    <p:sldId id="342" r:id="rId15"/>
    <p:sldId id="259" r:id="rId16"/>
    <p:sldId id="315" r:id="rId17"/>
    <p:sldId id="316" r:id="rId18"/>
    <p:sldId id="288" r:id="rId19"/>
    <p:sldId id="334" r:id="rId20"/>
    <p:sldId id="261" r:id="rId21"/>
    <p:sldId id="289" r:id="rId22"/>
    <p:sldId id="335" r:id="rId23"/>
    <p:sldId id="337" r:id="rId24"/>
    <p:sldId id="320" r:id="rId25"/>
    <p:sldId id="336" r:id="rId26"/>
    <p:sldId id="318" r:id="rId27"/>
    <p:sldId id="319" r:id="rId28"/>
    <p:sldId id="263" r:id="rId29"/>
    <p:sldId id="290" r:id="rId30"/>
    <p:sldId id="266" r:id="rId31"/>
    <p:sldId id="292" r:id="rId32"/>
    <p:sldId id="321" r:id="rId33"/>
    <p:sldId id="293" r:id="rId34"/>
    <p:sldId id="322" r:id="rId35"/>
    <p:sldId id="294" r:id="rId36"/>
    <p:sldId id="338" r:id="rId37"/>
    <p:sldId id="267" r:id="rId38"/>
    <p:sldId id="296" r:id="rId39"/>
    <p:sldId id="268" r:id="rId40"/>
    <p:sldId id="269" r:id="rId41"/>
    <p:sldId id="297" r:id="rId42"/>
    <p:sldId id="270" r:id="rId43"/>
    <p:sldId id="298" r:id="rId44"/>
    <p:sldId id="299" r:id="rId45"/>
    <p:sldId id="271" r:id="rId46"/>
    <p:sldId id="300" r:id="rId47"/>
    <p:sldId id="301" r:id="rId48"/>
    <p:sldId id="272" r:id="rId49"/>
    <p:sldId id="302" r:id="rId50"/>
    <p:sldId id="303" r:id="rId51"/>
    <p:sldId id="273" r:id="rId52"/>
    <p:sldId id="274" r:id="rId53"/>
    <p:sldId id="343" r:id="rId54"/>
    <p:sldId id="344" r:id="rId55"/>
    <p:sldId id="345" r:id="rId56"/>
    <p:sldId id="346" r:id="rId57"/>
    <p:sldId id="347" r:id="rId58"/>
    <p:sldId id="304" r:id="rId59"/>
    <p:sldId id="323" r:id="rId60"/>
    <p:sldId id="276" r:id="rId61"/>
    <p:sldId id="339" r:id="rId62"/>
    <p:sldId id="305" r:id="rId63"/>
    <p:sldId id="306" r:id="rId64"/>
    <p:sldId id="307" r:id="rId65"/>
    <p:sldId id="308" r:id="rId66"/>
    <p:sldId id="277" r:id="rId67"/>
    <p:sldId id="309" r:id="rId68"/>
    <p:sldId id="329" r:id="rId69"/>
    <p:sldId id="330" r:id="rId70"/>
    <p:sldId id="331" r:id="rId71"/>
    <p:sldId id="332" r:id="rId72"/>
    <p:sldId id="311" r:id="rId73"/>
    <p:sldId id="312" r:id="rId74"/>
    <p:sldId id="325" r:id="rId75"/>
    <p:sldId id="324" r:id="rId76"/>
    <p:sldId id="326" r:id="rId77"/>
    <p:sldId id="280" r:id="rId78"/>
    <p:sldId id="281" r:id="rId79"/>
  </p:sldIdLst>
  <p:sldSz cx="9144000" cy="6858000" type="screen4x3"/>
  <p:notesSz cx="6858000" cy="9144000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ina Lloren" initials="TL" lastIdx="6" clrIdx="0"/>
  <p:cmAuthor id="1" name="tamara ramos" initials="tr" lastIdx="8" clrIdx="1"/>
  <p:cmAuthor id="2" name="Dulce Nhassico" initials="DN" lastIdx="12" clrIdx="2"/>
  <p:cmAuthor id="3" name="Stélio Gilton de Helena Albino" initials="SGdHA" lastIdx="34" clrIdx="3"/>
  <p:cmAuthor id="4" name="Monica Woldt" initials="MW" lastIdx="34" clrIdx="4"/>
  <p:cmAuthor id="5" name="Heather Finegan" initials="HF" lastIdx="2" clrIdx="5">
    <p:extLst>
      <p:ext uri="{19B8F6BF-5375-455C-9EA6-DF929625EA0E}">
        <p15:presenceInfo xmlns:p15="http://schemas.microsoft.com/office/powerpoint/2012/main" userId="S-1-5-21-3803739944-511804359-1636214392-208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FFFFFF"/>
    <a:srgbClr val="D9D9D9"/>
    <a:srgbClr val="E1F7FF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5" autoAdjust="0"/>
    <p:restoredTop sz="86331" autoAdjust="0"/>
  </p:normalViewPr>
  <p:slideViewPr>
    <p:cSldViewPr snapToGrid="0">
      <p:cViewPr varScale="1">
        <p:scale>
          <a:sx n="57" d="100"/>
          <a:sy n="57" d="100"/>
        </p:scale>
        <p:origin x="634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58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theme" Target="theme/theme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presProps" Target="presProps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85C7043-EA35-4985-8141-F10642426E42}" type="datetimeFigureOut">
              <a:rPr lang="pt-PT"/>
              <a:pPr>
                <a:defRPr/>
              </a:pPr>
              <a:t>09/08/2017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P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pt-P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B2288170-6F60-4069-8573-089B52AC626D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29161954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74E636E-D495-4728-9459-72D2B32764F9}" type="slidenum">
              <a:rPr lang="pt-PT" altLang="en-US" smtClean="0"/>
              <a:pPr/>
              <a:t>1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35371672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PT" altLang="en-US" dirty="0"/>
              <a:t>Tópico obrigatório- 45 minutos</a:t>
            </a:r>
          </a:p>
          <a:p>
            <a:pPr eaLnBrk="1" hangingPunct="1"/>
            <a:r>
              <a:rPr lang="pt-PT" altLang="en-US" dirty="0"/>
              <a:t>Este tema deve ser revisto pelo facilitador antes de qualquer</a:t>
            </a:r>
            <a:r>
              <a:rPr lang="pt-PT" altLang="en-US" baseline="0" dirty="0"/>
              <a:t> sessão.</a:t>
            </a:r>
          </a:p>
          <a:p>
            <a:pPr eaLnBrk="1" hangingPunct="1"/>
            <a:r>
              <a:rPr lang="pt-PT" altLang="en-US" baseline="0" dirty="0"/>
              <a:t>O </a:t>
            </a:r>
            <a:r>
              <a:rPr lang="pt-PT" altLang="en-US" b="1" baseline="0" dirty="0"/>
              <a:t>diagnostico diferencial de edema </a:t>
            </a:r>
            <a:r>
              <a:rPr lang="pt-PT" altLang="en-US" baseline="0" dirty="0"/>
              <a:t>deve ser revisto pós não esta nos slides. </a:t>
            </a:r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6FE4904-B2CA-4C23-8AEA-70C989897524}" type="slidenum">
              <a:rPr lang="pt-PT" altLang="en-US" smtClean="0"/>
              <a:pPr/>
              <a:t>27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34745093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noProof="0" dirty="0"/>
              <a:t>As fotos mostram os sinais e sintomas clínicos em crianças com DAG, mas, pode-se ver os mesmos sinais e sintomas clínicos em adolescentes e adultos com DAG.</a:t>
            </a:r>
          </a:p>
          <a:p>
            <a:endParaRPr lang="pt-PT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288170-6F60-4069-8573-089B52AC626D}" type="slidenum">
              <a:rPr lang="pt-PT" altLang="en-US" smtClean="0"/>
              <a:pPr>
                <a:defRPr/>
              </a:pPr>
              <a:t>29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20765529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288170-6F60-4069-8573-089B52AC626D}" type="slidenum">
              <a:rPr lang="pt-PT" altLang="en-US" smtClean="0"/>
              <a:pPr>
                <a:defRPr/>
              </a:pPr>
              <a:t>30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18344131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noProof="0" dirty="0"/>
              <a:t>As</a:t>
            </a:r>
            <a:r>
              <a:rPr lang="pt-PT" baseline="0" noProof="0" dirty="0"/>
              <a:t> fotos mostram os sinais e sintomas clínicos em crianças, mas se pode ver as mesmas sinais e sintomas clínicos em adolescentes e adultos com DAG.</a:t>
            </a:r>
            <a:endParaRPr lang="pt-PT" noProof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288170-6F60-4069-8573-089B52AC626D}" type="slidenum">
              <a:rPr lang="pt-PT" altLang="en-US" smtClean="0"/>
              <a:pPr>
                <a:defRPr/>
              </a:pPr>
              <a:t>31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11925022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PT" altLang="en-US"/>
              <a:t>Tópico obrigatório – 20 minutos</a:t>
            </a:r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2432407-2A5A-41DA-BBD2-3E550AA01073}" type="slidenum">
              <a:rPr lang="pt-PT" altLang="en-US" smtClean="0"/>
              <a:pPr/>
              <a:t>34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33914906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PT" altLang="en-US"/>
              <a:t>Tópico obrigatório – 20 minutos</a:t>
            </a:r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49D7FAE-5D99-4EA2-BB27-5F8CBDA8A1E3}" type="slidenum">
              <a:rPr lang="pt-PT" altLang="en-US" smtClean="0"/>
              <a:pPr/>
              <a:t>36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2658338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288170-6F60-4069-8573-089B52AC626D}" type="slidenum">
              <a:rPr lang="pt-PT" altLang="en-US" smtClean="0"/>
              <a:pPr>
                <a:defRPr/>
              </a:pPr>
              <a:t>38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36896883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PT" altLang="en-US"/>
              <a:t>Topico obrigatório – 20 minutos</a:t>
            </a:r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2307A48-E409-467C-8BDC-2D7CD2A83D6C}" type="slidenum">
              <a:rPr lang="pt-PT" altLang="en-US" smtClean="0"/>
              <a:pPr/>
              <a:t>39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26130408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PT" altLang="en-US"/>
              <a:t>Tópico obrigatório – 45 minutos</a:t>
            </a:r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1E979B-E108-476A-8CD1-BA71D1FF7273}" type="slidenum">
              <a:rPr lang="pt-PT" altLang="en-US" smtClean="0"/>
              <a:pPr/>
              <a:t>42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41516196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PT" altLang="en-US" dirty="0"/>
              <a:t>Tópico obrigatório – 30 minutos</a:t>
            </a:r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D8DFA22-5690-4425-AF66-AAA0A590E3D9}" type="slidenum">
              <a:rPr lang="pt-PT" altLang="en-US" smtClean="0"/>
              <a:pPr/>
              <a:t>45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1672771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288170-6F60-4069-8573-089B52AC626D}" type="slidenum">
              <a:rPr lang="pt-PT" altLang="en-US" smtClean="0"/>
              <a:pPr>
                <a:defRPr/>
              </a:pPr>
              <a:t>2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13302244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noProof="0" dirty="0"/>
              <a:t>Nota: Explique que para usar as tabela</a:t>
            </a:r>
            <a:r>
              <a:rPr lang="pt-PT" baseline="0" noProof="0" dirty="0"/>
              <a:t>s de IMC para adultos e idosos, e IMC para Idade para adolescentes, </a:t>
            </a:r>
            <a:r>
              <a:rPr lang="pt-PT" noProof="0" dirty="0"/>
              <a:t>é</a:t>
            </a:r>
            <a:r>
              <a:rPr lang="pt-PT" baseline="0" noProof="0" dirty="0"/>
              <a:t> necessário arredondar os números de peso en kilogramos e altura em centímetros.</a:t>
            </a:r>
            <a:endParaRPr lang="pt-PT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288170-6F60-4069-8573-089B52AC626D}" type="slidenum">
              <a:rPr lang="pt-PT" altLang="en-US" smtClean="0"/>
              <a:pPr>
                <a:defRPr/>
              </a:pPr>
              <a:t>46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19423461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PT" altLang="en-US"/>
              <a:t>Tópico obrigatório – 30 minutos</a:t>
            </a:r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F5EE010-526D-4FC0-84C1-C7635338316E}" type="slidenum">
              <a:rPr lang="pt-PT" altLang="en-US" smtClean="0"/>
              <a:pPr/>
              <a:t>48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10033282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288170-6F60-4069-8573-089B52AC626D}" type="slidenum">
              <a:rPr lang="pt-PT" altLang="en-US" smtClean="0"/>
              <a:pPr>
                <a:defRPr/>
              </a:pPr>
              <a:t>57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12296584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PT" altLang="en-US"/>
              <a:t>Tópico obrigatório – 30 minutos</a:t>
            </a:r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DAE5D18-BCC9-4C54-8E7D-8905EDFCBA7B}" type="slidenum">
              <a:rPr lang="pt-PT" altLang="en-US" smtClean="0"/>
              <a:pPr/>
              <a:t>63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3407877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288170-6F60-4069-8573-089B52AC626D}" type="slidenum">
              <a:rPr lang="pt-PT" altLang="en-US" smtClean="0"/>
              <a:pPr>
                <a:defRPr/>
              </a:pPr>
              <a:t>67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32580566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288170-6F60-4069-8573-089B52AC626D}" type="slidenum">
              <a:rPr lang="pt-PT" altLang="en-US" smtClean="0"/>
              <a:pPr>
                <a:defRPr/>
              </a:pPr>
              <a:t>69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3906861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DECE87-6098-475B-801C-6D1026AEEC27}" type="slidenum">
              <a:rPr lang="pt-PT" altLang="en-US" smtClean="0"/>
              <a:pPr/>
              <a:t>3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4157353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288170-6F60-4069-8573-089B52AC626D}" type="slidenum">
              <a:rPr lang="pt-PT" altLang="en-US" smtClean="0"/>
              <a:pPr>
                <a:defRPr/>
              </a:pPr>
              <a:t>4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4055869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288170-6F60-4069-8573-089B52AC626D}" type="slidenum">
              <a:rPr lang="pt-PT" altLang="en-US" smtClean="0"/>
              <a:pPr>
                <a:defRPr/>
              </a:pPr>
              <a:t>8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1373181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PT" altLang="en-US"/>
              <a:t>Água potável: água fervida, filtrada ou desinfectada com hipoclorito ou Certeza, transportada e armazenada de forma segura num utensílio limpo e com tampa.</a:t>
            </a:r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983DA07-9BC2-48D3-8E9B-58B35FE84F77}" type="slidenum">
              <a:rPr lang="pt-PT" altLang="en-US" smtClean="0"/>
              <a:pPr/>
              <a:t>14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3342971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PT" altLang="en-US"/>
              <a:t>Topico obrigatório – 45 minutos</a:t>
            </a:r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955ED62-9EF3-4A06-99E1-FEE765AE3BF2}" type="slidenum">
              <a:rPr lang="pt-PT" altLang="en-US" smtClean="0"/>
              <a:pPr/>
              <a:t>17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2338785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PT" altLang="en-US"/>
              <a:t>Todos pacientes com complicações médicas devem ser internados imediatamente.</a:t>
            </a:r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1B41FA7-040E-46C8-8134-4E54277E25A7}" type="slidenum">
              <a:rPr lang="pt-PT" altLang="en-US" smtClean="0"/>
              <a:pPr/>
              <a:t>18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6237617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PT" altLang="en-US" dirty="0"/>
              <a:t>Tópico obrigatório – 30 minutos</a:t>
            </a:r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EC394C4-9517-4948-9E56-E7D7101D8F61}" type="slidenum">
              <a:rPr lang="pt-PT" altLang="en-US" smtClean="0"/>
              <a:pPr/>
              <a:t>25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3219482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6"/>
          <p:cNvCxnSpPr/>
          <p:nvPr/>
        </p:nvCxnSpPr>
        <p:spPr>
          <a:xfrm>
            <a:off x="1219200" y="3124200"/>
            <a:ext cx="71691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" descr="FANTA-2 whiteban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69025"/>
            <a:ext cx="91440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1066800" y="4953000"/>
            <a:ext cx="7321550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altLang="en-US" sz="1300">
                <a:solidFill>
                  <a:srgbClr val="FFFFFF"/>
                </a:solidFill>
              </a:rPr>
              <a:t>Food and Nutrition Technical Assistance III Project (FANTA)</a:t>
            </a:r>
          </a:p>
          <a:p>
            <a:pPr>
              <a:defRPr/>
            </a:pPr>
            <a:r>
              <a:rPr lang="en-US" altLang="en-US" sz="1300">
                <a:solidFill>
                  <a:srgbClr val="FFFFFF"/>
                </a:solidFill>
              </a:rPr>
              <a:t>FHI 360   1825 Connecticut Avenue, NW   Washington, DC 20009</a:t>
            </a:r>
          </a:p>
          <a:p>
            <a:pPr>
              <a:defRPr/>
            </a:pPr>
            <a:r>
              <a:rPr lang="en-US" altLang="en-US" sz="1300">
                <a:solidFill>
                  <a:srgbClr val="FFFFFF"/>
                </a:solidFill>
              </a:rPr>
              <a:t>Tel: 202-884-8000   Fax: 202-884-8432   Email: fantamail@fhi360.org   Website: www.fantaproject.org </a:t>
            </a:r>
          </a:p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 t="2" b="56721"/>
          <a:stretch>
            <a:fillRect/>
          </a:stretch>
        </p:blipFill>
        <p:spPr bwMode="auto">
          <a:xfrm>
            <a:off x="228600" y="6307138"/>
            <a:ext cx="1711325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Horizontal_RGB_600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9000" y="6272213"/>
            <a:ext cx="175577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FHI360 Logo_horizonal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03900" y="6318250"/>
            <a:ext cx="10668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219200"/>
            <a:ext cx="7124698" cy="2057400"/>
          </a:xfrm>
        </p:spPr>
        <p:txBody>
          <a:bodyPr>
            <a:normAutofit/>
          </a:bodyPr>
          <a:lstStyle>
            <a:lvl1pPr marL="0" indent="0" algn="l">
              <a:defRPr sz="30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276600"/>
            <a:ext cx="7124698" cy="277368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1B4298"/>
                </a:solidFill>
                <a:latin typeface="+mn-lt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0"/>
          </p:nvPr>
        </p:nvSpPr>
        <p:spPr>
          <a:xfrm>
            <a:off x="1219200" y="3581400"/>
            <a:ext cx="6400800" cy="277368"/>
          </a:xfrm>
        </p:spPr>
        <p:txBody>
          <a:bodyPr>
            <a:noAutofit/>
          </a:bodyPr>
          <a:lstStyle>
            <a:lvl1pPr>
              <a:buNone/>
              <a:defRPr sz="1800">
                <a:solidFill>
                  <a:srgbClr val="1B4298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5"/>
          <p:cNvSpPr>
            <a:spLocks noGrp="1"/>
          </p:cNvSpPr>
          <p:nvPr>
            <p:ph sz="quarter" idx="11"/>
          </p:nvPr>
        </p:nvSpPr>
        <p:spPr>
          <a:xfrm>
            <a:off x="1219200" y="3886200"/>
            <a:ext cx="6019800" cy="304800"/>
          </a:xfrm>
        </p:spPr>
        <p:txBody>
          <a:bodyPr>
            <a:noAutofit/>
          </a:bodyPr>
          <a:lstStyle>
            <a:lvl1pPr>
              <a:buNone/>
              <a:defRPr sz="1800">
                <a:solidFill>
                  <a:srgbClr val="1B4298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2" name="Picture 2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67"/>
          <a:stretch>
            <a:fillRect/>
          </a:stretch>
        </p:blipFill>
        <p:spPr bwMode="auto">
          <a:xfrm>
            <a:off x="4017963" y="228600"/>
            <a:ext cx="1108075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21"/>
          <p:cNvSpPr txBox="1">
            <a:spLocks noChangeArrowheads="1"/>
          </p:cNvSpPr>
          <p:nvPr userDrawn="1"/>
        </p:nvSpPr>
        <p:spPr bwMode="auto">
          <a:xfrm>
            <a:off x="3941763" y="942975"/>
            <a:ext cx="1371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1B4298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B4298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B4298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B4298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B4298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B4298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B4298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PT" sz="600" dirty="0">
                <a:latin typeface="Century Gothic" panose="020B0502020202020204" pitchFamily="34" charset="0"/>
              </a:rPr>
              <a:t>REPÚBLICA DE MOÇAMBIQUE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PT" sz="600" dirty="0">
                <a:latin typeface="Century Gothic" panose="020B0502020202020204" pitchFamily="34" charset="0"/>
              </a:rPr>
              <a:t>Ministério de Saúde</a:t>
            </a:r>
            <a:endParaRPr lang="en-US" altLang="pt-PT" sz="600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6667500"/>
            <a:ext cx="9144000" cy="190500"/>
          </a:xfrm>
          <a:prstGeom prst="rect">
            <a:avLst/>
          </a:prstGeom>
          <a:pattFill prst="dashHorz">
            <a:fgClr>
              <a:schemeClr val="bg2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7727950" y="0"/>
            <a:ext cx="1416050" cy="1276350"/>
          </a:xfrm>
          <a:prstGeom prst="rect">
            <a:avLst/>
          </a:prstGeom>
          <a:pattFill prst="pct50">
            <a:fgClr>
              <a:schemeClr val="bg2">
                <a:lumMod val="50000"/>
              </a:schemeClr>
            </a:fgClr>
            <a:bgClr>
              <a:schemeClr val="bg1"/>
            </a:bgClr>
          </a:patt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4800" b="1" dirty="0">
                <a:solidFill>
                  <a:schemeClr val="bg2">
                    <a:lumMod val="25000"/>
                  </a:schemeClr>
                </a:solidFill>
              </a:rPr>
              <a:t>2</a:t>
            </a:r>
          </a:p>
          <a:p>
            <a:pPr algn="ctr" eaLnBrk="0" hangingPunct="0">
              <a:defRPr/>
            </a:pPr>
            <a:r>
              <a:rPr lang="en-US" sz="2000" b="1" dirty="0">
                <a:solidFill>
                  <a:schemeClr val="bg2">
                    <a:lumMod val="25000"/>
                  </a:schemeClr>
                </a:solidFill>
              </a:rPr>
              <a:t>M</a:t>
            </a:r>
            <a:r>
              <a:rPr lang="pt-PT" altLang="en-US" sz="2000" b="1" dirty="0">
                <a:solidFill>
                  <a:schemeClr val="bg2">
                    <a:lumMod val="25000"/>
                  </a:schemeClr>
                </a:solidFill>
              </a:rPr>
              <a:t>ó</a:t>
            </a:r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</a:rPr>
              <a:t>dulo</a:t>
            </a:r>
            <a:endParaRPr lang="en-US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-19050" y="1276350"/>
            <a:ext cx="9163050" cy="19050"/>
          </a:xfrm>
          <a:prstGeom prst="rect">
            <a:avLst/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 dirty="0">
              <a:solidFill>
                <a:srgbClr val="996633"/>
              </a:solidFill>
              <a:cs typeface="Calibri" pitchFamily="34" charset="0"/>
            </a:endParaRPr>
          </a:p>
        </p:txBody>
      </p:sp>
      <p:sp>
        <p:nvSpPr>
          <p:cNvPr id="8" name="Rectangle 10"/>
          <p:cNvSpPr/>
          <p:nvPr/>
        </p:nvSpPr>
        <p:spPr>
          <a:xfrm>
            <a:off x="0" y="6667500"/>
            <a:ext cx="9144000" cy="190500"/>
          </a:xfrm>
          <a:prstGeom prst="rect">
            <a:avLst/>
          </a:prstGeom>
          <a:pattFill prst="dashHorz">
            <a:fgClr>
              <a:srgbClr val="0099CC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9" name="Text Placeholder 12"/>
          <p:cNvSpPr txBox="1">
            <a:spLocks/>
          </p:cNvSpPr>
          <p:nvPr/>
        </p:nvSpPr>
        <p:spPr>
          <a:xfrm>
            <a:off x="4735513" y="6446838"/>
            <a:ext cx="3700462" cy="182562"/>
          </a:xfrm>
          <a:prstGeom prst="rect">
            <a:avLst/>
          </a:prstGeom>
        </p:spPr>
        <p:txBody>
          <a:bodyPr wrap="none" anchor="ctr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Tx/>
              <a:buNone/>
              <a:defRPr sz="1200" kern="1200" baseline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1B4298"/>
                </a:solidFill>
                <a:latin typeface="Myriad Pro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rgbClr val="1B4298"/>
                </a:solidFill>
                <a:latin typeface="Myriad Pro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rgbClr val="1B4298"/>
                </a:solidFill>
                <a:latin typeface="Myriad Pro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pt-BR" sz="1000" dirty="0">
                <a:solidFill>
                  <a:srgbClr val="0099CC"/>
                </a:solidFill>
              </a:rPr>
              <a:t>Tratamento e Reabilitação Nutricional para Adolescentes e Adultos</a:t>
            </a:r>
            <a:endParaRPr lang="en-US" sz="1000" dirty="0">
              <a:solidFill>
                <a:srgbClr val="0099C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48600" cy="1417638"/>
          </a:xfrm>
        </p:spPr>
        <p:txBody>
          <a:bodyPr lIns="457200">
            <a:normAutofit/>
          </a:bodyPr>
          <a:lstStyle>
            <a:lvl1pPr algn="l">
              <a:defRPr sz="3200" b="1">
                <a:solidFill>
                  <a:srgbClr val="0099CC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buClr>
                <a:srgbClr val="0099CC"/>
              </a:buClr>
              <a:defRPr sz="2800">
                <a:latin typeface="+mn-lt"/>
                <a:cs typeface="Arial" panose="020B0604020202020204" pitchFamily="34" charset="0"/>
              </a:defRPr>
            </a:lvl1pPr>
            <a:lvl2pPr>
              <a:defRPr sz="2800">
                <a:latin typeface="+mn-lt"/>
                <a:cs typeface="Arial" panose="020B0604020202020204" pitchFamily="34" charset="0"/>
              </a:defRPr>
            </a:lvl2pPr>
            <a:lvl3pPr>
              <a:defRPr sz="2800">
                <a:solidFill>
                  <a:srgbClr val="0099CC"/>
                </a:solidFill>
                <a:latin typeface="+mn-lt"/>
                <a:cs typeface="Arial" panose="020B0604020202020204" pitchFamily="34" charset="0"/>
              </a:defRPr>
            </a:lvl3pPr>
            <a:lvl4pPr>
              <a:defRPr sz="2800">
                <a:solidFill>
                  <a:srgbClr val="0099CC"/>
                </a:solidFill>
                <a:latin typeface="+mn-lt"/>
                <a:cs typeface="Arial" panose="020B0604020202020204" pitchFamily="34" charset="0"/>
              </a:defRPr>
            </a:lvl4pPr>
            <a:lvl5pPr>
              <a:defRPr sz="2800">
                <a:solidFill>
                  <a:srgbClr val="0099CC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r>
              <a:rPr lang="en-US" dirty="0"/>
              <a:t>Click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72488" y="6403975"/>
            <a:ext cx="457200" cy="228600"/>
          </a:xfrm>
        </p:spPr>
        <p:txBody>
          <a:bodyPr/>
          <a:lstStyle>
            <a:lvl1pPr>
              <a:defRPr b="1">
                <a:solidFill>
                  <a:srgbClr val="0099CC"/>
                </a:solidFill>
                <a:latin typeface="+mn-lt"/>
              </a:defRPr>
            </a:lvl1pPr>
          </a:lstStyle>
          <a:p>
            <a:pPr>
              <a:defRPr/>
            </a:pPr>
            <a:fld id="{080AEDDF-9DC8-438E-9C7C-68B8D7802985}" type="slidenum">
              <a:rPr lang="pt-PT" altLang="en-US" smtClean="0"/>
              <a:pPr>
                <a:defRPr/>
              </a:pPr>
              <a:t>‹#›</a:t>
            </a:fld>
            <a:endParaRPr lang="pt-PT" altLang="en-US" dirty="0"/>
          </a:p>
        </p:txBody>
      </p:sp>
      <p:sp>
        <p:nvSpPr>
          <p:cNvPr id="11" name="Footer Placeholder 1"/>
          <p:cNvSpPr txBox="1">
            <a:spLocks/>
          </p:cNvSpPr>
          <p:nvPr userDrawn="1"/>
        </p:nvSpPr>
        <p:spPr>
          <a:xfrm>
            <a:off x="261938" y="6446838"/>
            <a:ext cx="4448175" cy="182562"/>
          </a:xfrm>
          <a:prstGeom prst="rect">
            <a:avLst/>
          </a:prstGeom>
        </p:spPr>
        <p:txBody>
          <a:bodyPr wrap="none" anchor="ctr"/>
          <a:lstStyle>
            <a:defPPr>
              <a:defRPr lang="pt-PT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96633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pt-PT" sz="1000" b="1" dirty="0">
                <a:solidFill>
                  <a:schemeClr val="tx1"/>
                </a:solidFill>
                <a:latin typeface="+mn-lt"/>
              </a:rPr>
              <a:t>Módulo 2: </a:t>
            </a:r>
            <a:r>
              <a:rPr lang="pt-PT" sz="1000" dirty="0">
                <a:solidFill>
                  <a:schemeClr val="tx1"/>
                </a:solidFill>
                <a:latin typeface="+mn-lt"/>
              </a:rPr>
              <a:t>Procedimentos na Admissão no Programa de Reabilitação Nutricional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C596EFF-233B-4CA8-A482-F1422D06D5F4}" type="slidenum">
              <a:rPr lang="pt-PT" altLang="en-US" smtClean="0"/>
              <a:pPr>
                <a:defRPr/>
              </a:pPr>
              <a:t>‹#›</a:t>
            </a:fld>
            <a:endParaRPr lang="pt-PT" altLang="en-US"/>
          </a:p>
        </p:txBody>
      </p:sp>
      <p:pic>
        <p:nvPicPr>
          <p:cNvPr id="5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67"/>
          <a:stretch>
            <a:fillRect/>
          </a:stretch>
        </p:blipFill>
        <p:spPr bwMode="auto">
          <a:xfrm>
            <a:off x="4017963" y="228600"/>
            <a:ext cx="1108075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21"/>
          <p:cNvSpPr txBox="1">
            <a:spLocks noChangeArrowheads="1"/>
          </p:cNvSpPr>
          <p:nvPr userDrawn="1"/>
        </p:nvSpPr>
        <p:spPr bwMode="auto">
          <a:xfrm>
            <a:off x="3941763" y="942975"/>
            <a:ext cx="1371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1B4298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B4298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B4298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B4298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B4298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B4298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B4298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PT" sz="600" dirty="0">
                <a:latin typeface="Century Gothic" panose="020B0502020202020204" pitchFamily="34" charset="0"/>
              </a:rPr>
              <a:t>REPÚBLICA DE MOÇAMBIQUE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PT" sz="600" dirty="0">
                <a:latin typeface="Century Gothic" panose="020B0502020202020204" pitchFamily="34" charset="0"/>
              </a:rPr>
              <a:t>Ministério de Saúde</a:t>
            </a:r>
            <a:endParaRPr lang="en-US" altLang="pt-PT" sz="600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275736"/>
            <a:ext cx="9144000" cy="1468438"/>
          </a:xfrm>
          <a:prstGeom prst="rect">
            <a:avLst/>
          </a:prstGeom>
          <a:solidFill>
            <a:srgbClr val="0099C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anchor="ctr"/>
          <a:lstStyle/>
          <a:p>
            <a:pPr eaLnBrk="0" hangingPunct="0">
              <a:spcBef>
                <a:spcPts val="0"/>
              </a:spcBef>
              <a:defRPr/>
            </a:pPr>
            <a:endParaRPr lang="pt-BR" sz="2400" dirty="0">
              <a:solidFill>
                <a:srgbClr val="996633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2627313"/>
            <a:ext cx="9144000" cy="136525"/>
          </a:xfrm>
          <a:prstGeom prst="rect">
            <a:avLst/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 dirty="0">
              <a:solidFill>
                <a:srgbClr val="996633"/>
              </a:solidFill>
              <a:cs typeface="Calibri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2763838"/>
            <a:ext cx="9144000" cy="3865562"/>
          </a:xfrm>
          <a:prstGeom prst="rect">
            <a:avLst/>
          </a:prstGeom>
          <a:gradFill>
            <a:gsLst>
              <a:gs pos="0">
                <a:srgbClr val="E1F7FF"/>
              </a:gs>
              <a:gs pos="80000">
                <a:schemeClr val="bg1"/>
              </a:gs>
              <a:gs pos="100000">
                <a:schemeClr val="bg1"/>
              </a:gs>
            </a:gsLst>
            <a:lin ang="5400000" scaled="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tIns="457200" rIns="914400"/>
          <a:lstStyle/>
          <a:p>
            <a:pPr>
              <a:spcBef>
                <a:spcPts val="1200"/>
              </a:spcBef>
              <a:defRPr/>
            </a:pPr>
            <a:endParaRPr lang="pt-BR" sz="2400" dirty="0">
              <a:solidFill>
                <a:srgbClr val="996633"/>
              </a:solidFill>
            </a:endParaRPr>
          </a:p>
          <a:p>
            <a:pPr eaLnBrk="1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pt-PT" sz="2800" dirty="0">
                <a:solidFill>
                  <a:prstClr val="white"/>
                </a:solidFill>
                <a:latin typeface="Arial" pitchFamily="34" charset="0"/>
                <a:ea typeface="Calibri"/>
                <a:cs typeface="Arial" pitchFamily="34" charset="0"/>
              </a:rPr>
              <a:t> </a:t>
            </a:r>
            <a:endParaRPr lang="en-US" sz="2800" dirty="0">
              <a:solidFill>
                <a:prstClr val="white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spcBef>
                <a:spcPts val="1200"/>
              </a:spcBef>
              <a:defRPr/>
            </a:pPr>
            <a:endParaRPr lang="pt-BR" sz="2400" dirty="0">
              <a:solidFill>
                <a:srgbClr val="996633"/>
              </a:solidFill>
            </a:endParaRPr>
          </a:p>
          <a:p>
            <a:pPr>
              <a:spcBef>
                <a:spcPts val="1200"/>
              </a:spcBef>
              <a:defRPr/>
            </a:pPr>
            <a:endParaRPr lang="pt-BR" sz="2400" dirty="0">
              <a:solidFill>
                <a:srgbClr val="996633"/>
              </a:solidFill>
            </a:endParaRPr>
          </a:p>
        </p:txBody>
      </p:sp>
      <p:sp>
        <p:nvSpPr>
          <p:cNvPr id="10" name="Rectangle 10"/>
          <p:cNvSpPr/>
          <p:nvPr userDrawn="1"/>
        </p:nvSpPr>
        <p:spPr>
          <a:xfrm>
            <a:off x="0" y="6667500"/>
            <a:ext cx="9144000" cy="190500"/>
          </a:xfrm>
          <a:prstGeom prst="rect">
            <a:avLst/>
          </a:prstGeom>
          <a:pattFill prst="dashHorz">
            <a:fgClr>
              <a:srgbClr val="0099CC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300038" y="1576388"/>
            <a:ext cx="7761287" cy="962025"/>
          </a:xfrm>
        </p:spPr>
        <p:txBody>
          <a:bodyPr/>
          <a:lstStyle>
            <a:lvl1pPr marL="0" indent="0" eaLnBrk="0" hangingPunct="0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</a:lstStyle>
          <a:p>
            <a:pPr eaLnBrk="0" hangingPunct="0">
              <a:spcBef>
                <a:spcPts val="0"/>
              </a:spcBef>
              <a:defRPr/>
            </a:pPr>
            <a:r>
              <a:rPr lang="en-US" dirty="0"/>
              <a:t>MASTER TEXT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06488" y="3670300"/>
            <a:ext cx="7051675" cy="22256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3468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BD06B-9D86-4AFF-A66B-20887992FBAD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25" y="249238"/>
            <a:ext cx="7772400" cy="11049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035050" y="1676400"/>
            <a:ext cx="7727950" cy="411480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1722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DBE1E-EB4B-4E56-BFB9-F77C4085B91C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25" y="249238"/>
            <a:ext cx="7772400" cy="11049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35050" y="1676400"/>
            <a:ext cx="3787775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225" y="1676400"/>
            <a:ext cx="3787775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1722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622D2-6001-4A15-9A56-BC8E31ECB924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25" y="249238"/>
            <a:ext cx="7772400" cy="11049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035050" y="1676400"/>
            <a:ext cx="7727950" cy="411480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1722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1EA35-D6B9-40BD-9470-0304E598203C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FA939-A72E-437C-A353-E67BB5F0F809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A4F63-36C2-4980-8613-E4B8057E45A5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  <a:p>
            <a:pPr lvl="0"/>
            <a:r>
              <a:rPr lang="en-US" altLang="en-US" dirty="0"/>
              <a:t>Click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C596EFF-233B-4CA8-A482-F1422D06D5F4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19050" y="1276350"/>
            <a:ext cx="9163050" cy="19050"/>
          </a:xfrm>
          <a:prstGeom prst="rect">
            <a:avLst/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 dirty="0">
              <a:solidFill>
                <a:srgbClr val="996633"/>
              </a:solidFill>
              <a:cs typeface="Calibri" pitchFamily="34" charset="0"/>
            </a:endParaRPr>
          </a:p>
        </p:txBody>
      </p:sp>
      <p:sp>
        <p:nvSpPr>
          <p:cNvPr id="10" name="Rectangle 7"/>
          <p:cNvSpPr/>
          <p:nvPr userDrawn="1"/>
        </p:nvSpPr>
        <p:spPr>
          <a:xfrm>
            <a:off x="7727950" y="0"/>
            <a:ext cx="1416050" cy="1276350"/>
          </a:xfrm>
          <a:prstGeom prst="rect">
            <a:avLst/>
          </a:prstGeom>
          <a:pattFill prst="pct50">
            <a:fgClr>
              <a:schemeClr val="bg2">
                <a:lumMod val="50000"/>
              </a:schemeClr>
            </a:fgClr>
            <a:bgClr>
              <a:schemeClr val="bg1"/>
            </a:bgClr>
          </a:patt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4800" b="1" dirty="0">
                <a:solidFill>
                  <a:schemeClr val="bg2">
                    <a:lumMod val="25000"/>
                  </a:schemeClr>
                </a:solidFill>
              </a:rPr>
              <a:t>2</a:t>
            </a:r>
          </a:p>
          <a:p>
            <a:pPr algn="ctr" eaLnBrk="0" hangingPunct="0">
              <a:defRPr/>
            </a:pPr>
            <a:r>
              <a:rPr lang="en-US" sz="2000" b="1" dirty="0">
                <a:solidFill>
                  <a:schemeClr val="bg2">
                    <a:lumMod val="25000"/>
                  </a:schemeClr>
                </a:solidFill>
              </a:rPr>
              <a:t>M</a:t>
            </a:r>
            <a:r>
              <a:rPr lang="pt-PT" altLang="en-US" sz="2000" b="1" dirty="0">
                <a:solidFill>
                  <a:schemeClr val="bg2">
                    <a:lumMod val="25000"/>
                  </a:schemeClr>
                </a:solidFill>
              </a:rPr>
              <a:t>ó</a:t>
            </a:r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</a:rPr>
              <a:t>dulo</a:t>
            </a:r>
            <a:endParaRPr lang="en-US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25" r:id="rId1"/>
    <p:sldLayoutId id="2147484726" r:id="rId2"/>
    <p:sldLayoutId id="2147484733" r:id="rId3"/>
    <p:sldLayoutId id="2147484663" r:id="rId4"/>
    <p:sldLayoutId id="2147484727" r:id="rId5"/>
    <p:sldLayoutId id="2147484728" r:id="rId6"/>
    <p:sldLayoutId id="2147484729" r:id="rId7"/>
    <p:sldLayoutId id="2147484730" r:id="rId8"/>
    <p:sldLayoutId id="2147484732" r:id="rId9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99CC"/>
          </a:solidFill>
          <a:latin typeface="+mn-lt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1B4298"/>
          </a:solidFill>
          <a:latin typeface="Calibri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1B4298"/>
          </a:solidFill>
          <a:latin typeface="Calibri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1B4298"/>
          </a:solidFill>
          <a:latin typeface="Calibri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1B4298"/>
          </a:solidFill>
          <a:latin typeface="Calibri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1B4298"/>
          </a:solidFill>
          <a:latin typeface="Calibri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1B4298"/>
          </a:solidFill>
          <a:latin typeface="Calibri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1B4298"/>
          </a:solidFill>
          <a:latin typeface="Calibri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1B4298"/>
          </a:solidFill>
          <a:latin typeface="Calibri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ts val="0"/>
        </a:spcBef>
        <a:spcAft>
          <a:spcPts val="1000"/>
        </a:spcAft>
        <a:buClr>
          <a:schemeClr val="accent1"/>
        </a:buClr>
        <a:buFont typeface="Arial" charset="0"/>
        <a:buChar char="•"/>
        <a:defRPr sz="2800" kern="1200">
          <a:solidFill>
            <a:srgbClr val="0099C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ts val="0"/>
        </a:spcBef>
        <a:spcAft>
          <a:spcPts val="100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ts val="0"/>
        </a:spcBef>
        <a:spcAft>
          <a:spcPts val="1000"/>
        </a:spcAft>
        <a:buFont typeface="Arial" charset="0"/>
        <a:buChar char="•"/>
        <a:defRPr sz="2800" kern="1200">
          <a:solidFill>
            <a:srgbClr val="0099CC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ts val="0"/>
        </a:spcBef>
        <a:spcAft>
          <a:spcPts val="1000"/>
        </a:spcAft>
        <a:buFont typeface="Arial" charset="0"/>
        <a:buChar char="–"/>
        <a:defRPr sz="2800" kern="1200">
          <a:solidFill>
            <a:srgbClr val="0099CC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ts val="0"/>
        </a:spcBef>
        <a:spcAft>
          <a:spcPts val="1000"/>
        </a:spcAft>
        <a:buFont typeface="Arial" charset="0"/>
        <a:buChar char="»"/>
        <a:defRPr sz="2800" kern="1200">
          <a:solidFill>
            <a:srgbClr val="0099C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3568B2B-FF0F-48A5-8F0B-08B67ED312A3}" type="slidenum">
              <a:rPr lang="en-US" altLang="en-US" smtClean="0">
                <a:solidFill>
                  <a:srgbClr val="898989"/>
                </a:solidFill>
              </a:rPr>
              <a:pPr/>
              <a:t>1</a:t>
            </a:fld>
            <a:endParaRPr lang="en-US" altLang="en-US">
              <a:solidFill>
                <a:srgbClr val="898989"/>
              </a:solidFill>
            </a:endParaRPr>
          </a:p>
        </p:txBody>
      </p:sp>
      <p:pic>
        <p:nvPicPr>
          <p:cNvPr id="47107" name="Picture 5" descr="Republica de Mocambique Ministerio de saude logo&#10;"/>
          <p:cNvPicPr>
            <a:picLocks noChangeAspect="1"/>
          </p:cNvPicPr>
          <p:nvPr/>
        </p:nvPicPr>
        <p:blipFill>
          <a:blip r:embed="rId3"/>
          <a:srcRect b="22667"/>
          <a:stretch>
            <a:fillRect/>
          </a:stretch>
        </p:blipFill>
        <p:spPr bwMode="auto">
          <a:xfrm>
            <a:off x="4017963" y="228600"/>
            <a:ext cx="1108075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TextBox 6"/>
          <p:cNvSpPr txBox="1">
            <a:spLocks noChangeArrowheads="1"/>
          </p:cNvSpPr>
          <p:nvPr/>
        </p:nvSpPr>
        <p:spPr bwMode="auto">
          <a:xfrm>
            <a:off x="3941763" y="942975"/>
            <a:ext cx="1371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altLang="en-US" sz="600" dirty="0">
                <a:latin typeface="Century Gothic" pitchFamily="34" charset="0"/>
              </a:rPr>
              <a:t>REPÚBLICA DE MOÇAMBIQUE</a:t>
            </a:r>
          </a:p>
          <a:p>
            <a:pPr algn="ctr" eaLnBrk="0" hangingPunct="0"/>
            <a:r>
              <a:rPr lang="pt-BR" altLang="en-US" sz="600" dirty="0">
                <a:latin typeface="Century Gothic" pitchFamily="34" charset="0"/>
              </a:rPr>
              <a:t>Ministério de Saúde</a:t>
            </a:r>
            <a:endParaRPr lang="en-US" altLang="en-US" sz="600" dirty="0">
              <a:latin typeface="Century Gothic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5736"/>
            <a:ext cx="9144000" cy="1468438"/>
          </a:xfrm>
          <a:prstGeom prst="rect">
            <a:avLst/>
          </a:prstGeom>
          <a:solidFill>
            <a:srgbClr val="0099C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anchor="ctr"/>
          <a:lstStyle/>
          <a:p>
            <a:pPr eaLnBrk="0" hangingPunct="0">
              <a:spcBef>
                <a:spcPts val="0"/>
              </a:spcBef>
              <a:defRPr/>
            </a:pPr>
            <a:r>
              <a:rPr lang="pt-BR" sz="2400" dirty="0">
                <a:solidFill>
                  <a:schemeClr val="bg1"/>
                </a:solidFill>
                <a:cs typeface="Arial" pitchFamily="34" charset="0"/>
              </a:rPr>
              <a:t>TRATAMENTO E REABILITAÇÃO NUTRICIONAL 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pt-BR" sz="2400" dirty="0">
                <a:solidFill>
                  <a:schemeClr val="bg1"/>
                </a:solidFill>
                <a:cs typeface="Arial" pitchFamily="34" charset="0"/>
              </a:rPr>
              <a:t>VOLUMEN II: ADOLESCENTES E ADULTOS</a:t>
            </a:r>
            <a:r>
              <a:rPr lang="pt-BR" sz="2400" dirty="0">
                <a:solidFill>
                  <a:srgbClr val="996633"/>
                </a:solidFill>
              </a:rPr>
              <a:t>                                    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2627313"/>
            <a:ext cx="9144000" cy="136525"/>
          </a:xfrm>
          <a:prstGeom prst="rect">
            <a:avLst/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 dirty="0">
              <a:solidFill>
                <a:srgbClr val="996633"/>
              </a:solidFill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2763838"/>
            <a:ext cx="9144000" cy="3865562"/>
          </a:xfrm>
          <a:prstGeom prst="rect">
            <a:avLst/>
          </a:prstGeom>
          <a:gradFill>
            <a:gsLst>
              <a:gs pos="0">
                <a:srgbClr val="E1F7FF"/>
              </a:gs>
              <a:gs pos="80000">
                <a:schemeClr val="bg1"/>
              </a:gs>
              <a:gs pos="100000">
                <a:schemeClr val="bg1"/>
              </a:gs>
            </a:gsLst>
            <a:lin ang="5400000" scaled="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tIns="457200" rIns="914400"/>
          <a:lstStyle/>
          <a:p>
            <a:pPr eaLnBrk="0" hangingPunct="0">
              <a:spcBef>
                <a:spcPts val="1200"/>
              </a:spcBef>
              <a:defRPr/>
            </a:pPr>
            <a:endParaRPr lang="pt-BR" sz="2400" dirty="0">
              <a:solidFill>
                <a:srgbClr val="996633"/>
              </a:solidFill>
            </a:endParaRPr>
          </a:p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200" b="1" dirty="0">
                <a:solidFill>
                  <a:srgbClr val="0099CC"/>
                </a:solidFill>
                <a:cs typeface="Arial" pitchFamily="34" charset="0"/>
              </a:rPr>
              <a:t>Procedimentos na Admissão no Programa de Reabilitação Nutricional</a:t>
            </a:r>
            <a:endParaRPr lang="en-US" sz="3200" dirty="0">
              <a:solidFill>
                <a:srgbClr val="0099CC"/>
              </a:solidFill>
              <a:ea typeface="Times New Roman"/>
              <a:cs typeface="Arial" pitchFamily="34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pt-PT" sz="2800" dirty="0">
                <a:latin typeface="Arial" pitchFamily="34" charset="0"/>
                <a:ea typeface="Calibri"/>
                <a:cs typeface="Arial" pitchFamily="34" charset="0"/>
              </a:rPr>
              <a:t> </a:t>
            </a:r>
            <a:endParaRPr lang="en-US" sz="2800" dirty="0">
              <a:latin typeface="Arial" pitchFamily="34" charset="0"/>
              <a:ea typeface="Calibri"/>
              <a:cs typeface="Arial" pitchFamily="34" charset="0"/>
            </a:endParaRPr>
          </a:p>
          <a:p>
            <a:pPr eaLnBrk="0" hangingPunct="0">
              <a:spcBef>
                <a:spcPts val="1200"/>
              </a:spcBef>
              <a:defRPr/>
            </a:pPr>
            <a:endParaRPr lang="pt-BR" sz="2400" dirty="0">
              <a:solidFill>
                <a:srgbClr val="996633"/>
              </a:solidFill>
            </a:endParaRPr>
          </a:p>
          <a:p>
            <a:pPr eaLnBrk="0" hangingPunct="0">
              <a:spcBef>
                <a:spcPts val="1200"/>
              </a:spcBef>
              <a:defRPr/>
            </a:pPr>
            <a:endParaRPr lang="pt-BR" sz="2400" dirty="0">
              <a:solidFill>
                <a:srgbClr val="996633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/>
              <a:t>Respostas do exercício: A história do procedimento da admissão da Marta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24083"/>
          </a:xfrm>
          <a:solidFill>
            <a:schemeClr val="bg1">
              <a:lumMod val="85000"/>
            </a:schemeClr>
          </a:solidFill>
        </p:spPr>
        <p:txBody>
          <a:bodyPr lIns="182880" tIns="182880" rIns="182880" bIns="182880" anchor="ctr" anchorCtr="0">
            <a:normAutofit/>
          </a:bodyPr>
          <a:lstStyle/>
          <a:p>
            <a:pPr marL="0" marR="0" indent="0">
              <a:spcBef>
                <a:spcPts val="0"/>
              </a:spcBef>
              <a:buNone/>
            </a:pPr>
            <a:r>
              <a:rPr lang="pt-PT" b="1" dirty="0">
                <a:solidFill>
                  <a:schemeClr val="tx1"/>
                </a:solidFill>
                <a:ea typeface="Times New Roman"/>
              </a:rPr>
              <a:t>Pontos Positivos</a:t>
            </a:r>
            <a:endParaRPr lang="en-US" b="1" dirty="0">
              <a:solidFill>
                <a:schemeClr val="tx1"/>
              </a:solidFill>
              <a:ea typeface="Times New Roman"/>
            </a:endParaRPr>
          </a:p>
          <a:p>
            <a:pPr marL="0" marR="0" indent="0">
              <a:spcBef>
                <a:spcPts val="0"/>
              </a:spcBef>
              <a:buNone/>
            </a:pPr>
            <a:r>
              <a:rPr lang="pt-PT" sz="2600" dirty="0">
                <a:solidFill>
                  <a:schemeClr val="tx1"/>
                </a:solidFill>
                <a:ea typeface="Calibri"/>
              </a:rPr>
              <a:t>A enfermeira de serviço:</a:t>
            </a:r>
            <a:endParaRPr lang="en-US" sz="2600" dirty="0">
              <a:solidFill>
                <a:schemeClr val="tx1"/>
              </a:solidFill>
              <a:ea typeface="Times New Roman"/>
            </a:endParaRPr>
          </a:p>
          <a:p>
            <a:pPr lvl="0">
              <a:spcBef>
                <a:spcPts val="0"/>
              </a:spcBef>
              <a:buClrTx/>
              <a:buFont typeface="Arial" pitchFamily="34" charset="0"/>
              <a:buChar char="•"/>
            </a:pPr>
            <a:r>
              <a:rPr lang="pt-PT" sz="2600" dirty="0">
                <a:solidFill>
                  <a:schemeClr val="tx1"/>
                </a:solidFill>
                <a:ea typeface="Calibri"/>
              </a:rPr>
              <a:t>Avaliou o estado nutricional da Marta através do PB</a:t>
            </a:r>
            <a:endParaRPr lang="en-US" sz="2600" dirty="0">
              <a:solidFill>
                <a:schemeClr val="tx1"/>
              </a:solidFill>
              <a:ea typeface="Times New Roman"/>
            </a:endParaRPr>
          </a:p>
          <a:p>
            <a:pPr lvl="0">
              <a:spcBef>
                <a:spcPts val="0"/>
              </a:spcBef>
              <a:buClrTx/>
              <a:buFont typeface="Arial" pitchFamily="34" charset="0"/>
              <a:buChar char="•"/>
            </a:pPr>
            <a:r>
              <a:rPr lang="pt-PT" sz="2600" dirty="0">
                <a:solidFill>
                  <a:schemeClr val="tx1"/>
                </a:solidFill>
                <a:ea typeface="Times New Roman"/>
              </a:rPr>
              <a:t>Fez o exame físico </a:t>
            </a:r>
            <a:endParaRPr lang="en-US" sz="2600" dirty="0">
              <a:solidFill>
                <a:schemeClr val="tx1"/>
              </a:solidFill>
              <a:ea typeface="Times New Roman"/>
            </a:endParaRPr>
          </a:p>
          <a:p>
            <a:pPr lvl="0">
              <a:spcBef>
                <a:spcPts val="0"/>
              </a:spcBef>
              <a:buClrTx/>
              <a:buFont typeface="Arial" pitchFamily="34" charset="0"/>
              <a:buChar char="•"/>
            </a:pPr>
            <a:r>
              <a:rPr lang="pt-PT" sz="2600" dirty="0">
                <a:solidFill>
                  <a:schemeClr val="tx1"/>
                </a:solidFill>
                <a:ea typeface="Times New Roman"/>
              </a:rPr>
              <a:t>Conseguiu diagnosticar DAG</a:t>
            </a:r>
            <a:endParaRPr lang="en-US" sz="2600" dirty="0">
              <a:solidFill>
                <a:schemeClr val="tx1"/>
              </a:solidFill>
              <a:ea typeface="Times New Roman"/>
            </a:endParaRPr>
          </a:p>
          <a:p>
            <a:pPr lvl="0">
              <a:spcBef>
                <a:spcPts val="0"/>
              </a:spcBef>
              <a:buClrTx/>
              <a:buFont typeface="Arial" pitchFamily="34" charset="0"/>
              <a:buChar char="•"/>
            </a:pPr>
            <a:r>
              <a:rPr lang="pt-PT" sz="2600" dirty="0">
                <a:solidFill>
                  <a:schemeClr val="tx1"/>
                </a:solidFill>
                <a:ea typeface="Times New Roman"/>
              </a:rPr>
              <a:t>Internou à Marta 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AEDDF-9DC8-438E-9C7C-68B8D7802985}" type="slidenum">
              <a:rPr lang="pt-PT" altLang="en-US" smtClean="0"/>
              <a:pPr>
                <a:defRPr/>
              </a:pPr>
              <a:t>10</a:t>
            </a:fld>
            <a:endParaRPr lang="pt-PT" altLang="en-US" dirty="0"/>
          </a:p>
        </p:txBody>
      </p:sp>
    </p:spTree>
    <p:extLst>
      <p:ext uri="{BB962C8B-B14F-4D97-AF65-F5344CB8AC3E}">
        <p14:creationId xmlns:p14="http://schemas.microsoft.com/office/powerpoint/2010/main" val="250042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/>
              <a:t>Respostas do exercício: A história do procedimento da admissão da Marta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pt-PT" sz="2600" b="1" dirty="0">
                <a:solidFill>
                  <a:srgbClr val="000000"/>
                </a:solidFill>
                <a:ea typeface="Times New Roman"/>
              </a:rPr>
              <a:t>Deve-se melhorar </a:t>
            </a:r>
            <a:endParaRPr lang="en-US" sz="2600" b="1" dirty="0">
              <a:solidFill>
                <a:prstClr val="black"/>
              </a:solidFill>
              <a:ea typeface="Times New Roman"/>
            </a:endParaRPr>
          </a:p>
          <a:p>
            <a:pPr lvl="0">
              <a:spcBef>
                <a:spcPts val="0"/>
              </a:spcBef>
              <a:buClrTx/>
              <a:buFont typeface="Arial" pitchFamily="34" charset="0"/>
              <a:buChar char="•"/>
            </a:pPr>
            <a:r>
              <a:rPr lang="pt-PT" sz="2600" dirty="0">
                <a:solidFill>
                  <a:srgbClr val="000000"/>
                </a:solidFill>
                <a:ea typeface="Times New Roman"/>
              </a:rPr>
              <a:t>O tempo de espera dos pacientes</a:t>
            </a:r>
            <a:endParaRPr lang="en-US" sz="2600" dirty="0">
              <a:solidFill>
                <a:srgbClr val="000000"/>
              </a:solidFill>
              <a:ea typeface="Times New Roman"/>
            </a:endParaRPr>
          </a:p>
          <a:p>
            <a:pPr lvl="0">
              <a:spcBef>
                <a:spcPts val="0"/>
              </a:spcBef>
              <a:buClrTx/>
              <a:buFont typeface="Arial" pitchFamily="34" charset="0"/>
              <a:buChar char="•"/>
            </a:pPr>
            <a:r>
              <a:rPr lang="pt-PT" sz="2600" dirty="0">
                <a:solidFill>
                  <a:srgbClr val="000000"/>
                </a:solidFill>
                <a:ea typeface="Calibri"/>
              </a:rPr>
              <a:t>A triagem rotineira dos pacientes (os doentes que esperam na fila devem sempre ser submetidos a triagem de modo atender primeiro os casos mais graves)</a:t>
            </a:r>
            <a:endParaRPr lang="en-US" sz="2600" dirty="0">
              <a:solidFill>
                <a:srgbClr val="000000"/>
              </a:solidFill>
              <a:ea typeface="Times New Roman"/>
            </a:endParaRPr>
          </a:p>
          <a:p>
            <a:pPr lvl="0">
              <a:spcBef>
                <a:spcPts val="0"/>
              </a:spcBef>
              <a:buClrTx/>
              <a:buFont typeface="Arial" pitchFamily="34" charset="0"/>
              <a:buChar char="•"/>
            </a:pPr>
            <a:r>
              <a:rPr lang="pt-PT" sz="2600" dirty="0">
                <a:solidFill>
                  <a:srgbClr val="000000"/>
                </a:solidFill>
                <a:ea typeface="Calibri"/>
              </a:rPr>
              <a:t>A avaliação do estado nutricional (todos os parâmetros antropométricos devem ser explorados em doentes desnutridos, de modo, à conseguir monitorar com clareza a evolução da desnutrição  dos pacientes)</a:t>
            </a:r>
            <a:endParaRPr lang="en-US" sz="2600" dirty="0">
              <a:solidFill>
                <a:srgbClr val="000000"/>
              </a:solidFill>
              <a:ea typeface="Times New Roman"/>
            </a:endParaRPr>
          </a:p>
          <a:p>
            <a:pPr lvl="0">
              <a:spcBef>
                <a:spcPts val="0"/>
              </a:spcBef>
              <a:buClrTx/>
              <a:buFont typeface="Arial" pitchFamily="34" charset="0"/>
              <a:buChar char="•"/>
            </a:pPr>
            <a:r>
              <a:rPr lang="pt-PT" sz="2600" dirty="0">
                <a:solidFill>
                  <a:srgbClr val="000000"/>
                </a:solidFill>
                <a:ea typeface="Times New Roman"/>
              </a:rPr>
              <a:t>Os critérios de avaliação ao teste de apetite  </a:t>
            </a:r>
            <a:endParaRPr lang="en-US" sz="2600" dirty="0">
              <a:solidFill>
                <a:srgbClr val="000000"/>
              </a:solidFill>
              <a:ea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AEDDF-9DC8-438E-9C7C-68B8D7802985}" type="slidenum">
              <a:rPr lang="pt-PT" altLang="en-US" smtClean="0"/>
              <a:pPr>
                <a:defRPr/>
              </a:pPr>
              <a:t>11</a:t>
            </a:fld>
            <a:endParaRPr lang="pt-PT" altLang="en-US" dirty="0"/>
          </a:p>
        </p:txBody>
      </p:sp>
    </p:spTree>
    <p:extLst>
      <p:ext uri="{BB962C8B-B14F-4D97-AF65-F5344CB8AC3E}">
        <p14:creationId xmlns:p14="http://schemas.microsoft.com/office/powerpoint/2010/main" val="1621630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PT" dirty="0"/>
              <a:t>Respostas do exercício: A história do procedimento da admissão da Marta</a:t>
            </a:r>
            <a:endParaRPr lang="en-US" dirty="0"/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6280"/>
          </a:xfrm>
          <a:prstGeom prst="rect">
            <a:avLst/>
          </a:prstGeom>
          <a:solidFill>
            <a:srgbClr val="D8D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ts val="0"/>
              </a:spcBef>
              <a:spcAft>
                <a:spcPts val="1000"/>
              </a:spcAft>
              <a:buClr>
                <a:srgbClr val="0099CC"/>
              </a:buClr>
              <a:defRPr/>
            </a:pPr>
            <a:r>
              <a:rPr lang="pt-PT" b="1" dirty="0">
                <a:solidFill>
                  <a:srgbClr val="000000"/>
                </a:solidFill>
                <a:latin typeface="+mn-lt"/>
              </a:rPr>
              <a:t>Os passos que foram omitidos ou não estão na ordem correcta, são</a:t>
            </a:r>
            <a:r>
              <a:rPr lang="pt-PT" dirty="0">
                <a:solidFill>
                  <a:srgbClr val="000000"/>
                </a:solidFill>
                <a:latin typeface="+mn-lt"/>
              </a:rPr>
              <a:t>:</a:t>
            </a:r>
          </a:p>
          <a:p>
            <a:pPr marL="342900" indent="-342900" fontAlgn="auto"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/>
            </a:pPr>
            <a:r>
              <a:rPr lang="pt-PT" dirty="0">
                <a:latin typeface="+mn-lt"/>
              </a:rPr>
              <a:t>O pessoal do centro de saúde não fez a avaliação imediata dos sinais de perigo ou a triagem para detecção dos casos mais graves como o da Marta. Se tivessem feito, eles teriam verificado que a Marta tinha desidratação severa e devia ter sido internada (TDI) imediatamente.</a:t>
            </a:r>
          </a:p>
          <a:p>
            <a:pPr marL="342900" indent="-342900" fontAlgn="auto"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/>
            </a:pPr>
            <a:r>
              <a:rPr lang="pt-PT" dirty="0">
                <a:latin typeface="+mn-lt"/>
              </a:rPr>
              <a:t>Marta não recebeu água açucarada.</a:t>
            </a:r>
          </a:p>
          <a:p>
            <a:pPr marL="342900" indent="-342900" fontAlgn="auto"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/>
            </a:pPr>
            <a:r>
              <a:rPr lang="pt-PT" dirty="0">
                <a:latin typeface="+mn-lt"/>
              </a:rPr>
              <a:t>A enfermeira não fez à avaliação correcta de todos parâmetros antropométrico  para Marta.</a:t>
            </a:r>
          </a:p>
          <a:p>
            <a:pPr marL="342900" indent="-342900" fontAlgn="auto"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/>
            </a:pPr>
            <a:r>
              <a:rPr lang="pt-PT" dirty="0">
                <a:latin typeface="+mn-lt"/>
              </a:rPr>
              <a:t>A enfermeira não fez à avaliação do edema.</a:t>
            </a:r>
          </a:p>
          <a:p>
            <a:pPr marL="342900" indent="-342900" fontAlgn="auto"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/>
            </a:pPr>
            <a:r>
              <a:rPr lang="pt-PT" dirty="0">
                <a:latin typeface="+mn-lt"/>
              </a:rPr>
              <a:t>A enfermeira não fez à história clínica. </a:t>
            </a:r>
          </a:p>
          <a:p>
            <a:pPr marL="342900" indent="-342900" fontAlgn="auto"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/>
            </a:pPr>
            <a:r>
              <a:rPr lang="pt-PT" dirty="0">
                <a:latin typeface="+mn-lt"/>
              </a:rPr>
              <a:t>Não era necessário fazer o teste de apetite porque Marta tem complicações médicas ( a diarreia levou a desidratação severa) e precisa de admissão imediata no TDI.</a:t>
            </a:r>
          </a:p>
          <a:p>
            <a:pPr eaLnBrk="0" hangingPunct="0">
              <a:defRPr/>
            </a:pPr>
            <a:endParaRPr lang="pt-PT" sz="20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AEDDF-9DC8-438E-9C7C-68B8D7802985}" type="slidenum">
              <a:rPr lang="pt-PT" altLang="en-US" smtClean="0"/>
              <a:pPr>
                <a:defRPr/>
              </a:pPr>
              <a:t>12</a:t>
            </a:fld>
            <a:endParaRPr lang="pt-PT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PT" altLang="en-US" dirty="0"/>
              <a:t>Tópico 2.2 Uso de água açucarada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buFont typeface="Arial" pitchFamily="34" charset="0"/>
              <a:buNone/>
              <a:defRPr/>
            </a:pPr>
            <a:r>
              <a:rPr lang="pt-PT" sz="2600" b="1" dirty="0">
                <a:cs typeface="Arial" pitchFamily="34" charset="0"/>
              </a:rPr>
              <a:t>Objectivo da Aprendizagem</a:t>
            </a:r>
            <a:endParaRPr lang="pt-PT" sz="2600" dirty="0">
              <a:cs typeface="Arial" pitchFamily="34" charset="0"/>
            </a:endParaRP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pt-PT" sz="2600" dirty="0">
                <a:solidFill>
                  <a:schemeClr val="tx1"/>
                </a:solidFill>
                <a:cs typeface="Arial" pitchFamily="34" charset="0"/>
              </a:rPr>
              <a:t>Saber preparar água açucarada a 10%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pt-PT" sz="2600" dirty="0">
                <a:solidFill>
                  <a:schemeClr val="tx1"/>
                </a:solidFill>
                <a:cs typeface="Arial" pitchFamily="34" charset="0"/>
              </a:rPr>
              <a:t>Saber quando e a quem oferecer água açucarada</a:t>
            </a:r>
            <a:endParaRPr lang="pt-PT" sz="2600" b="1" dirty="0">
              <a:solidFill>
                <a:schemeClr val="tx1"/>
              </a:solidFill>
              <a:cs typeface="Arial" pitchFamily="34" charset="0"/>
            </a:endParaRPr>
          </a:p>
          <a:p>
            <a:pPr marL="0" indent="0" eaLnBrk="1" fontAlgn="auto" hangingPunct="1">
              <a:buFont typeface="Arial" pitchFamily="34" charset="0"/>
              <a:buNone/>
              <a:defRPr/>
            </a:pPr>
            <a:endParaRPr lang="pt-PT" sz="1400" b="1" dirty="0">
              <a:cs typeface="Arial" pitchFamily="34" charset="0"/>
            </a:endParaRPr>
          </a:p>
          <a:p>
            <a:pPr marL="0" indent="0" eaLnBrk="1" fontAlgn="auto" hangingPunct="1">
              <a:buFont typeface="Arial" pitchFamily="34" charset="0"/>
              <a:buNone/>
              <a:defRPr/>
            </a:pPr>
            <a:r>
              <a:rPr lang="pt-PT" sz="2600" b="1" dirty="0">
                <a:cs typeface="Arial" pitchFamily="34" charset="0"/>
              </a:rPr>
              <a:t>Textos de Apoio</a:t>
            </a:r>
            <a:endParaRPr lang="pt-PT" sz="2600" dirty="0">
              <a:cs typeface="Arial" pitchFamily="34" charset="0"/>
            </a:endParaRP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pt-PT" sz="2600" dirty="0">
                <a:solidFill>
                  <a:schemeClr val="tx1"/>
                </a:solidFill>
                <a:cs typeface="Arial" pitchFamily="34" charset="0"/>
              </a:rPr>
              <a:t>Texto de Apoio 2.3 Receita de água açucarada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AEDDF-9DC8-438E-9C7C-68B8D7802985}" type="slidenum">
              <a:rPr lang="pt-PT" altLang="en-US" smtClean="0"/>
              <a:pPr>
                <a:defRPr/>
              </a:pPr>
              <a:t>13</a:t>
            </a:fld>
            <a:endParaRPr lang="pt-PT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PT" altLang="en-US" dirty="0"/>
              <a:t>Tópico 2.2 Uso de água açucarada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buFont typeface="Arial" pitchFamily="34" charset="0"/>
              <a:buNone/>
              <a:defRPr/>
            </a:pPr>
            <a:r>
              <a:rPr lang="pt-PT" sz="2600" b="1" dirty="0">
                <a:cs typeface="Arial" pitchFamily="34" charset="0"/>
              </a:rPr>
              <a:t>Materiais</a:t>
            </a:r>
            <a:endParaRPr lang="pt-PT" sz="2600" dirty="0">
              <a:cs typeface="Arial" pitchFamily="34" charset="0"/>
            </a:endParaRP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pt-PT" sz="2600" dirty="0">
                <a:solidFill>
                  <a:schemeClr val="tx1"/>
                </a:solidFill>
                <a:cs typeface="Arial" pitchFamily="34" charset="0"/>
              </a:rPr>
              <a:t>Água tratada e armanezada de forma segura 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pt-PT" sz="2600" dirty="0">
                <a:solidFill>
                  <a:schemeClr val="tx1"/>
                </a:solidFill>
                <a:cs typeface="Arial" pitchFamily="34" charset="0"/>
              </a:rPr>
              <a:t>Hipoclorito (Certeza)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pt-PT" sz="2600" dirty="0">
                <a:solidFill>
                  <a:schemeClr val="tx1"/>
                </a:solidFill>
                <a:cs typeface="Arial" pitchFamily="34" charset="0"/>
              </a:rPr>
              <a:t>Açúcar (cerca de 250 gramas)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pt-PT" sz="2600" dirty="0">
                <a:solidFill>
                  <a:schemeClr val="tx1"/>
                </a:solidFill>
                <a:cs typeface="Arial" pitchFamily="34" charset="0"/>
              </a:rPr>
              <a:t>5 jarros para armazenar a água com açúcar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pt-PT" sz="2600" dirty="0">
                <a:solidFill>
                  <a:schemeClr val="tx1"/>
                </a:solidFill>
                <a:cs typeface="Arial" pitchFamily="34" charset="0"/>
              </a:rPr>
              <a:t>5 colheres de chá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pt-PT" sz="2600" dirty="0">
                <a:solidFill>
                  <a:schemeClr val="tx1"/>
                </a:solidFill>
                <a:cs typeface="Arial" pitchFamily="34" charset="0"/>
              </a:rPr>
              <a:t>Jarro graduado, para medir o volume de água para preparar a água com açúcar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PT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AEDDF-9DC8-438E-9C7C-68B8D7802985}" type="slidenum">
              <a:rPr lang="pt-PT" altLang="en-US" smtClean="0"/>
              <a:pPr>
                <a:defRPr/>
              </a:pPr>
              <a:t>14</a:t>
            </a:fld>
            <a:endParaRPr lang="pt-PT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altLang="en-US" dirty="0"/>
              <a:t>Tópico 2.2 Uso de água açucarada</a:t>
            </a:r>
          </a:p>
        </p:txBody>
      </p:sp>
      <p:sp>
        <p:nvSpPr>
          <p:cNvPr id="21509" name="Content Placeholder 9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PT" altLang="en-US" sz="2600" dirty="0">
                <a:cs typeface="Arial" pitchFamily="34" charset="0"/>
              </a:rPr>
              <a:t>Tabela 2.1 Receita de água açucarada (diluição à 10%)</a:t>
            </a:r>
          </a:p>
          <a:p>
            <a:endParaRPr lang="pt-PT" alt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44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AEE2F-D118-4C70-83BE-016214EF75EB}" type="slidenum">
              <a:rPr lang="en-US" altLang="en-US" smtClean="0"/>
              <a:pPr/>
              <a:t>15</a:t>
            </a:fld>
            <a:endParaRPr lang="en-US" alt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389126"/>
              </p:ext>
            </p:extLst>
          </p:nvPr>
        </p:nvGraphicFramePr>
        <p:xfrm>
          <a:off x="954157" y="2478159"/>
          <a:ext cx="7209181" cy="316024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570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13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71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6834"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Quantidade de água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A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Quantidade de açúcar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CA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68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Gramas (g)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Colher de Chá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83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 ml (meio</a:t>
                      </a:r>
                      <a:r>
                        <a:rPr lang="pt-PT" sz="18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copo)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83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 ml (um copo)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683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500 ml (dois copos e meio)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683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litro (cinco</a:t>
                      </a:r>
                      <a:r>
                        <a:rPr lang="pt-PT" sz="18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copos)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5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altLang="en-US" dirty="0"/>
              <a:t>Tópico 2.2 Uso de água açucarada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eaLnBrk="1" fontAlgn="auto" hangingPunct="1">
              <a:buNone/>
              <a:defRPr/>
            </a:pPr>
            <a:r>
              <a:rPr lang="pt-PT" sz="2600" b="1" dirty="0">
                <a:cs typeface="Arial" pitchFamily="34" charset="0"/>
              </a:rPr>
              <a:t>Água açucarada deve ser oferecida a:</a:t>
            </a:r>
            <a:endParaRPr lang="pt-PT" sz="2600" dirty="0">
              <a:cs typeface="Arial" pitchFamily="34" charset="0"/>
            </a:endParaRPr>
          </a:p>
          <a:p>
            <a:pPr lvl="0" eaLnBrk="1" fontAlgn="auto" hangingPunct="1">
              <a:buFont typeface="Arial" pitchFamily="34" charset="0"/>
              <a:buChar char="•"/>
              <a:defRPr/>
            </a:pPr>
            <a:r>
              <a:rPr lang="pt-BR" sz="2600" dirty="0">
                <a:solidFill>
                  <a:schemeClr val="tx1"/>
                </a:solidFill>
              </a:rPr>
              <a:t>Todos pacientes que percorreram longas distâncias ou que esperaram por muito tempo até serem atendidos.</a:t>
            </a:r>
          </a:p>
          <a:p>
            <a:pPr lvl="0" eaLnBrk="1" fontAlgn="auto" hangingPunct="1">
              <a:buFont typeface="Arial" pitchFamily="34" charset="0"/>
              <a:buChar char="•"/>
              <a:defRPr/>
            </a:pPr>
            <a:r>
              <a:rPr lang="pt-BR" sz="2600" dirty="0">
                <a:solidFill>
                  <a:schemeClr val="tx1"/>
                </a:solidFill>
              </a:rPr>
              <a:t>Todos os pacientes referidos para o Tratamento da Desnutrição no Internamento (TDI) incluindo os que recusam ATPU .</a:t>
            </a:r>
          </a:p>
          <a:p>
            <a:pPr lvl="0" eaLnBrk="1" fontAlgn="auto" hangingPunct="1">
              <a:buFont typeface="Arial" pitchFamily="34" charset="0"/>
              <a:buChar char="•"/>
              <a:defRPr/>
            </a:pPr>
            <a:r>
              <a:rPr lang="pt-BR" sz="2600" dirty="0">
                <a:solidFill>
                  <a:schemeClr val="tx1"/>
                </a:solidFill>
              </a:rPr>
              <a:t>Todos os pacientes em risco de hipotermia ou choque séptico tendo ou não niveís baixos de glicose sanguínea </a:t>
            </a:r>
          </a:p>
          <a:p>
            <a:pPr lvl="0" eaLnBrk="1" fontAlgn="auto" hangingPunct="1">
              <a:buFont typeface="Arial" pitchFamily="34" charset="0"/>
              <a:buChar char="•"/>
              <a:defRPr/>
            </a:pPr>
            <a:r>
              <a:rPr lang="pt-BR" sz="2600" dirty="0">
                <a:solidFill>
                  <a:schemeClr val="tx1"/>
                </a:solidFill>
              </a:rPr>
              <a:t>Se possível, nos dias de muito calor, dê água açucarada a todos os pacientes que aguardam tratamento em ambulatório.</a:t>
            </a:r>
          </a:p>
          <a:p>
            <a:pPr lvl="0" eaLnBrk="1" fontAlgn="auto" hangingPunct="1">
              <a:buFont typeface="Arial" pitchFamily="34" charset="0"/>
              <a:buChar char="•"/>
              <a:defRPr/>
            </a:pPr>
            <a:endParaRPr lang="pt-BR" sz="26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AEDDF-9DC8-438E-9C7C-68B8D7802985}" type="slidenum">
              <a:rPr lang="pt-PT" altLang="en-US" smtClean="0"/>
              <a:pPr>
                <a:defRPr/>
              </a:pPr>
              <a:t>16</a:t>
            </a:fld>
            <a:endParaRPr lang="pt-PT" altLang="en-US" dirty="0"/>
          </a:p>
        </p:txBody>
      </p:sp>
    </p:spTree>
    <p:extLst>
      <p:ext uri="{BB962C8B-B14F-4D97-AF65-F5344CB8AC3E}">
        <p14:creationId xmlns:p14="http://schemas.microsoft.com/office/powerpoint/2010/main" val="41692232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PT" altLang="en-US" dirty="0"/>
              <a:t>Tópico 2.3 Teste de apetite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110000"/>
              </a:lnSpc>
              <a:buFont typeface="Arial" pitchFamily="34" charset="0"/>
              <a:buNone/>
              <a:defRPr/>
            </a:pPr>
            <a:r>
              <a:rPr lang="pt-PT" sz="2600" b="1" dirty="0"/>
              <a:t>Objectivos da Aprendizagem</a:t>
            </a:r>
            <a:endParaRPr lang="pt-PT" sz="2600" dirty="0"/>
          </a:p>
          <a:p>
            <a:pPr eaLnBrk="1" fontAlgn="auto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pt-PT" sz="2600" dirty="0">
                <a:solidFill>
                  <a:schemeClr val="tx1"/>
                </a:solidFill>
              </a:rPr>
              <a:t>Saber a importância do teste de apetite</a:t>
            </a:r>
          </a:p>
          <a:p>
            <a:pPr eaLnBrk="1" fontAlgn="auto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pt-PT" sz="2600" dirty="0">
                <a:solidFill>
                  <a:schemeClr val="tx1"/>
                </a:solidFill>
              </a:rPr>
              <a:t>Saber em que momento o teste de apetite deve ser aplicado</a:t>
            </a:r>
          </a:p>
          <a:p>
            <a:pPr eaLnBrk="1" fontAlgn="auto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pt-PT" sz="2600" dirty="0">
                <a:solidFill>
                  <a:schemeClr val="tx1"/>
                </a:solidFill>
              </a:rPr>
              <a:t>Reconhecer quando é que um doente passa ou falha o teste de apetite</a:t>
            </a:r>
            <a:endParaRPr lang="pt-PT" sz="2600" b="1" dirty="0">
              <a:solidFill>
                <a:schemeClr val="tx1"/>
              </a:solidFill>
            </a:endParaRPr>
          </a:p>
          <a:p>
            <a:pPr marL="0" indent="0" eaLnBrk="1" fontAlgn="auto" hangingPunct="1">
              <a:lnSpc>
                <a:spcPct val="110000"/>
              </a:lnSpc>
              <a:buFont typeface="Arial" pitchFamily="34" charset="0"/>
              <a:buNone/>
              <a:defRPr/>
            </a:pPr>
            <a:r>
              <a:rPr lang="pt-PT" sz="2600" b="1" dirty="0"/>
              <a:t>Textos de Apoio</a:t>
            </a:r>
            <a:endParaRPr lang="pt-PT" sz="2600" dirty="0"/>
          </a:p>
          <a:p>
            <a:pPr eaLnBrk="1" fontAlgn="auto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pt-PT" sz="2600" dirty="0">
                <a:solidFill>
                  <a:schemeClr val="tx1"/>
                </a:solidFill>
              </a:rPr>
              <a:t>Texto de Apoio 2.4 Teste de apetite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AEDDF-9DC8-438E-9C7C-68B8D7802985}" type="slidenum">
              <a:rPr lang="pt-PT" altLang="en-US" smtClean="0"/>
              <a:pPr>
                <a:defRPr/>
              </a:pPr>
              <a:t>17</a:t>
            </a:fld>
            <a:endParaRPr lang="pt-PT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5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PT" altLang="en-US" dirty="0"/>
              <a:t>Tópico 2.3 Teste de apetite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pt-PT" sz="2600" dirty="0">
                <a:solidFill>
                  <a:schemeClr val="tx1"/>
                </a:solidFill>
                <a:cs typeface="Arial" pitchFamily="34" charset="0"/>
              </a:rPr>
              <a:t>O teste de apetite constitui um dos </a:t>
            </a:r>
            <a:r>
              <a:rPr lang="pt-PT" sz="2600" u="sng" dirty="0">
                <a:solidFill>
                  <a:schemeClr val="tx1"/>
                </a:solidFill>
                <a:cs typeface="Arial" pitchFamily="34" charset="0"/>
              </a:rPr>
              <a:t>critérios mais importantes</a:t>
            </a:r>
            <a:r>
              <a:rPr lang="pt-PT" sz="2600" dirty="0">
                <a:solidFill>
                  <a:schemeClr val="tx1"/>
                </a:solidFill>
                <a:cs typeface="Arial" pitchFamily="34" charset="0"/>
              </a:rPr>
              <a:t> para decidir se um adolescente ou adulto com DAG deve ser tratado em ambulatório ou no internamento.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PT" sz="2200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PT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AEDDF-9DC8-438E-9C7C-68B8D7802985}" type="slidenum">
              <a:rPr lang="pt-PT" altLang="en-US" smtClean="0"/>
              <a:pPr>
                <a:defRPr/>
              </a:pPr>
              <a:t>18</a:t>
            </a:fld>
            <a:endParaRPr lang="pt-PT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altLang="en-US" dirty="0"/>
              <a:t>Tópico 2.3 Teste de apetite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lvl="0" indent="0" eaLnBrk="1" fontAlgn="auto" hangingPunct="1">
              <a:lnSpc>
                <a:spcPct val="120000"/>
              </a:lnSpc>
              <a:spcAft>
                <a:spcPts val="600"/>
              </a:spcAft>
              <a:buNone/>
              <a:defRPr/>
            </a:pPr>
            <a:r>
              <a:rPr lang="pt-PT" sz="3600" b="1" dirty="0">
                <a:cs typeface="Arial" pitchFamily="34" charset="0"/>
              </a:rPr>
              <a:t>Pontos a ter em conta na realização de um teste de apetite:</a:t>
            </a:r>
          </a:p>
          <a:p>
            <a:pPr lvl="0" eaLnBrk="1" fontAlgn="auto" hangingPunct="1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PT" sz="3600" dirty="0">
                <a:solidFill>
                  <a:schemeClr val="tx1"/>
                </a:solidFill>
                <a:cs typeface="Arial" pitchFamily="34" charset="0"/>
              </a:rPr>
              <a:t>Realizar o teste de apetite num lugar ou canto tranquilo, onde o paciente possa estar confortável e possa familiarizar-se com o ATPU e consumi-lo tranquilamente</a:t>
            </a:r>
          </a:p>
          <a:p>
            <a:pPr lvl="0" eaLnBrk="1" fontAlgn="auto" hangingPunct="1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PT" sz="3600" dirty="0">
                <a:solidFill>
                  <a:schemeClr val="tx1"/>
                </a:solidFill>
                <a:cs typeface="Arial" pitchFamily="34" charset="0"/>
              </a:rPr>
              <a:t>Explicar ao doente a finalidade do teste e descrever o processo </a:t>
            </a:r>
          </a:p>
          <a:p>
            <a:pPr lvl="0" eaLnBrk="1" fontAlgn="auto" hangingPunct="1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PT" sz="3600" dirty="0">
                <a:solidFill>
                  <a:schemeClr val="tx1"/>
                </a:solidFill>
                <a:cs typeface="Arial" pitchFamily="34" charset="0"/>
              </a:rPr>
              <a:t>Orientar o doente para lavar as mãos antes de comer o ATPU</a:t>
            </a:r>
          </a:p>
          <a:p>
            <a:pPr lvl="0" eaLnBrk="1" fontAlgn="auto" hangingPunct="1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PT" sz="3600" dirty="0">
                <a:solidFill>
                  <a:schemeClr val="tx1"/>
                </a:solidFill>
                <a:cs typeface="Arial" pitchFamily="34" charset="0"/>
              </a:rPr>
              <a:t>Oferecer água tratada e armazenada de forma segura para beber enquanto o doente está a comer o ATPU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AEDDF-9DC8-438E-9C7C-68B8D7802985}" type="slidenum">
              <a:rPr lang="pt-PT" altLang="en-US" smtClean="0"/>
              <a:pPr>
                <a:defRPr/>
              </a:pPr>
              <a:t>19</a:t>
            </a:fld>
            <a:endParaRPr lang="pt-PT" altLang="en-US" dirty="0"/>
          </a:p>
        </p:txBody>
      </p:sp>
    </p:spTree>
    <p:extLst>
      <p:ext uri="{BB962C8B-B14F-4D97-AF65-F5344CB8AC3E}">
        <p14:creationId xmlns:p14="http://schemas.microsoft.com/office/powerpoint/2010/main" val="4228671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PT" altLang="en-US" dirty="0">
                <a:solidFill>
                  <a:srgbClr val="0099CC"/>
                </a:solidFill>
                <a:latin typeface="+mn-lt"/>
              </a:rPr>
              <a:t>Tópicos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737360"/>
            <a:ext cx="8229600" cy="4388803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lnSpc>
                <a:spcPct val="120000"/>
              </a:lnSpc>
              <a:buFont typeface="Calibri Light" pitchFamily="34" charset="0"/>
              <a:buAutoNum type="arabicPeriod"/>
              <a:defRPr/>
            </a:pPr>
            <a:r>
              <a:rPr lang="pt-PT" altLang="en-US" sz="3000" dirty="0">
                <a:solidFill>
                  <a:schemeClr val="tx1"/>
                </a:solidFill>
                <a:cs typeface="Arial" pitchFamily="34" charset="0"/>
              </a:rPr>
              <a:t>Procedimentos na </a:t>
            </a:r>
            <a:r>
              <a:rPr lang="pt-PT" altLang="en-US" sz="3000" dirty="0">
                <a:solidFill>
                  <a:schemeClr val="tx1"/>
                </a:solidFill>
              </a:rPr>
              <a:t>Admissão no Programa de Reabilitação Nutricional</a:t>
            </a:r>
          </a:p>
          <a:p>
            <a:pPr eaLnBrk="1" fontAlgn="auto" hangingPunct="1">
              <a:lnSpc>
                <a:spcPct val="120000"/>
              </a:lnSpc>
              <a:buFont typeface="Calibri Light" pitchFamily="34" charset="0"/>
              <a:buAutoNum type="arabicPeriod"/>
              <a:defRPr/>
            </a:pPr>
            <a:r>
              <a:rPr lang="pt-PT" altLang="en-US" sz="3000" dirty="0">
                <a:solidFill>
                  <a:schemeClr val="tx1"/>
                </a:solidFill>
                <a:cs typeface="Arial" pitchFamily="34" charset="0"/>
              </a:rPr>
              <a:t>Complicações Médicas na Desnutrição Aguda Grave</a:t>
            </a:r>
          </a:p>
          <a:p>
            <a:pPr eaLnBrk="1" fontAlgn="auto" hangingPunct="1">
              <a:lnSpc>
                <a:spcPct val="120000"/>
              </a:lnSpc>
              <a:buFont typeface="Calibri Light" pitchFamily="34" charset="0"/>
              <a:buAutoNum type="arabicPeriod"/>
              <a:defRPr/>
            </a:pPr>
            <a:r>
              <a:rPr lang="pt-PT" altLang="en-US" sz="3000" dirty="0">
                <a:solidFill>
                  <a:schemeClr val="tx1"/>
                </a:solidFill>
                <a:cs typeface="Arial" pitchFamily="34" charset="0"/>
              </a:rPr>
              <a:t>Sinais e Sintomas Clínicos da Desnutrição Aguda</a:t>
            </a:r>
          </a:p>
          <a:p>
            <a:pPr eaLnBrk="1" fontAlgn="auto" hangingPunct="1">
              <a:lnSpc>
                <a:spcPct val="120000"/>
              </a:lnSpc>
              <a:buFont typeface="Calibri Light" pitchFamily="34" charset="0"/>
              <a:buAutoNum type="arabicPeriod"/>
              <a:defRPr/>
            </a:pPr>
            <a:r>
              <a:rPr lang="pt-PT" altLang="en-US" sz="3000" dirty="0">
                <a:solidFill>
                  <a:schemeClr val="tx1"/>
                </a:solidFill>
                <a:cs typeface="Arial" pitchFamily="34" charset="0"/>
              </a:rPr>
              <a:t>Indicadores da Desnutrição Aguda</a:t>
            </a:r>
          </a:p>
          <a:p>
            <a:pPr eaLnBrk="1" fontAlgn="auto" hangingPunct="1">
              <a:lnSpc>
                <a:spcPct val="120000"/>
              </a:lnSpc>
              <a:buFont typeface="Calibri Light" pitchFamily="34" charset="0"/>
              <a:buAutoNum type="arabicPeriod"/>
              <a:defRPr/>
            </a:pPr>
            <a:r>
              <a:rPr lang="pt-PT" sz="3000" dirty="0">
                <a:solidFill>
                  <a:schemeClr val="tx1"/>
                </a:solidFill>
                <a:cs typeface="Arial" pitchFamily="34" charset="0"/>
              </a:rPr>
              <a:t>Instruções para o Cálculo do Índice de Massa Corporal</a:t>
            </a:r>
          </a:p>
          <a:p>
            <a:pPr eaLnBrk="1" fontAlgn="auto" hangingPunct="1">
              <a:lnSpc>
                <a:spcPct val="120000"/>
              </a:lnSpc>
              <a:buFont typeface="Calibri Light" pitchFamily="34" charset="0"/>
              <a:buAutoNum type="arabicPeriod"/>
              <a:defRPr/>
            </a:pPr>
            <a:r>
              <a:rPr lang="pt-PT" altLang="en-US" sz="3000" dirty="0">
                <a:solidFill>
                  <a:schemeClr val="tx1"/>
                </a:solidFill>
                <a:cs typeface="Arial" pitchFamily="34" charset="0"/>
              </a:rPr>
              <a:t>Avaliação Clínica e Laboratorial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pt-PT" altLang="en-US" sz="2000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Calibri Light" pitchFamily="34" charset="0"/>
              <a:buAutoNum type="arabicPeriod"/>
              <a:defRPr/>
            </a:pPr>
            <a:endParaRPr lang="pt-PT" altLang="en-US" sz="1500" dirty="0"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pt-PT" altLang="en-US" sz="1500" dirty="0"/>
              <a:t>                                                                               </a:t>
            </a:r>
          </a:p>
          <a:p>
            <a:pPr eaLnBrk="1" fontAlgn="auto" hangingPunct="1">
              <a:spcAft>
                <a:spcPts val="0"/>
              </a:spcAft>
              <a:buFont typeface="Calibri Light" pitchFamily="34" charset="0"/>
              <a:buAutoNum type="arabicPeriod"/>
              <a:defRPr/>
            </a:pPr>
            <a:endParaRPr lang="pt-PT" altLang="en-US" sz="15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AEDDF-9DC8-438E-9C7C-68B8D7802985}" type="slidenum">
              <a:rPr lang="pt-PT" altLang="en-US" smtClean="0"/>
              <a:pPr>
                <a:defRPr/>
              </a:pPr>
              <a:t>2</a:t>
            </a:fld>
            <a:endParaRPr lang="pt-PT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altLang="en-US" dirty="0"/>
              <a:t>Tópico 2.3 Teste de apetite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PT" sz="2600" dirty="0">
                <a:solidFill>
                  <a:schemeClr val="tx1"/>
                </a:solidFill>
                <a:ea typeface="Times New Roman"/>
              </a:rPr>
              <a:t>Observar o doente a comer o ATPU durante 30 minutos e depois decidir se o doente passa ou falha o teste</a:t>
            </a:r>
          </a:p>
          <a:p>
            <a:pPr marL="0" indent="0">
              <a:buNone/>
            </a:pP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98032" y="2964368"/>
            <a:ext cx="419403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0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Critérios para o Teste de Apetite:</a:t>
            </a:r>
            <a:endParaRPr kumimoji="0" lang="pt-PT" sz="20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AEDDF-9DC8-438E-9C7C-68B8D7802985}" type="slidenum">
              <a:rPr lang="pt-PT" altLang="en-US" smtClean="0"/>
              <a:pPr>
                <a:defRPr/>
              </a:pPr>
              <a:t>20</a:t>
            </a:fld>
            <a:endParaRPr lang="pt-PT" alt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670084"/>
              </p:ext>
            </p:extLst>
          </p:nvPr>
        </p:nvGraphicFramePr>
        <p:xfrm>
          <a:off x="980660" y="3423444"/>
          <a:ext cx="7116417" cy="94754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627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91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2159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Passa o Teste de Apetite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Falha o Teste de Apetite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2159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 doente que come pelo menos uma saqueta de ATPU (92 g)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 doente que come menos de uma saqueta de ATPU (92 g)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5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77911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PT" altLang="en-US" dirty="0"/>
              <a:t>Concurso de perguntas e respostas</a:t>
            </a:r>
            <a:endParaRPr lang="en-US" dirty="0"/>
          </a:p>
        </p:txBody>
      </p:sp>
      <p:sp>
        <p:nvSpPr>
          <p:cNvPr id="64515" name="Text Box 4"/>
          <p:cNvSpPr txBox="1">
            <a:spLocks noChangeArrowheads="1"/>
          </p:cNvSpPr>
          <p:nvPr/>
        </p:nvSpPr>
        <p:spPr bwMode="auto">
          <a:xfrm>
            <a:off x="457200" y="1600200"/>
            <a:ext cx="8229600" cy="4584290"/>
          </a:xfrm>
          <a:prstGeom prst="rect">
            <a:avLst/>
          </a:prstGeom>
          <a:solidFill>
            <a:srgbClr val="D8D8D8"/>
          </a:solidFill>
          <a:ln w="6350">
            <a:noFill/>
            <a:miter lim="800000"/>
            <a:headEnd/>
            <a:tailEnd/>
          </a:ln>
        </p:spPr>
        <p:txBody>
          <a:bodyPr lIns="182880" tIns="91440" rIns="182880" bIns="91440" anchor="ctr" anchorCtr="0"/>
          <a:lstStyle/>
          <a:p>
            <a:pPr>
              <a:spcAft>
                <a:spcPts val="2400"/>
              </a:spcAft>
              <a:buFont typeface="Arial" charset="0"/>
            </a:pPr>
            <a:r>
              <a:rPr lang="pt-PT" altLang="en-US" sz="2400" b="1" dirty="0">
                <a:solidFill>
                  <a:prstClr val="black"/>
                </a:solidFill>
                <a:latin typeface="+mn-lt"/>
                <a:cs typeface="Arial" pitchFamily="34" charset="0"/>
              </a:rPr>
              <a:t>Concurso de perguntas e respostas:</a:t>
            </a:r>
          </a:p>
          <a:p>
            <a:pPr algn="just">
              <a:spcAft>
                <a:spcPts val="2400"/>
              </a:spcAft>
              <a:buFont typeface="Arial" charset="0"/>
            </a:pPr>
            <a:r>
              <a:rPr lang="pt-PT" altLang="en-US" sz="2400" b="1" dirty="0">
                <a:solidFill>
                  <a:prstClr val="black"/>
                </a:solidFill>
                <a:latin typeface="+mn-lt"/>
                <a:cs typeface="Arial" pitchFamily="34" charset="0"/>
              </a:rPr>
              <a:t>Pergunta #1: </a:t>
            </a:r>
            <a:r>
              <a:rPr lang="pt-PT" altLang="en-US" sz="2400" dirty="0">
                <a:solidFill>
                  <a:prstClr val="black"/>
                </a:solidFill>
                <a:latin typeface="+mn-lt"/>
                <a:cs typeface="Arial" pitchFamily="34" charset="0"/>
              </a:rPr>
              <a:t>Diga o motivo pelo qual o teste de apetite é feito.</a:t>
            </a:r>
            <a:endParaRPr lang="pt-PT" altLang="en-US" sz="2400" b="1" dirty="0">
              <a:solidFill>
                <a:prstClr val="black"/>
              </a:solidFill>
              <a:latin typeface="+mn-lt"/>
              <a:cs typeface="Arial" pitchFamily="34" charset="0"/>
            </a:endParaRPr>
          </a:p>
          <a:p>
            <a:pPr algn="just">
              <a:spcAft>
                <a:spcPts val="2400"/>
              </a:spcAft>
              <a:buFont typeface="Arial" charset="0"/>
            </a:pPr>
            <a:r>
              <a:rPr lang="pt-PT" altLang="en-US" sz="2400" b="1" dirty="0">
                <a:solidFill>
                  <a:prstClr val="black"/>
                </a:solidFill>
                <a:latin typeface="+mn-lt"/>
                <a:cs typeface="Arial" pitchFamily="34" charset="0"/>
              </a:rPr>
              <a:t>Pergunta #2: </a:t>
            </a:r>
            <a:r>
              <a:rPr lang="pt-PT" altLang="en-US" sz="2400" dirty="0">
                <a:solidFill>
                  <a:prstClr val="black"/>
                </a:solidFill>
                <a:latin typeface="+mn-lt"/>
                <a:cs typeface="Arial" pitchFamily="34" charset="0"/>
              </a:rPr>
              <a:t>O que causa falta de apetite em adolescentes, adultos, e mulheres grávidas com desnutrição aguda grave?</a:t>
            </a:r>
          </a:p>
          <a:p>
            <a:pPr algn="just">
              <a:spcAft>
                <a:spcPts val="2400"/>
              </a:spcAft>
              <a:buFont typeface="Arial" charset="0"/>
            </a:pPr>
            <a:r>
              <a:rPr lang="pt-PT" altLang="en-US" sz="2400" b="1" dirty="0">
                <a:solidFill>
                  <a:prstClr val="black"/>
                </a:solidFill>
                <a:latin typeface="+mn-lt"/>
                <a:cs typeface="Arial" pitchFamily="34" charset="0"/>
              </a:rPr>
              <a:t>Pergunta #3: </a:t>
            </a:r>
            <a:r>
              <a:rPr lang="pt-PT" altLang="en-US" sz="2400" dirty="0">
                <a:solidFill>
                  <a:prstClr val="black"/>
                </a:solidFill>
                <a:latin typeface="+mn-lt"/>
                <a:cs typeface="Arial" pitchFamily="34" charset="0"/>
              </a:rPr>
              <a:t>Responda, se Verdadeiro ou Falso, e porquê  – “O apetite só é testado no momento da admissão.” </a:t>
            </a:r>
            <a:endParaRPr lang="pt-PT" altLang="en-US" sz="2400" b="1" dirty="0">
              <a:solidFill>
                <a:prstClr val="black"/>
              </a:solidFill>
              <a:latin typeface="+mn-lt"/>
              <a:cs typeface="Arial" pitchFamily="34" charset="0"/>
            </a:endParaRPr>
          </a:p>
          <a:p>
            <a:pPr lvl="0" algn="just">
              <a:spcAft>
                <a:spcPts val="2400"/>
              </a:spcAft>
              <a:buFont typeface="Arial" charset="0"/>
            </a:pPr>
            <a:r>
              <a:rPr lang="pt-PT" altLang="en-US" sz="2400" b="1" dirty="0">
                <a:solidFill>
                  <a:prstClr val="black"/>
                </a:solidFill>
                <a:latin typeface="+mn-lt"/>
                <a:cs typeface="Arial" pitchFamily="34" charset="0"/>
              </a:rPr>
              <a:t>Pergunta #4: </a:t>
            </a:r>
            <a:r>
              <a:rPr lang="pt-PT" altLang="en-US" sz="2400" dirty="0">
                <a:solidFill>
                  <a:prstClr val="black"/>
                </a:solidFill>
                <a:latin typeface="+mn-lt"/>
                <a:cs typeface="Arial" pitchFamily="34" charset="0"/>
              </a:rPr>
              <a:t>Onde se deve realizar o teste de apetite e porquê?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AEDDF-9DC8-438E-9C7C-68B8D7802985}" type="slidenum">
              <a:rPr lang="pt-PT" altLang="en-US" smtClean="0"/>
              <a:pPr>
                <a:defRPr/>
              </a:pPr>
              <a:t>21</a:t>
            </a:fld>
            <a:endParaRPr lang="pt-PT" alt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altLang="en-US" dirty="0"/>
              <a:t>Concurso de perguntas e respostas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rmAutofit fontScale="85000" lnSpcReduction="10000"/>
          </a:bodyPr>
          <a:lstStyle/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ClrTx/>
              <a:buNone/>
            </a:pPr>
            <a:r>
              <a:rPr lang="pt-PT" altLang="en-US" b="1" dirty="0">
                <a:solidFill>
                  <a:schemeClr val="tx1"/>
                </a:solidFill>
              </a:rPr>
              <a:t>Concurso de perguntas e respostas:</a:t>
            </a:r>
            <a:endParaRPr lang="pt-PT" altLang="en-US" dirty="0">
              <a:solidFill>
                <a:schemeClr val="tx1"/>
              </a:solidFill>
              <a:cs typeface="Arial" charset="0"/>
            </a:endParaRP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ClrTx/>
              <a:buNone/>
            </a:pPr>
            <a:r>
              <a:rPr lang="pt-PT" altLang="en-US" b="1" dirty="0">
                <a:solidFill>
                  <a:schemeClr val="tx1"/>
                </a:solidFill>
              </a:rPr>
              <a:t>Pergunta #5:</a:t>
            </a:r>
            <a:r>
              <a:rPr lang="pt-PT" altLang="en-US" dirty="0">
                <a:solidFill>
                  <a:schemeClr val="tx1"/>
                </a:solidFill>
              </a:rPr>
              <a:t> Qual é a explicação que se deve dar à doente ou provedor de cuidados e as 4 orientações antes de realizar o teste de apetite?</a:t>
            </a: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ClrTx/>
              <a:buNone/>
            </a:pPr>
            <a:r>
              <a:rPr lang="pt-PT" altLang="en-US" b="1" dirty="0">
                <a:solidFill>
                  <a:schemeClr val="tx1"/>
                </a:solidFill>
              </a:rPr>
              <a:t>Pergunta #6:</a:t>
            </a:r>
            <a:r>
              <a:rPr lang="pt-PT" altLang="en-US" dirty="0">
                <a:solidFill>
                  <a:schemeClr val="tx1"/>
                </a:solidFill>
              </a:rPr>
              <a:t> Por quanto tempo se deve observar o doente a comer o ATPU?</a:t>
            </a: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ClrTx/>
              <a:buNone/>
            </a:pPr>
            <a:r>
              <a:rPr lang="pt-PT" altLang="en-US" b="1" dirty="0">
                <a:solidFill>
                  <a:schemeClr val="tx1"/>
                </a:solidFill>
              </a:rPr>
              <a:t>Pergunta #7:</a:t>
            </a:r>
            <a:r>
              <a:rPr lang="pt-PT" altLang="en-US" dirty="0">
                <a:solidFill>
                  <a:schemeClr val="tx1"/>
                </a:solidFill>
              </a:rPr>
              <a:t> Qual é o critério para passar o teste de apetite?</a:t>
            </a: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ClrTx/>
              <a:buNone/>
            </a:pPr>
            <a:r>
              <a:rPr lang="pt-PT" altLang="en-US" b="1" dirty="0">
                <a:solidFill>
                  <a:schemeClr val="tx1"/>
                </a:solidFill>
              </a:rPr>
              <a:t>Pergunta #8:</a:t>
            </a:r>
            <a:r>
              <a:rPr lang="pt-PT" altLang="en-US" dirty="0">
                <a:solidFill>
                  <a:schemeClr val="tx1"/>
                </a:solidFill>
              </a:rPr>
              <a:t> Em situação de escassez de ATPU, como proceder na admissão do paciente com DAG?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AEDDF-9DC8-438E-9C7C-68B8D7802985}" type="slidenum">
              <a:rPr lang="pt-PT" altLang="en-US" smtClean="0"/>
              <a:pPr>
                <a:defRPr/>
              </a:pPr>
              <a:t>22</a:t>
            </a:fld>
            <a:endParaRPr lang="pt-PT" altLang="en-US" dirty="0"/>
          </a:p>
        </p:txBody>
      </p:sp>
    </p:spTree>
    <p:extLst>
      <p:ext uri="{BB962C8B-B14F-4D97-AF65-F5344CB8AC3E}">
        <p14:creationId xmlns:p14="http://schemas.microsoft.com/office/powerpoint/2010/main" val="29261472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PT" altLang="en-US" dirty="0"/>
              <a:t>Respostas do concurso de perguntas e respostas</a:t>
            </a:r>
            <a:endParaRPr lang="en-US" dirty="0"/>
          </a:p>
        </p:txBody>
      </p:sp>
      <p:sp>
        <p:nvSpPr>
          <p:cNvPr id="65539" name="Text Box 4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6280"/>
          </a:xfrm>
          <a:prstGeom prst="rect">
            <a:avLst/>
          </a:prstGeom>
          <a:solidFill>
            <a:srgbClr val="D8D8D8"/>
          </a:solidFill>
          <a:ln w="6350">
            <a:noFill/>
            <a:miter lim="800000"/>
            <a:headEnd/>
            <a:tailEnd/>
          </a:ln>
        </p:spPr>
        <p:txBody>
          <a:bodyPr lIns="68580" tIns="34290" rIns="68580" bIns="34290"/>
          <a:lstStyle/>
          <a:p>
            <a:pPr eaLnBrk="0" hangingPunct="0">
              <a:spcAft>
                <a:spcPts val="1000"/>
              </a:spcAft>
            </a:pPr>
            <a:r>
              <a:rPr lang="pt-PT" altLang="en-US" sz="1900" b="1" dirty="0">
                <a:latin typeface="+mn-lt"/>
                <a:cs typeface="Arial" pitchFamily="34" charset="0"/>
              </a:rPr>
              <a:t>Pergunta #1:</a:t>
            </a:r>
            <a:r>
              <a:rPr lang="pt-PT" altLang="en-US" sz="1900" dirty="0">
                <a:latin typeface="+mn-lt"/>
                <a:cs typeface="Arial" pitchFamily="34" charset="0"/>
              </a:rPr>
              <a:t> </a:t>
            </a:r>
          </a:p>
          <a:p>
            <a:pPr eaLnBrk="0" hangingPunct="0">
              <a:spcAft>
                <a:spcPts val="1000"/>
              </a:spcAft>
            </a:pPr>
            <a:r>
              <a:rPr lang="pt-PT" altLang="en-US" sz="1900" dirty="0">
                <a:latin typeface="+mn-lt"/>
                <a:cs typeface="Arial" pitchFamily="34" charset="0"/>
              </a:rPr>
              <a:t>R: Um critério para se decidir pela admissão no TDI ou TDA.</a:t>
            </a:r>
          </a:p>
          <a:p>
            <a:pPr eaLnBrk="0" hangingPunct="0">
              <a:spcAft>
                <a:spcPts val="1000"/>
              </a:spcAft>
            </a:pPr>
            <a:r>
              <a:rPr lang="pt-PT" altLang="en-US" sz="1900" b="1" dirty="0">
                <a:latin typeface="+mn-lt"/>
                <a:cs typeface="Arial" pitchFamily="34" charset="0"/>
              </a:rPr>
              <a:t>Pergunta #2:</a:t>
            </a:r>
            <a:r>
              <a:rPr lang="pt-PT" altLang="en-US" sz="1900" dirty="0">
                <a:latin typeface="+mn-lt"/>
                <a:cs typeface="Arial" pitchFamily="34" charset="0"/>
              </a:rPr>
              <a:t> </a:t>
            </a:r>
          </a:p>
          <a:p>
            <a:pPr eaLnBrk="0" hangingPunct="0">
              <a:spcAft>
                <a:spcPts val="1000"/>
              </a:spcAft>
            </a:pPr>
            <a:r>
              <a:rPr lang="pt-PT" altLang="en-US" sz="1900" dirty="0" err="1">
                <a:latin typeface="+mn-lt"/>
                <a:cs typeface="Arial" pitchFamily="34" charset="0"/>
              </a:rPr>
              <a:t>R1</a:t>
            </a:r>
            <a:r>
              <a:rPr lang="pt-PT" altLang="en-US" sz="1900" dirty="0">
                <a:latin typeface="+mn-lt"/>
                <a:cs typeface="Arial" pitchFamily="34" charset="0"/>
              </a:rPr>
              <a:t>: A DAG perturba as funções do fígado e do metabolismo, levando à falta de apetite</a:t>
            </a:r>
          </a:p>
          <a:p>
            <a:pPr eaLnBrk="0" hangingPunct="0">
              <a:spcAft>
                <a:spcPts val="1000"/>
              </a:spcAft>
            </a:pPr>
            <a:r>
              <a:rPr lang="pt-PT" altLang="en-US" sz="1900" dirty="0" err="1">
                <a:latin typeface="+mn-lt"/>
                <a:cs typeface="Arial" pitchFamily="34" charset="0"/>
              </a:rPr>
              <a:t>R2</a:t>
            </a:r>
            <a:r>
              <a:rPr lang="pt-PT" altLang="en-US" sz="1900" dirty="0">
                <a:latin typeface="+mn-lt"/>
                <a:cs typeface="Arial" pitchFamily="34" charset="0"/>
              </a:rPr>
              <a:t>: As </a:t>
            </a:r>
            <a:r>
              <a:rPr lang="pt-PT" altLang="en-US" sz="1900" dirty="0" err="1">
                <a:latin typeface="+mn-lt"/>
                <a:cs typeface="Arial" pitchFamily="34" charset="0"/>
              </a:rPr>
              <a:t>infecções</a:t>
            </a:r>
            <a:r>
              <a:rPr lang="pt-PT" altLang="en-US" sz="1900" dirty="0">
                <a:latin typeface="+mn-lt"/>
                <a:cs typeface="Arial" pitchFamily="34" charset="0"/>
              </a:rPr>
              <a:t> causam a perda de apetite, especialmente na fase aguda</a:t>
            </a:r>
          </a:p>
          <a:p>
            <a:pPr eaLnBrk="0" hangingPunct="0">
              <a:spcAft>
                <a:spcPts val="1000"/>
              </a:spcAft>
            </a:pPr>
            <a:r>
              <a:rPr lang="pt-PT" altLang="en-US" sz="1900" b="1" dirty="0">
                <a:latin typeface="+mn-lt"/>
                <a:cs typeface="Arial" pitchFamily="34" charset="0"/>
              </a:rPr>
              <a:t>Pergunta #3:</a:t>
            </a:r>
          </a:p>
          <a:p>
            <a:pPr eaLnBrk="0" hangingPunct="0">
              <a:spcAft>
                <a:spcPts val="1000"/>
              </a:spcAft>
            </a:pPr>
            <a:r>
              <a:rPr lang="pt-PT" altLang="en-US" sz="1900" dirty="0">
                <a:latin typeface="+mn-lt"/>
                <a:cs typeface="Arial" pitchFamily="34" charset="0"/>
              </a:rPr>
              <a:t>R: Falso. O apetite é testado na admissão e repetido em cada visita de seguimento à US.</a:t>
            </a:r>
          </a:p>
          <a:p>
            <a:pPr eaLnBrk="0" hangingPunct="0">
              <a:spcAft>
                <a:spcPts val="1000"/>
              </a:spcAft>
            </a:pPr>
            <a:r>
              <a:rPr lang="pt-PT" altLang="en-US" sz="1900" b="1" dirty="0">
                <a:latin typeface="+mn-lt"/>
                <a:cs typeface="Arial" pitchFamily="34" charset="0"/>
              </a:rPr>
              <a:t>Pergunta #4:</a:t>
            </a:r>
            <a:endParaRPr lang="pt-PT" altLang="en-US" sz="1900" dirty="0">
              <a:latin typeface="+mn-lt"/>
              <a:cs typeface="Arial" pitchFamily="34" charset="0"/>
            </a:endParaRPr>
          </a:p>
          <a:p>
            <a:pPr eaLnBrk="0" hangingPunct="0">
              <a:spcAft>
                <a:spcPts val="1000"/>
              </a:spcAft>
            </a:pPr>
            <a:r>
              <a:rPr lang="pt-PT" altLang="en-US" sz="1900" dirty="0">
                <a:latin typeface="+mn-lt"/>
                <a:cs typeface="Arial" pitchFamily="34" charset="0"/>
              </a:rPr>
              <a:t>R: Lugar ou canto tranquilo, para que o doente possa estar confortável e consumir o ATPU tranquilamente.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AEDDF-9DC8-438E-9C7C-68B8D7802985}" type="slidenum">
              <a:rPr lang="pt-PT" altLang="en-US" smtClean="0"/>
              <a:pPr>
                <a:defRPr/>
              </a:pPr>
              <a:t>23</a:t>
            </a:fld>
            <a:endParaRPr lang="pt-PT" alt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PT" altLang="en-US" dirty="0"/>
              <a:t>Respostas do concurso de perguntas e respostas (continuação)</a:t>
            </a:r>
            <a:endParaRPr lang="en-US" dirty="0"/>
          </a:p>
        </p:txBody>
      </p:sp>
      <p:sp>
        <p:nvSpPr>
          <p:cNvPr id="66563" name="Text Box 4"/>
          <p:cNvSpPr txBox="1">
            <a:spLocks noChangeArrowheads="1"/>
          </p:cNvSpPr>
          <p:nvPr/>
        </p:nvSpPr>
        <p:spPr bwMode="auto">
          <a:xfrm>
            <a:off x="457200" y="1417639"/>
            <a:ext cx="8229600" cy="4986336"/>
          </a:xfrm>
          <a:prstGeom prst="rect">
            <a:avLst/>
          </a:prstGeom>
          <a:solidFill>
            <a:srgbClr val="D8D8D8"/>
          </a:solidFill>
          <a:ln w="6350">
            <a:noFill/>
            <a:miter lim="800000"/>
            <a:headEnd/>
            <a:tailEnd/>
          </a:ln>
        </p:spPr>
        <p:txBody>
          <a:bodyPr lIns="68580" tIns="34290" rIns="68580" bIns="34290"/>
          <a:lstStyle/>
          <a:p>
            <a:pPr eaLnBrk="0" hangingPunct="0">
              <a:spcAft>
                <a:spcPts val="1000"/>
              </a:spcAft>
            </a:pPr>
            <a:r>
              <a:rPr lang="pt-PT" altLang="en-US" b="1" dirty="0">
                <a:latin typeface="+mn-lt"/>
                <a:cs typeface="Arial" pitchFamily="34" charset="0"/>
              </a:rPr>
              <a:t>Pergunta #5:</a:t>
            </a:r>
            <a:r>
              <a:rPr lang="pt-PT" altLang="en-US" dirty="0">
                <a:latin typeface="+mn-lt"/>
                <a:cs typeface="Arial" pitchFamily="34" charset="0"/>
              </a:rPr>
              <a:t> </a:t>
            </a:r>
          </a:p>
          <a:p>
            <a:pPr eaLnBrk="0" hangingPunct="0">
              <a:spcAft>
                <a:spcPts val="1000"/>
              </a:spcAft>
            </a:pPr>
            <a:r>
              <a:rPr lang="pt-PT" altLang="en-US" dirty="0">
                <a:latin typeface="+mn-lt"/>
                <a:cs typeface="Arial" pitchFamily="34" charset="0"/>
              </a:rPr>
              <a:t>R1: Explicar que o teste de apetite tem como finalidade decidir se o doente vai ser tratado em ambulatório ou em internamento. </a:t>
            </a:r>
          </a:p>
          <a:p>
            <a:pPr eaLnBrk="0" hangingPunct="0">
              <a:spcAft>
                <a:spcPts val="1000"/>
              </a:spcAft>
            </a:pPr>
            <a:r>
              <a:rPr lang="pt-PT" altLang="en-US" dirty="0">
                <a:latin typeface="+mn-lt"/>
                <a:cs typeface="Arial" pitchFamily="34" charset="0"/>
              </a:rPr>
              <a:t>Orientar o doente ou ao provedor de cuidados para:</a:t>
            </a:r>
          </a:p>
          <a:p>
            <a:pPr eaLnBrk="0" hangingPunct="0">
              <a:spcAft>
                <a:spcPts val="1000"/>
              </a:spcAft>
            </a:pPr>
            <a:r>
              <a:rPr lang="pt-PT" altLang="en-US" dirty="0">
                <a:latin typeface="+mn-lt"/>
                <a:cs typeface="Arial" pitchFamily="34" charset="0"/>
              </a:rPr>
              <a:t>R2: Lavar as mãos antes de comer ou dar de comer ao doente ATPU </a:t>
            </a:r>
          </a:p>
          <a:p>
            <a:pPr eaLnBrk="0" hangingPunct="0">
              <a:spcAft>
                <a:spcPts val="1000"/>
              </a:spcAft>
            </a:pPr>
            <a:r>
              <a:rPr lang="pt-PT" altLang="en-US" dirty="0">
                <a:latin typeface="+mn-lt"/>
                <a:cs typeface="Arial" pitchFamily="34" charset="0"/>
              </a:rPr>
              <a:t>R3: Delicadamente dar-lhe o ATPU</a:t>
            </a:r>
          </a:p>
          <a:p>
            <a:pPr eaLnBrk="0" hangingPunct="0">
              <a:spcAft>
                <a:spcPts val="1000"/>
              </a:spcAft>
            </a:pPr>
            <a:r>
              <a:rPr lang="pt-PT" altLang="en-US" dirty="0">
                <a:latin typeface="+mn-lt"/>
                <a:cs typeface="Arial" pitchFamily="34" charset="0"/>
              </a:rPr>
              <a:t>R4: Incentivar o doente a comer o ATPU sem força-lo</a:t>
            </a:r>
          </a:p>
          <a:p>
            <a:pPr eaLnBrk="0" hangingPunct="0">
              <a:spcAft>
                <a:spcPts val="1000"/>
              </a:spcAft>
            </a:pPr>
            <a:r>
              <a:rPr lang="pt-PT" altLang="en-US" dirty="0">
                <a:latin typeface="+mn-lt"/>
                <a:cs typeface="Arial" pitchFamily="34" charset="0"/>
              </a:rPr>
              <a:t>R5: Oferecer água tratada e armazenada de forma segura para beber enquanto o doente está a comer o ATPU </a:t>
            </a:r>
          </a:p>
          <a:p>
            <a:pPr eaLnBrk="0" hangingPunct="0">
              <a:spcAft>
                <a:spcPts val="1000"/>
              </a:spcAft>
            </a:pPr>
            <a:r>
              <a:rPr lang="pt-PT" altLang="en-US" b="1" dirty="0">
                <a:latin typeface="+mn-lt"/>
                <a:cs typeface="Arial" pitchFamily="34" charset="0"/>
              </a:rPr>
              <a:t>Pergunta #6:</a:t>
            </a:r>
            <a:r>
              <a:rPr lang="pt-PT" altLang="en-US" dirty="0">
                <a:latin typeface="+mn-lt"/>
                <a:cs typeface="Arial" pitchFamily="34" charset="0"/>
              </a:rPr>
              <a:t>  R: 30 minutos.</a:t>
            </a:r>
          </a:p>
          <a:p>
            <a:pPr eaLnBrk="0" hangingPunct="0">
              <a:spcAft>
                <a:spcPts val="1000"/>
              </a:spcAft>
            </a:pPr>
            <a:r>
              <a:rPr lang="pt-PT" altLang="en-US" b="1" dirty="0">
                <a:latin typeface="+mn-lt"/>
                <a:cs typeface="Arial" pitchFamily="34" charset="0"/>
              </a:rPr>
              <a:t>Pergunta #7:</a:t>
            </a:r>
            <a:r>
              <a:rPr lang="pt-PT" altLang="en-US" dirty="0">
                <a:latin typeface="+mn-lt"/>
                <a:cs typeface="Arial" pitchFamily="34" charset="0"/>
              </a:rPr>
              <a:t> R: O doente deve ser capaz de comer sozinho e sem ser forçado, 1 saqueta de ATPU (92 g).</a:t>
            </a:r>
          </a:p>
          <a:p>
            <a:pPr eaLnBrk="0" hangingPunct="0">
              <a:spcAft>
                <a:spcPts val="1000"/>
              </a:spcAft>
            </a:pPr>
            <a:r>
              <a:rPr lang="pt-PT" altLang="en-US" b="1" dirty="0">
                <a:latin typeface="+mn-lt"/>
                <a:cs typeface="Arial" pitchFamily="34" charset="0"/>
              </a:rPr>
              <a:t>Pergunta # 8: </a:t>
            </a:r>
            <a:r>
              <a:rPr lang="pt-PT" altLang="en-US" dirty="0">
                <a:latin typeface="+mn-lt"/>
                <a:cs typeface="Arial" pitchFamily="34" charset="0"/>
              </a:rPr>
              <a:t>R: Não fazer o teste de apetite e encaminhar o paciente ao TDI. </a:t>
            </a:r>
            <a:endParaRPr lang="pt-PT" altLang="en-US" dirty="0"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AEDDF-9DC8-438E-9C7C-68B8D7802985}" type="slidenum">
              <a:rPr lang="pt-PT" altLang="en-US" smtClean="0"/>
              <a:pPr>
                <a:defRPr/>
              </a:pPr>
              <a:t>24</a:t>
            </a:fld>
            <a:endParaRPr lang="pt-PT" alt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PT" altLang="en-US" dirty="0"/>
              <a:t>Tópico 2.4 Complicações médicas na desnutrição aguda grave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0" indent="0" eaLnBrk="1" fontAlgn="auto" hangingPunct="1">
              <a:buFont typeface="Arial" pitchFamily="34" charset="0"/>
              <a:buNone/>
              <a:defRPr/>
            </a:pPr>
            <a:r>
              <a:rPr lang="pt-PT" sz="2600" b="1" dirty="0">
                <a:cs typeface="Arial" pitchFamily="34" charset="0"/>
              </a:rPr>
              <a:t>Objectivo da Aprendizagem</a:t>
            </a:r>
            <a:endParaRPr lang="pt-PT" sz="2600" dirty="0">
              <a:cs typeface="Arial" pitchFamily="34" charset="0"/>
            </a:endParaRP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pt-PT" sz="2600" dirty="0">
                <a:solidFill>
                  <a:schemeClr val="tx1"/>
                </a:solidFill>
                <a:cs typeface="Arial" pitchFamily="34" charset="0"/>
              </a:rPr>
              <a:t>Conhecer as complicações médicas associadas à desnutrição aguda grave</a:t>
            </a:r>
            <a:endParaRPr lang="pt-PT" sz="2600" b="1" dirty="0">
              <a:solidFill>
                <a:schemeClr val="tx1"/>
              </a:solidFill>
              <a:cs typeface="Arial" pitchFamily="34" charset="0"/>
            </a:endParaRPr>
          </a:p>
          <a:p>
            <a:pPr marL="0" indent="0" eaLnBrk="1" fontAlgn="auto" hangingPunct="1">
              <a:buFont typeface="Arial" pitchFamily="34" charset="0"/>
              <a:buNone/>
              <a:defRPr/>
            </a:pPr>
            <a:endParaRPr lang="pt-PT" sz="1400" b="1" dirty="0">
              <a:cs typeface="Arial" pitchFamily="34" charset="0"/>
            </a:endParaRPr>
          </a:p>
          <a:p>
            <a:pPr marL="0" indent="0" eaLnBrk="1" fontAlgn="auto" hangingPunct="1">
              <a:buFont typeface="Arial" pitchFamily="34" charset="0"/>
              <a:buNone/>
              <a:defRPr/>
            </a:pPr>
            <a:r>
              <a:rPr lang="pt-PT" sz="2600" b="1" dirty="0">
                <a:cs typeface="Arial" pitchFamily="34" charset="0"/>
              </a:rPr>
              <a:t>Textos de Apoio</a:t>
            </a:r>
            <a:endParaRPr lang="pt-PT" sz="2600" dirty="0">
              <a:cs typeface="Arial" pitchFamily="34" charset="0"/>
            </a:endParaRP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pt-PT" sz="2600" dirty="0">
                <a:solidFill>
                  <a:schemeClr val="tx1"/>
                </a:solidFill>
                <a:cs typeface="Arial" pitchFamily="34" charset="0"/>
              </a:rPr>
              <a:t>Texto de Apoio 2.5 Definição das complicações médicas na desnutrição aguda grave</a:t>
            </a:r>
          </a:p>
          <a:p>
            <a:pPr marL="0" indent="0" eaLnBrk="1" fontAlgn="auto" hangingPunct="1">
              <a:buFont typeface="Arial" pitchFamily="34" charset="0"/>
              <a:buNone/>
              <a:defRPr/>
            </a:pPr>
            <a:endParaRPr lang="pt-PT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AEDDF-9DC8-438E-9C7C-68B8D7802985}" type="slidenum">
              <a:rPr lang="pt-PT" altLang="en-US" smtClean="0"/>
              <a:pPr>
                <a:defRPr/>
              </a:pPr>
              <a:t>25</a:t>
            </a:fld>
            <a:endParaRPr lang="pt-PT" alt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PT" altLang="en-US" dirty="0"/>
              <a:t>Tópico 2.4 Complicações médicas na desnutrição aguda grave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72116" cy="4525963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pt-PT" altLang="en-US" sz="4400" dirty="0">
                <a:solidFill>
                  <a:schemeClr val="tx1"/>
                </a:solidFill>
              </a:rPr>
              <a:t>Convulsões</a:t>
            </a:r>
          </a:p>
          <a:p>
            <a:pPr eaLnBrk="1" fontAlgn="auto" hangingPunct="1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pt-PT" altLang="en-US" sz="4400" dirty="0">
                <a:solidFill>
                  <a:schemeClr val="tx1"/>
                </a:solidFill>
              </a:rPr>
              <a:t>Perda de consciência/Confusão</a:t>
            </a:r>
          </a:p>
          <a:p>
            <a:pPr eaLnBrk="1" fontAlgn="auto" hangingPunct="1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pt-PT" altLang="en-US" sz="4400" dirty="0">
                <a:solidFill>
                  <a:schemeClr val="tx1"/>
                </a:solidFill>
              </a:rPr>
              <a:t>Letargia/ não-alerta</a:t>
            </a:r>
          </a:p>
          <a:p>
            <a:pPr eaLnBrk="1" fontAlgn="auto" hangingPunct="1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pt-PT" altLang="en-US" sz="4400" dirty="0">
                <a:solidFill>
                  <a:schemeClr val="tx1"/>
                </a:solidFill>
              </a:rPr>
              <a:t>Hipoglicémia</a:t>
            </a:r>
          </a:p>
          <a:p>
            <a:pPr eaLnBrk="1" fontAlgn="auto" hangingPunct="1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pt-PT" altLang="en-US" sz="4400" dirty="0">
                <a:solidFill>
                  <a:schemeClr val="tx1"/>
                </a:solidFill>
              </a:rPr>
              <a:t>Hipotermia</a:t>
            </a:r>
          </a:p>
          <a:p>
            <a:pPr eaLnBrk="1" fontAlgn="auto" hangingPunct="1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pt-PT" altLang="en-US" sz="4400" dirty="0">
                <a:solidFill>
                  <a:schemeClr val="tx1"/>
                </a:solidFill>
              </a:rPr>
              <a:t>Desidratação grave ou severa</a:t>
            </a:r>
          </a:p>
          <a:p>
            <a:pPr marL="0" lvl="0" indent="0" eaLnBrk="1" fontAlgn="auto" hangingPunct="1">
              <a:lnSpc>
                <a:spcPct val="120000"/>
              </a:lnSpc>
              <a:buClr>
                <a:srgbClr val="4F81BD"/>
              </a:buClr>
              <a:buNone/>
              <a:defRPr/>
            </a:pPr>
            <a:r>
              <a:rPr lang="pt-PT" sz="3800" dirty="0"/>
              <a:t>Para mais informações sobre as complicações médicas leia o Texto de Apoio 2.5 do Módulo 2.</a:t>
            </a:r>
            <a:endParaRPr lang="pt-PT" altLang="en-US" sz="38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PT" alt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4892675" y="1600200"/>
            <a:ext cx="3794125" cy="4503738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pt-PT" altLang="en-US" sz="2400" dirty="0">
                <a:solidFill>
                  <a:schemeClr val="tx1"/>
                </a:solidFill>
              </a:rPr>
              <a:t>Febre elevada</a:t>
            </a:r>
          </a:p>
          <a:p>
            <a:pPr eaLnBrk="1" fontAlgn="auto" hangingPunct="1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pt-PT" altLang="en-US" sz="2400" dirty="0">
                <a:solidFill>
                  <a:schemeClr val="tx1"/>
                </a:solidFill>
              </a:rPr>
              <a:t>Anemia severa</a:t>
            </a:r>
            <a:endParaRPr lang="pt-PT" altLang="en-US" sz="2400" b="1" dirty="0">
              <a:solidFill>
                <a:schemeClr val="tx1"/>
              </a:solidFill>
            </a:endParaRPr>
          </a:p>
          <a:p>
            <a:pPr eaLnBrk="1" fontAlgn="auto" hangingPunct="1">
              <a:buClr>
                <a:srgbClr val="0099CC"/>
              </a:buClr>
              <a:buFont typeface="Arial" pitchFamily="34" charset="0"/>
              <a:buChar char="•"/>
              <a:defRPr/>
            </a:pPr>
            <a:r>
              <a:rPr lang="pt-PT" sz="2400" dirty="0">
                <a:solidFill>
                  <a:schemeClr val="tx1"/>
                </a:solidFill>
                <a:latin typeface="+mn-lt"/>
                <a:cs typeface="Arial" pitchFamily="34" charset="0"/>
              </a:rPr>
              <a:t>Infecção respiratória baixa</a:t>
            </a:r>
          </a:p>
          <a:p>
            <a:pPr eaLnBrk="1" fontAlgn="auto" hangingPunct="1">
              <a:buClr>
                <a:srgbClr val="0099CC"/>
              </a:buClr>
              <a:buFont typeface="Arial" pitchFamily="34" charset="0"/>
              <a:buChar char="•"/>
              <a:defRPr/>
            </a:pPr>
            <a:r>
              <a:rPr lang="pt-PT" sz="2400" dirty="0">
                <a:solidFill>
                  <a:schemeClr val="tx1"/>
                </a:solidFill>
                <a:latin typeface="+mn-lt"/>
                <a:cs typeface="Arial" pitchFamily="34" charset="0"/>
              </a:rPr>
              <a:t>Anorexia/sem apetite</a:t>
            </a:r>
          </a:p>
          <a:p>
            <a:pPr eaLnBrk="1" fontAlgn="auto" hangingPunct="1">
              <a:buClr>
                <a:srgbClr val="0099CC"/>
              </a:buClr>
              <a:buFont typeface="Arial" pitchFamily="34" charset="0"/>
              <a:buChar char="•"/>
              <a:defRPr/>
            </a:pPr>
            <a:r>
              <a:rPr lang="pt-PT" sz="2400" dirty="0">
                <a:solidFill>
                  <a:schemeClr val="tx1"/>
                </a:solidFill>
                <a:latin typeface="+mn-lt"/>
                <a:cs typeface="Arial" pitchFamily="34" charset="0"/>
              </a:rPr>
              <a:t>Vómito persistente</a:t>
            </a:r>
          </a:p>
          <a:p>
            <a:pPr eaLnBrk="1" fontAlgn="auto" hangingPunct="1">
              <a:buClr>
                <a:srgbClr val="0099CC"/>
              </a:buClr>
              <a:buFont typeface="Arial" pitchFamily="34" charset="0"/>
              <a:buChar char="•"/>
              <a:defRPr/>
            </a:pPr>
            <a:r>
              <a:rPr lang="pt-PT" sz="2400" dirty="0">
                <a:solidFill>
                  <a:schemeClr val="tx1"/>
                </a:solidFill>
                <a:latin typeface="+mn-lt"/>
                <a:cs typeface="Arial" pitchFamily="34" charset="0"/>
              </a:rPr>
              <a:t>Pele seca com descamação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P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AEDDF-9DC8-438E-9C7C-68B8D7802985}" type="slidenum">
              <a:rPr lang="pt-PT" altLang="en-US" smtClean="0"/>
              <a:pPr>
                <a:defRPr/>
              </a:pPr>
              <a:t>26</a:t>
            </a:fld>
            <a:endParaRPr lang="pt-PT" alt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PT" altLang="en-US" dirty="0"/>
              <a:t>Tópico 2.5 Sinais e sintomas clínicos da desnutrição aguda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pt-PT" sz="2000" b="1" dirty="0"/>
              <a:t>Objectivos da Aprendizagem</a:t>
            </a:r>
          </a:p>
          <a:p>
            <a:pPr eaLnBrk="1" fontAlgn="auto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PT" sz="2000" dirty="0">
                <a:solidFill>
                  <a:schemeClr val="tx1"/>
                </a:solidFill>
              </a:rPr>
              <a:t>Identificar os sinais clínicos de desnutrição aguda</a:t>
            </a:r>
          </a:p>
          <a:p>
            <a:pPr eaLnBrk="1" fontAlgn="auto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PT" sz="2000" dirty="0">
                <a:solidFill>
                  <a:schemeClr val="tx1"/>
                </a:solidFill>
              </a:rPr>
              <a:t>Diferenciar o marasmo do kwashiorkor</a:t>
            </a:r>
          </a:p>
          <a:p>
            <a:pPr eaLnBrk="1" fontAlgn="auto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PT" sz="2000" dirty="0">
                <a:solidFill>
                  <a:schemeClr val="tx1"/>
                </a:solidFill>
              </a:rPr>
              <a:t>Identificar quando é que um paciente tem edema </a:t>
            </a:r>
          </a:p>
          <a:p>
            <a:pPr eaLnBrk="1" fontAlgn="auto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PT" sz="2000" dirty="0">
                <a:solidFill>
                  <a:schemeClr val="tx1"/>
                </a:solidFill>
              </a:rPr>
              <a:t>Classificar o tipo de edema de acordo com a gravidade</a:t>
            </a:r>
          </a:p>
          <a:p>
            <a:pPr eaLnBrk="1" fontAlgn="auto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PT" sz="2000" dirty="0">
                <a:solidFill>
                  <a:schemeClr val="tx1"/>
                </a:solidFill>
              </a:rPr>
              <a:t>Fazer o diagnóstico diferencial do edema </a:t>
            </a:r>
            <a:endParaRPr lang="pt-PT" sz="2000" b="1" dirty="0">
              <a:solidFill>
                <a:schemeClr val="tx1"/>
              </a:solidFill>
            </a:endParaRPr>
          </a:p>
          <a:p>
            <a:pPr marL="0" indent="0" eaLnBrk="1" fontAlgn="auto" hangingPunct="1"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pt-PT" sz="2000" b="1" dirty="0"/>
              <a:t>Textos de Apoio</a:t>
            </a:r>
          </a:p>
          <a:p>
            <a:pPr eaLnBrk="1" fontAlgn="auto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PT" sz="2000" dirty="0">
                <a:solidFill>
                  <a:schemeClr val="tx1"/>
                </a:solidFill>
              </a:rPr>
              <a:t>Texto de Apoio 2.6 Sinais e sintomas clínicos de marasmo</a:t>
            </a:r>
          </a:p>
          <a:p>
            <a:pPr eaLnBrk="1" fontAlgn="auto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PT" sz="2000" dirty="0">
                <a:solidFill>
                  <a:schemeClr val="tx1"/>
                </a:solidFill>
              </a:rPr>
              <a:t>Texto de Apoio 2.7 Sinais e sintomas clínicos de kwashiorkor</a:t>
            </a:r>
          </a:p>
          <a:p>
            <a:pPr eaLnBrk="1" fontAlgn="auto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PT" sz="2000" dirty="0">
                <a:solidFill>
                  <a:schemeClr val="tx1"/>
                </a:solidFill>
              </a:rPr>
              <a:t>Texto de Apoio 2.8 Como identificar a presença e gravidade do edema bilateral</a:t>
            </a:r>
          </a:p>
          <a:p>
            <a:pPr eaLnBrk="1" fontAlgn="auto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PT" sz="2000" dirty="0">
                <a:solidFill>
                  <a:schemeClr val="tx1"/>
                </a:solidFill>
              </a:rPr>
              <a:t>Texto de Apoio 2.9 Diagnóstico diferencial de edema bilateral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AEDDF-9DC8-438E-9C7C-68B8D7802985}" type="slidenum">
              <a:rPr lang="pt-PT" altLang="en-US" smtClean="0"/>
              <a:pPr>
                <a:defRPr/>
              </a:pPr>
              <a:t>27</a:t>
            </a:fld>
            <a:endParaRPr lang="pt-PT" alt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PT" altLang="en-US" dirty="0"/>
              <a:t>Sinais e sintomas clínicos de Marasmo (mais frequentes)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pt-PT" altLang="en-US" sz="2600" dirty="0">
                <a:solidFill>
                  <a:schemeClr val="tx1"/>
                </a:solidFill>
              </a:rPr>
              <a:t>Perda da massa muscular 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pt-PT" altLang="en-US" sz="2600" dirty="0">
                <a:solidFill>
                  <a:schemeClr val="tx1"/>
                </a:solidFill>
              </a:rPr>
              <a:t>Perda do tecido celular subcutâneo 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pt-PT" altLang="en-US" sz="2600" dirty="0">
                <a:solidFill>
                  <a:schemeClr val="tx1"/>
                </a:solidFill>
              </a:rPr>
              <a:t>Aparência de desidratação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pt-PT" altLang="en-US" sz="2600" dirty="0">
                <a:solidFill>
                  <a:schemeClr val="tx1"/>
                </a:solidFill>
              </a:rPr>
              <a:t>Alterações do cabelo 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pt-PT" altLang="en-US" sz="2600" dirty="0">
                <a:solidFill>
                  <a:schemeClr val="tx1"/>
                </a:solidFill>
              </a:rPr>
              <a:t>Alterações cutâneas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pt-PT" altLang="en-US" sz="2600" dirty="0">
                <a:solidFill>
                  <a:schemeClr val="tx1"/>
                </a:solidFill>
              </a:rPr>
              <a:t>Amenorreia nas mulheres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pt-PT" altLang="en-US" sz="2600" dirty="0">
                <a:solidFill>
                  <a:schemeClr val="tx1"/>
                </a:solidFill>
              </a:rPr>
              <a:t>Impotência sexual nos homens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pt-PT" altLang="en-US" sz="2600" dirty="0">
                <a:solidFill>
                  <a:schemeClr val="tx1"/>
                </a:solidFill>
              </a:rPr>
              <a:t>Perda da líbido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pt-PT" altLang="en-US" sz="2600" dirty="0" err="1">
                <a:solidFill>
                  <a:schemeClr val="tx1"/>
                </a:solidFill>
              </a:rPr>
              <a:t>Infecçoes</a:t>
            </a:r>
            <a:r>
              <a:rPr lang="pt-PT" altLang="en-US" sz="2600" dirty="0">
                <a:solidFill>
                  <a:schemeClr val="tx1"/>
                </a:solidFill>
              </a:rPr>
              <a:t> associadas</a:t>
            </a:r>
            <a:endParaRPr lang="pt-PT" altLang="en-US" sz="2600" dirty="0">
              <a:solidFill>
                <a:srgbClr val="FFC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PT" altLang="en-US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AEDDF-9DC8-438E-9C7C-68B8D7802985}" type="slidenum">
              <a:rPr lang="pt-PT" altLang="en-US" smtClean="0"/>
              <a:pPr>
                <a:defRPr/>
              </a:pPr>
              <a:t>28</a:t>
            </a:fld>
            <a:endParaRPr lang="pt-PT" alt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PT" dirty="0"/>
              <a:t>Sinais e sintomas clínicos de Marasmo </a:t>
            </a:r>
            <a:endParaRPr lang="en-US" dirty="0"/>
          </a:p>
        </p:txBody>
      </p:sp>
      <p:pic>
        <p:nvPicPr>
          <p:cNvPr id="71684" name="Picture 2" descr="The photos show the clinical signs and symptoms in children with DAG but one can see the same clinical signs and symptoms in adolescents and adults with DA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752600"/>
            <a:ext cx="8153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81000" y="266700"/>
            <a:ext cx="77724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5000"/>
              </a:lnSpc>
              <a:spcAft>
                <a:spcPts val="600"/>
              </a:spcAft>
              <a:defRPr/>
            </a:pPr>
            <a:endParaRPr lang="en-US" sz="4400" b="1" dirty="0"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6009640"/>
            <a:ext cx="5003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/>
              <a:t>Fonte</a:t>
            </a:r>
            <a:r>
              <a:rPr lang="en-US" sz="900" dirty="0"/>
              <a:t>: Módulo2 do PRNI, (2011)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AEDDF-9DC8-438E-9C7C-68B8D7802985}" type="slidenum">
              <a:rPr lang="pt-PT" altLang="en-US" smtClean="0"/>
              <a:pPr>
                <a:defRPr/>
              </a:pPr>
              <a:t>29</a:t>
            </a:fld>
            <a:endParaRPr lang="pt-PT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698658" cy="14176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PT" dirty="0"/>
              <a:t>Tópico 2.1 Procedimentos na admissão no Programa de Reabilitação Nutricional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buFont typeface="Arial" pitchFamily="34" charset="0"/>
              <a:buNone/>
              <a:defRPr/>
            </a:pPr>
            <a:r>
              <a:rPr lang="pt-PT" sz="2600" b="1" dirty="0"/>
              <a:t>Objectivos da Aprendizagem</a:t>
            </a:r>
            <a:endParaRPr lang="pt-PT" sz="2600" dirty="0"/>
          </a:p>
          <a:p>
            <a:pPr>
              <a:spcBef>
                <a:spcPts val="0"/>
              </a:spcBef>
            </a:pPr>
            <a:r>
              <a:rPr lang="pt-PT" sz="2600" dirty="0">
                <a:solidFill>
                  <a:schemeClr val="tx1"/>
                </a:solidFill>
                <a:ea typeface="Times New Roman"/>
              </a:rPr>
              <a:t>Descrever passo-a-passo as etapas da admissão no TDI e TDA</a:t>
            </a:r>
            <a:endParaRPr lang="pt-PT" sz="2600" b="1" dirty="0">
              <a:solidFill>
                <a:schemeClr val="tx1"/>
              </a:solidFill>
            </a:endParaRPr>
          </a:p>
          <a:p>
            <a:pPr marL="0" indent="0" eaLnBrk="1" fontAlgn="auto" hangingPunct="1">
              <a:buFont typeface="Arial" pitchFamily="34" charset="0"/>
              <a:buNone/>
              <a:defRPr/>
            </a:pPr>
            <a:endParaRPr lang="pt-PT" sz="1400" b="1" dirty="0"/>
          </a:p>
          <a:p>
            <a:pPr marL="0" indent="0" eaLnBrk="1" fontAlgn="auto" hangingPunct="1">
              <a:buFont typeface="Arial" pitchFamily="34" charset="0"/>
              <a:buNone/>
              <a:defRPr/>
            </a:pPr>
            <a:r>
              <a:rPr lang="pt-PT" sz="2600" b="1" dirty="0"/>
              <a:t>Textos de Apoio</a:t>
            </a:r>
            <a:endParaRPr lang="pt-PT" sz="2600" dirty="0"/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pt-PT" sz="2600" dirty="0">
                <a:solidFill>
                  <a:schemeClr val="tx1"/>
                </a:solidFill>
              </a:rPr>
              <a:t>Texto de Apoio 2.1 Procedimentos na admissão ao PRN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pt-PT" sz="2600" dirty="0">
                <a:solidFill>
                  <a:schemeClr val="tx1"/>
                </a:solidFill>
              </a:rPr>
              <a:t>Texto de Apoio 2.2 Exercício: A história do procedimento da admissão da Marta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AEDDF-9DC8-438E-9C7C-68B8D7802985}" type="slidenum">
              <a:rPr lang="pt-PT" altLang="en-US" smtClean="0"/>
              <a:pPr>
                <a:defRPr/>
              </a:pPr>
              <a:t>3</a:t>
            </a:fld>
            <a:endParaRPr lang="pt-PT" alt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err="1"/>
              <a:t>Sinais</a:t>
            </a:r>
            <a:r>
              <a:rPr lang="en-US" altLang="en-US" dirty="0"/>
              <a:t> e </a:t>
            </a:r>
            <a:r>
              <a:rPr lang="en-US" altLang="en-US" dirty="0" err="1"/>
              <a:t>sintomas</a:t>
            </a:r>
            <a:r>
              <a:rPr lang="en-US" altLang="en-US" dirty="0"/>
              <a:t> </a:t>
            </a:r>
            <a:r>
              <a:rPr lang="en-US" altLang="en-US" dirty="0" err="1"/>
              <a:t>clínicos</a:t>
            </a:r>
            <a:r>
              <a:rPr lang="en-US" altLang="en-US" dirty="0"/>
              <a:t> de Kwashiorkor</a:t>
            </a:r>
            <a:endParaRPr lang="pt-PT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33019" cy="4525963"/>
          </a:xfrm>
        </p:spPr>
        <p:txBody>
          <a:bodyPr rtlCol="0">
            <a:normAutofit/>
          </a:bodyPr>
          <a:lstStyle/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pt-PT" sz="2400" dirty="0">
                <a:solidFill>
                  <a:schemeClr val="tx1"/>
                </a:solidFill>
              </a:rPr>
              <a:t>Edema bilateral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pt-PT" sz="2400" dirty="0">
                <a:solidFill>
                  <a:schemeClr val="tx1"/>
                </a:solidFill>
              </a:rPr>
              <a:t>Queilite angular 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pt-PT" sz="2400" dirty="0">
                <a:solidFill>
                  <a:schemeClr val="tx1"/>
                </a:solidFill>
              </a:rPr>
              <a:t>Fraqueza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pt-PT" sz="2400" dirty="0">
                <a:solidFill>
                  <a:schemeClr val="tx1"/>
                </a:solidFill>
              </a:rPr>
              <a:t>Fígado aumentado de tamanho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pt-PT" sz="2400" dirty="0">
                <a:solidFill>
                  <a:schemeClr val="tx1"/>
                </a:solidFill>
              </a:rPr>
              <a:t>Anorexia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pt-PT" sz="2400" dirty="0">
                <a:solidFill>
                  <a:schemeClr val="tx1"/>
                </a:solidFill>
              </a:rPr>
              <a:t>Cara em lua cheia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pt-PT" sz="2400" dirty="0">
                <a:solidFill>
                  <a:schemeClr val="tx1"/>
                </a:solidFill>
              </a:rPr>
              <a:t>Lesões cutâneas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AEDDF-9DC8-438E-9C7C-68B8D7802985}" type="slidenum">
              <a:rPr lang="pt-PT" altLang="en-US" smtClean="0"/>
              <a:pPr>
                <a:defRPr/>
              </a:pPr>
              <a:t>30</a:t>
            </a:fld>
            <a:endParaRPr lang="pt-PT" alt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286864" y="1600200"/>
            <a:ext cx="363301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ts val="0"/>
              </a:spcBef>
              <a:spcAft>
                <a:spcPts val="1000"/>
              </a:spcAft>
              <a:buClr>
                <a:srgbClr val="0099CC"/>
              </a:buClr>
              <a:buFont typeface="Arial" charset="0"/>
              <a:buChar char="•"/>
              <a:defRPr sz="2800" kern="1200">
                <a:solidFill>
                  <a:srgbClr val="0099CC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ts val="0"/>
              </a:spcBef>
              <a:spcAft>
                <a:spcPts val="100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sz="2800" kern="1200">
                <a:solidFill>
                  <a:srgbClr val="0099CC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ts val="0"/>
              </a:spcBef>
              <a:spcAft>
                <a:spcPts val="1000"/>
              </a:spcAft>
              <a:buFont typeface="Arial" charset="0"/>
              <a:buChar char="–"/>
              <a:defRPr sz="2800" kern="1200">
                <a:solidFill>
                  <a:srgbClr val="0099CC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ts val="0"/>
              </a:spcBef>
              <a:spcAft>
                <a:spcPts val="1000"/>
              </a:spcAft>
              <a:buFont typeface="Arial" charset="0"/>
              <a:buChar char="»"/>
              <a:defRPr sz="2800" kern="1200">
                <a:solidFill>
                  <a:srgbClr val="0099CC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pt-PT" sz="2400" dirty="0">
                <a:solidFill>
                  <a:schemeClr val="tx1"/>
                </a:solidFill>
              </a:rPr>
              <a:t>Descoloração da pele e do cabelo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pt-PT" sz="2400" dirty="0">
                <a:solidFill>
                  <a:schemeClr val="tx1"/>
                </a:solidFill>
              </a:rPr>
              <a:t>Ginecomastia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pt-PT" sz="2400" dirty="0">
                <a:solidFill>
                  <a:schemeClr val="tx1"/>
                </a:solidFill>
              </a:rPr>
              <a:t>Sinais de infecção (variam com o tipo de infecção em causa)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pt-PT" sz="2400" dirty="0">
                <a:solidFill>
                  <a:schemeClr val="tx1"/>
                </a:solidFill>
              </a:rPr>
              <a:t>Amenorreia nas mulheres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pt-PT" sz="2400" dirty="0">
                <a:solidFill>
                  <a:schemeClr val="tx1"/>
                </a:solidFill>
              </a:rPr>
              <a:t>Impotência sexual nos homens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4395" y="6020790"/>
            <a:ext cx="7225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Kwashiorkor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adulto</a:t>
            </a:r>
            <a:r>
              <a:rPr lang="en-US" dirty="0"/>
              <a:t> é </a:t>
            </a:r>
            <a:r>
              <a:rPr lang="en-US" dirty="0" err="1"/>
              <a:t>chamado</a:t>
            </a:r>
            <a:r>
              <a:rPr lang="en-US" dirty="0"/>
              <a:t> de </a:t>
            </a:r>
            <a:r>
              <a:rPr lang="en-US" dirty="0" err="1"/>
              <a:t>desnutrição</a:t>
            </a:r>
            <a:r>
              <a:rPr lang="en-US" dirty="0"/>
              <a:t> </a:t>
            </a:r>
            <a:r>
              <a:rPr lang="en-US" dirty="0" err="1"/>
              <a:t>aguda</a:t>
            </a:r>
            <a:r>
              <a:rPr lang="en-US" dirty="0"/>
              <a:t> </a:t>
            </a:r>
            <a:r>
              <a:rPr lang="en-US" dirty="0" err="1"/>
              <a:t>edematosa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9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err="1"/>
              <a:t>Sinais</a:t>
            </a:r>
            <a:r>
              <a:rPr lang="en-US" altLang="en-US" dirty="0"/>
              <a:t> e </a:t>
            </a:r>
            <a:r>
              <a:rPr lang="en-US" altLang="en-US" dirty="0" err="1"/>
              <a:t>sintomas</a:t>
            </a:r>
            <a:r>
              <a:rPr lang="en-US" altLang="en-US" dirty="0"/>
              <a:t> </a:t>
            </a:r>
            <a:r>
              <a:rPr lang="en-US" altLang="en-US" dirty="0" err="1"/>
              <a:t>clínicos</a:t>
            </a:r>
            <a:r>
              <a:rPr lang="en-US" altLang="en-US" dirty="0"/>
              <a:t> de Kwashiorkor</a:t>
            </a:r>
            <a:endParaRPr lang="pt-PT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0" indent="0" eaLnBrk="1" fontAlgn="auto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endParaRPr lang="en-US" sz="16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73733" name="Object 2" descr="As fotos mostram os sinais e sintomas clínicos em crianças, mas se pode ver as mesmas sinais e sintomas clínicos em adolescentes e adultos com DAG.&#10;"/>
          <p:cNvPicPr>
            <a:picLocks noChangeArrowheads="1"/>
          </p:cNvPicPr>
          <p:nvPr/>
        </p:nvPicPr>
        <p:blipFill>
          <a:blip r:embed="rId3"/>
          <a:srcRect b="-131"/>
          <a:stretch>
            <a:fillRect/>
          </a:stretch>
        </p:blipFill>
        <p:spPr bwMode="auto">
          <a:xfrm>
            <a:off x="423863" y="1981200"/>
            <a:ext cx="4953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4" name="Picture 5" descr="As fotos mostram os sinais e sintomas clínicos em crianças, mas se pode ver as mesmas sinais e sintomas clínicos em adolescentes e adultos com DAG.&#10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1981200"/>
            <a:ext cx="240982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flipV="1">
            <a:off x="2667000" y="4495800"/>
            <a:ext cx="1371600" cy="7191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53038" y="6072832"/>
            <a:ext cx="189346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000" dirty="0" err="1">
                <a:solidFill>
                  <a:prstClr val="black"/>
                </a:solidFill>
                <a:latin typeface="+mn-lt"/>
              </a:rPr>
              <a:t>Fonte</a:t>
            </a:r>
            <a:r>
              <a:rPr lang="en-US" sz="1000" dirty="0">
                <a:solidFill>
                  <a:prstClr val="black"/>
                </a:solidFill>
                <a:latin typeface="+mn-lt"/>
              </a:rPr>
              <a:t>: </a:t>
            </a:r>
            <a:r>
              <a:rPr lang="en-US" sz="1000" dirty="0" err="1">
                <a:solidFill>
                  <a:prstClr val="black"/>
                </a:solidFill>
                <a:latin typeface="+mn-lt"/>
              </a:rPr>
              <a:t>Módulo</a:t>
            </a:r>
            <a:r>
              <a:rPr lang="en-US" sz="1000" dirty="0">
                <a:solidFill>
                  <a:prstClr val="black"/>
                </a:solidFill>
                <a:latin typeface="+mn-lt"/>
              </a:rPr>
              <a:t> 2 do PRNI, (2011</a:t>
            </a:r>
            <a:r>
              <a:rPr lang="en-US" sz="900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AEDDF-9DC8-438E-9C7C-68B8D7802985}" type="slidenum">
              <a:rPr lang="pt-PT" altLang="en-US" smtClean="0"/>
              <a:pPr>
                <a:defRPr/>
              </a:pPr>
              <a:t>31</a:t>
            </a:fld>
            <a:endParaRPr lang="pt-PT" alt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629993" cy="14176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Como </a:t>
            </a:r>
            <a:r>
              <a:rPr lang="en-US" altLang="en-US" dirty="0" err="1"/>
              <a:t>identificar</a:t>
            </a:r>
            <a:r>
              <a:rPr lang="en-US" altLang="en-US" dirty="0"/>
              <a:t> a </a:t>
            </a:r>
            <a:r>
              <a:rPr lang="en-US" altLang="en-US" dirty="0" err="1"/>
              <a:t>presença</a:t>
            </a:r>
            <a:r>
              <a:rPr lang="en-US" altLang="en-US" dirty="0"/>
              <a:t> e </a:t>
            </a:r>
            <a:r>
              <a:rPr lang="en-US" altLang="en-US" dirty="0" err="1"/>
              <a:t>gravidade</a:t>
            </a:r>
            <a:r>
              <a:rPr lang="en-US" altLang="en-US" dirty="0"/>
              <a:t> de </a:t>
            </a:r>
            <a:r>
              <a:rPr lang="pt-PT" altLang="en-US" dirty="0"/>
              <a:t>edema bilateral</a:t>
            </a:r>
          </a:p>
        </p:txBody>
      </p:sp>
      <p:pic>
        <p:nvPicPr>
          <p:cNvPr id="9" name="Content Placeholder 6" descr="Uma imagem dos pés de uma criança com desnutrição aguda grave. Uma enfermeira está a procurar por edema nutricional ou edema de picadas bilaterais pressionando um polegar no topo de cada pé. &#10;Os polegares foram removidos a partir dos pés e existem buracos ou entalhes nos pés, que mostram que ambos o edema pé, também conhecida como edema nome corrosão bilateral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087978" y="1493520"/>
            <a:ext cx="2812181" cy="1950071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49400"/>
            <a:ext cx="5630778" cy="5083175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buSzPct val="100000"/>
              <a:buFont typeface="+mj-lt"/>
              <a:buAutoNum type="arabicPeriod"/>
              <a:tabLst>
                <a:tab pos="0" algn="l"/>
              </a:tabLst>
            </a:pPr>
            <a:r>
              <a:rPr lang="pt-PT" sz="2100" dirty="0">
                <a:solidFill>
                  <a:schemeClr val="tx1"/>
                </a:solidFill>
                <a:ea typeface="Calibri"/>
              </a:rPr>
              <a:t>Segure os pés do paciente e prima com os seus polegares sobre o dorso dos pés durante 3 segundos e depois tire os polegares. Caso não veja uma cavidade ou se esta apenas aparecer num dos pés, o paciente não sofre de edema bilateram e classifica-se como “ausente”. </a:t>
            </a:r>
            <a:r>
              <a:rPr lang="pt-BR" sz="2100" dirty="0">
                <a:solidFill>
                  <a:schemeClr val="tx1"/>
                </a:solidFill>
                <a:ea typeface="Calibri"/>
              </a:rPr>
              <a:t>Caso note a cavidade em ambos os pés, siga para o Passo 2.</a:t>
            </a:r>
            <a:endParaRPr lang="pt-PT" sz="2100" dirty="0">
              <a:solidFill>
                <a:schemeClr val="tx1"/>
              </a:solidFill>
              <a:ea typeface="Calibri"/>
            </a:endParaRPr>
          </a:p>
          <a:p>
            <a:pPr lvl="0">
              <a:spcBef>
                <a:spcPts val="0"/>
              </a:spcBef>
              <a:buSzPct val="100000"/>
              <a:buFont typeface="+mj-lt"/>
              <a:buAutoNum type="arabicPeriod"/>
              <a:tabLst>
                <a:tab pos="0" algn="l"/>
              </a:tabLst>
            </a:pPr>
            <a:r>
              <a:rPr lang="pt-PT" sz="2100" dirty="0">
                <a:solidFill>
                  <a:schemeClr val="tx1"/>
                </a:solidFill>
                <a:ea typeface="Calibri"/>
              </a:rPr>
              <a:t>Continue o mesmo teste na parte inferior das pernas (região pré-tibial). Se não notar qualquer cavidade nestas áreas, então o adolescente/adulto sofre de edema bilateral do grau + ou ligeiro. O edema bilateral ligeiro apenas é detectado nos pés.</a:t>
            </a:r>
            <a:endParaRPr lang="en-US" sz="21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23659" y="3437916"/>
            <a:ext cx="185178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00" dirty="0" err="1">
                <a:solidFill>
                  <a:prstClr val="black"/>
                </a:solidFill>
              </a:rPr>
              <a:t>Fonte</a:t>
            </a:r>
            <a:r>
              <a:rPr lang="en-US" sz="900" dirty="0">
                <a:solidFill>
                  <a:prstClr val="black"/>
                </a:solidFill>
              </a:rPr>
              <a:t>: Módulo2 do PRNI, (2011)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AEDDF-9DC8-438E-9C7C-68B8D7802985}" type="slidenum">
              <a:rPr lang="pt-PT" altLang="en-US" smtClean="0"/>
              <a:pPr>
                <a:defRPr/>
              </a:pPr>
              <a:t>32</a:t>
            </a:fld>
            <a:endParaRPr lang="pt-PT" alt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570033" cy="1417638"/>
          </a:xfrm>
        </p:spPr>
        <p:txBody>
          <a:bodyPr>
            <a:normAutofit/>
          </a:bodyPr>
          <a:lstStyle/>
          <a:p>
            <a:r>
              <a:rPr lang="en-US" altLang="en-US" dirty="0"/>
              <a:t>Como </a:t>
            </a:r>
            <a:r>
              <a:rPr lang="en-US" altLang="en-US" dirty="0" err="1"/>
              <a:t>identificar</a:t>
            </a:r>
            <a:r>
              <a:rPr lang="en-US" altLang="en-US" dirty="0"/>
              <a:t> a </a:t>
            </a:r>
            <a:r>
              <a:rPr lang="en-US" altLang="en-US" dirty="0" err="1"/>
              <a:t>presença</a:t>
            </a:r>
            <a:r>
              <a:rPr lang="en-US" altLang="en-US" dirty="0"/>
              <a:t> e </a:t>
            </a:r>
            <a:r>
              <a:rPr lang="en-US" altLang="en-US" dirty="0" err="1"/>
              <a:t>gravidade</a:t>
            </a:r>
            <a:r>
              <a:rPr lang="en-US" altLang="en-US" dirty="0"/>
              <a:t> de </a:t>
            </a:r>
            <a:r>
              <a:rPr lang="pt-PT" altLang="en-US" dirty="0"/>
              <a:t>edema bilateral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10000"/>
              </a:lnSpc>
              <a:buSzPct val="100000"/>
              <a:buFont typeface="+mj-lt"/>
              <a:buAutoNum type="arabicPeriod" startAt="3"/>
              <a:tabLst>
                <a:tab pos="0" algn="l"/>
              </a:tabLst>
            </a:pPr>
            <a:r>
              <a:rPr lang="pt-BR" sz="2400" dirty="0">
                <a:solidFill>
                  <a:schemeClr val="tx1"/>
                </a:solidFill>
                <a:ea typeface="Calibri"/>
              </a:rPr>
              <a:t>Verifique se a região inguinal, mãos, ou cara (em particular na zona à volta dos olhos) estão inchadas. Caso não haja inchaço nestas regiões, então o paciente tem edema bilateral do grau ++ ou moderado. Se o inchaço aparecer numa das partes acima referidas ou ser generalizado, o paciente tem edema bilateral do grau +++ </a:t>
            </a:r>
            <a:r>
              <a:rPr lang="pt-BR" sz="2400">
                <a:solidFill>
                  <a:schemeClr val="tx1"/>
                </a:solidFill>
                <a:ea typeface="Calibri"/>
              </a:rPr>
              <a:t>ou grave.</a:t>
            </a:r>
            <a:endParaRPr lang="pt-BR" sz="2400" dirty="0">
              <a:solidFill>
                <a:schemeClr val="tx1"/>
              </a:solidFill>
              <a:ea typeface="Calibri"/>
            </a:endParaRPr>
          </a:p>
          <a:p>
            <a:pPr marL="514350" indent="-514350">
              <a:lnSpc>
                <a:spcPct val="110000"/>
              </a:lnSpc>
              <a:buSzPct val="100000"/>
              <a:buFont typeface="+mj-lt"/>
              <a:buAutoNum type="arabicPeriod" startAt="3"/>
              <a:tabLst>
                <a:tab pos="0" algn="l"/>
              </a:tabLst>
            </a:pPr>
            <a:r>
              <a:rPr lang="en-US" sz="2400" dirty="0">
                <a:solidFill>
                  <a:schemeClr val="tx1"/>
                </a:solidFill>
                <a:ea typeface="Calibri"/>
                <a:cs typeface="Arial" pitchFamily="34" charset="0"/>
              </a:rPr>
              <a:t>A</a:t>
            </a:r>
            <a:r>
              <a:rPr lang="pt-PT" sz="2400" dirty="0">
                <a:solidFill>
                  <a:schemeClr val="tx1"/>
                </a:solidFill>
                <a:ea typeface="Calibri"/>
                <a:cs typeface="Arial" pitchFamily="34" charset="0"/>
              </a:rPr>
              <a:t>rranje uma segunda pessoa para repetir o teste para confirmar os resultados (</a:t>
            </a:r>
            <a:r>
              <a:rPr lang="pt-BR" sz="2400" dirty="0">
                <a:solidFill>
                  <a:schemeClr val="tx1"/>
                </a:solidFill>
                <a:ea typeface="Calibri"/>
                <a:cs typeface="Arial" pitchFamily="34" charset="0"/>
              </a:rPr>
              <a:t>Na impossibilidade de arranjar uma segunda pessoa para repetir o teste, faça uma segunda avaliação).</a:t>
            </a:r>
            <a:endParaRPr lang="en-US" sz="2400" dirty="0">
              <a:solidFill>
                <a:schemeClr val="tx1"/>
              </a:solidFill>
              <a:ea typeface="Calibri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AEDDF-9DC8-438E-9C7C-68B8D7802985}" type="slidenum">
              <a:rPr lang="pt-PT" altLang="en-US" smtClean="0"/>
              <a:pPr>
                <a:defRPr/>
              </a:pPr>
              <a:t>33</a:t>
            </a:fld>
            <a:endParaRPr lang="pt-PT" altLang="en-US" dirty="0"/>
          </a:p>
        </p:txBody>
      </p:sp>
    </p:spTree>
    <p:extLst>
      <p:ext uri="{BB962C8B-B14F-4D97-AF65-F5344CB8AC3E}">
        <p14:creationId xmlns:p14="http://schemas.microsoft.com/office/powerpoint/2010/main" val="28655427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PT" altLang="en-US" dirty="0"/>
              <a:t>Tópico 2.6 Indicadores da desnutrição aguda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buFont typeface="Arial" pitchFamily="34" charset="0"/>
              <a:buNone/>
              <a:defRPr/>
            </a:pPr>
            <a:r>
              <a:rPr lang="pt-PT" sz="2600" b="1" dirty="0">
                <a:cs typeface="Arial" pitchFamily="34" charset="0"/>
              </a:rPr>
              <a:t>Objectivos da Aprendizagem</a:t>
            </a:r>
            <a:endParaRPr lang="pt-PT" sz="2600" dirty="0">
              <a:cs typeface="Arial" pitchFamily="34" charset="0"/>
            </a:endParaRP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pt-PT" sz="2600" dirty="0">
                <a:solidFill>
                  <a:schemeClr val="tx1"/>
                </a:solidFill>
                <a:cs typeface="Arial" pitchFamily="34" charset="0"/>
              </a:rPr>
              <a:t>Conhecer os indicadores usados para identificar a desnutrição aguda nas diferentes faixas etárias </a:t>
            </a:r>
            <a:r>
              <a:rPr lang="pt-PT" sz="2600" b="1" dirty="0">
                <a:solidFill>
                  <a:schemeClr val="tx1"/>
                </a:solidFill>
                <a:cs typeface="Arial" pitchFamily="34" charset="0"/>
              </a:rPr>
              <a:t> </a:t>
            </a:r>
          </a:p>
          <a:p>
            <a:pPr marL="0" indent="0" eaLnBrk="1" fontAlgn="auto" hangingPunct="1">
              <a:buFont typeface="Arial" pitchFamily="34" charset="0"/>
              <a:buNone/>
              <a:defRPr/>
            </a:pPr>
            <a:endParaRPr lang="pt-PT" sz="1400" b="1" dirty="0">
              <a:cs typeface="Arial" pitchFamily="34" charset="0"/>
            </a:endParaRPr>
          </a:p>
          <a:p>
            <a:pPr marL="0" indent="0" eaLnBrk="1" fontAlgn="auto" hangingPunct="1">
              <a:buFont typeface="Arial" pitchFamily="34" charset="0"/>
              <a:buNone/>
              <a:defRPr/>
            </a:pPr>
            <a:r>
              <a:rPr lang="pt-PT" sz="2600" b="1" dirty="0">
                <a:cs typeface="Arial" pitchFamily="34" charset="0"/>
              </a:rPr>
              <a:t>Texto de apoio</a:t>
            </a:r>
            <a:endParaRPr lang="pt-PT" sz="2600" dirty="0">
              <a:cs typeface="Arial" pitchFamily="34" charset="0"/>
            </a:endParaRP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pt-PT" sz="2600" dirty="0">
                <a:solidFill>
                  <a:schemeClr val="tx1"/>
                </a:solidFill>
                <a:cs typeface="Arial" pitchFamily="34" charset="0"/>
              </a:rPr>
              <a:t>Texto de Apoio 2.10 Indicadores da desnutrição aguda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AEDDF-9DC8-438E-9C7C-68B8D7802985}" type="slidenum">
              <a:rPr lang="pt-PT" altLang="en-US" smtClean="0"/>
              <a:pPr>
                <a:defRPr/>
              </a:pPr>
              <a:t>34</a:t>
            </a:fld>
            <a:endParaRPr lang="pt-PT" alt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err="1"/>
              <a:t>Indicadores</a:t>
            </a:r>
            <a:r>
              <a:rPr lang="en-US" altLang="en-US" dirty="0"/>
              <a:t> da </a:t>
            </a:r>
            <a:r>
              <a:rPr lang="en-US" altLang="en-US" dirty="0" err="1"/>
              <a:t>desnutrição</a:t>
            </a:r>
            <a:r>
              <a:rPr lang="en-US" altLang="en-US" dirty="0"/>
              <a:t> </a:t>
            </a:r>
            <a:r>
              <a:rPr lang="en-US" altLang="en-US" dirty="0" err="1"/>
              <a:t>aguda</a:t>
            </a:r>
            <a:endParaRPr lang="pt-PT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AEDDF-9DC8-438E-9C7C-68B8D7802985}" type="slidenum">
              <a:rPr lang="pt-PT" altLang="en-US" smtClean="0"/>
              <a:pPr>
                <a:defRPr/>
              </a:pPr>
              <a:t>35</a:t>
            </a:fld>
            <a:endParaRPr lang="pt-PT" alt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5634814"/>
              </p:ext>
            </p:extLst>
          </p:nvPr>
        </p:nvGraphicFramePr>
        <p:xfrm>
          <a:off x="1099931" y="2372140"/>
          <a:ext cx="6851374" cy="3106913"/>
        </p:xfrm>
        <a:graphic>
          <a:graphicData uri="http://schemas.openxmlformats.org/drawingml/2006/table">
            <a:tbl>
              <a:tblPr firstRow="1" firstCol="1" bandRow="1"/>
              <a:tblGrid>
                <a:gridCol w="38260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53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552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PT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Indicador </a:t>
                      </a:r>
                      <a:endParaRPr lang="en-US" sz="1800" b="1" dirty="0"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PT" sz="1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Grupo Alvo</a:t>
                      </a:r>
                      <a:endParaRPr lang="en-US" sz="1800" b="1"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09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Índice de massa corporal para idade (IMC/Idade)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Adolescentes dos 15-18 anos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52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Índice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massa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corporal (IMC)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Adultos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&gt; de 19 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anos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(incluindo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idosos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610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Perímetro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braquial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(PB)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Mulheres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grávidas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lactantes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</a:t>
                      </a:r>
                      <a:r>
                        <a:rPr lang="en-US" sz="1800" baseline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acamados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5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PT" altLang="en-US" dirty="0"/>
              <a:t>Tópico 2.7 Medição de altura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buFont typeface="Arial" pitchFamily="34" charset="0"/>
              <a:buNone/>
              <a:defRPr/>
            </a:pPr>
            <a:r>
              <a:rPr lang="pt-PT" sz="2600" b="1" dirty="0">
                <a:cs typeface="Arial" pitchFamily="34" charset="0"/>
              </a:rPr>
              <a:t>Objectivos da Aprendizagem</a:t>
            </a:r>
            <a:endParaRPr lang="pt-PT" sz="2600" dirty="0">
              <a:cs typeface="Arial" pitchFamily="34" charset="0"/>
            </a:endParaRP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pt-PT" sz="2600" dirty="0">
                <a:solidFill>
                  <a:schemeClr val="tx1"/>
                </a:solidFill>
                <a:cs typeface="Arial" pitchFamily="34" charset="0"/>
              </a:rPr>
              <a:t>Saber medir correctamente a altura </a:t>
            </a:r>
            <a:r>
              <a:rPr lang="pt-PT" sz="2600" b="1" dirty="0">
                <a:solidFill>
                  <a:schemeClr val="tx1"/>
                </a:solidFill>
                <a:cs typeface="Arial" pitchFamily="34" charset="0"/>
              </a:rPr>
              <a:t> </a:t>
            </a:r>
          </a:p>
          <a:p>
            <a:pPr marL="0" indent="0" eaLnBrk="1" fontAlgn="auto" hangingPunct="1">
              <a:buFont typeface="Arial" pitchFamily="34" charset="0"/>
              <a:buNone/>
              <a:defRPr/>
            </a:pPr>
            <a:endParaRPr lang="pt-PT" sz="2600" b="1" dirty="0">
              <a:cs typeface="Arial" pitchFamily="34" charset="0"/>
            </a:endParaRPr>
          </a:p>
          <a:p>
            <a:pPr marL="0" indent="0" eaLnBrk="1" fontAlgn="auto" hangingPunct="1">
              <a:buFont typeface="Arial" pitchFamily="34" charset="0"/>
              <a:buNone/>
              <a:defRPr/>
            </a:pPr>
            <a:r>
              <a:rPr lang="pt-PT" sz="2600" b="1" dirty="0">
                <a:cs typeface="Arial" pitchFamily="34" charset="0"/>
              </a:rPr>
              <a:t>Texto de Apoio</a:t>
            </a:r>
            <a:endParaRPr lang="pt-PT" sz="2600" dirty="0">
              <a:cs typeface="Arial" pitchFamily="34" charset="0"/>
            </a:endParaRP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pt-PT" sz="2600" dirty="0">
                <a:solidFill>
                  <a:schemeClr val="tx1"/>
                </a:solidFill>
                <a:cs typeface="Arial" pitchFamily="34" charset="0"/>
              </a:rPr>
              <a:t>Texto</a:t>
            </a:r>
            <a:r>
              <a:rPr lang="pt-PT" sz="2600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pt-PT" sz="2600" dirty="0">
                <a:solidFill>
                  <a:schemeClr val="tx1"/>
                </a:solidFill>
                <a:cs typeface="Arial" pitchFamily="34" charset="0"/>
              </a:rPr>
              <a:t>de Apoio 2.11 Instruções para medição de altura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AEDDF-9DC8-438E-9C7C-68B8D7802985}" type="slidenum">
              <a:rPr lang="pt-PT" altLang="en-US" smtClean="0"/>
              <a:pPr>
                <a:defRPr/>
              </a:pPr>
              <a:t>36</a:t>
            </a:fld>
            <a:endParaRPr lang="pt-PT" alt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PT" altLang="en-US" dirty="0"/>
              <a:t>Tópico 2.7 Medição de altura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0240"/>
            <a:ext cx="8229600" cy="4205923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buFont typeface="+mj-lt"/>
              <a:buAutoNum type="arabicPeriod"/>
              <a:defRPr/>
            </a:pPr>
            <a:r>
              <a:rPr lang="pt-PT" sz="2600" dirty="0">
                <a:solidFill>
                  <a:schemeClr val="tx1"/>
                </a:solidFill>
              </a:rPr>
              <a:t>A altura deve ser medida em todos os pacientes, excepto nos indivíduos na cadeira de roda ou com dificuldade permanente em manterem-se de pé ou em posição erecta.</a:t>
            </a:r>
          </a:p>
          <a:p>
            <a:pPr marL="514350" indent="-514350" eaLnBrk="1" fontAlgn="auto" hangingPunct="1">
              <a:buFont typeface="+mj-lt"/>
              <a:buAutoNum type="arabicPeriod"/>
              <a:defRPr/>
            </a:pPr>
            <a:r>
              <a:rPr lang="pt-PT" sz="2600" dirty="0">
                <a:solidFill>
                  <a:schemeClr val="tx1"/>
                </a:solidFill>
              </a:rPr>
              <a:t>Em pacientes impossibilitados de permanecer em pé ou acamados, deve-se usar o PB para fazer a avaliação nutricional.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AEDDF-9DC8-438E-9C7C-68B8D7802985}" type="slidenum">
              <a:rPr lang="pt-PT" altLang="en-US" smtClean="0"/>
              <a:pPr>
                <a:defRPr/>
              </a:pPr>
              <a:t>37</a:t>
            </a:fld>
            <a:endParaRPr lang="pt-PT" alt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err="1"/>
              <a:t>Instruções</a:t>
            </a:r>
            <a:r>
              <a:rPr lang="en-US" altLang="en-US" dirty="0"/>
              <a:t> para </a:t>
            </a:r>
            <a:r>
              <a:rPr lang="en-US" altLang="en-US" dirty="0" err="1"/>
              <a:t>medição</a:t>
            </a:r>
            <a:r>
              <a:rPr lang="en-US" altLang="en-US" dirty="0"/>
              <a:t> de </a:t>
            </a:r>
            <a:r>
              <a:rPr lang="en-US" altLang="en-US" dirty="0" err="1"/>
              <a:t>altura</a:t>
            </a:r>
            <a:endParaRPr lang="pt-PT" altLang="en-US" dirty="0"/>
          </a:p>
        </p:txBody>
      </p:sp>
      <p:sp>
        <p:nvSpPr>
          <p:cNvPr id="47107" name="Content Placeholder 5"/>
          <p:cNvSpPr>
            <a:spLocks noGrp="1"/>
          </p:cNvSpPr>
          <p:nvPr>
            <p:ph idx="1"/>
          </p:nvPr>
        </p:nvSpPr>
        <p:spPr>
          <a:xfrm>
            <a:off x="466725" y="1627188"/>
            <a:ext cx="4968875" cy="4525962"/>
          </a:xfrm>
        </p:spPr>
        <p:txBody>
          <a:bodyPr rtlCol="0">
            <a:normAutofit/>
          </a:bodyPr>
          <a:lstStyle/>
          <a:p>
            <a:pPr marL="385763" indent="-385763" eaLnBrk="1" fontAlgn="auto" hangingPunct="1">
              <a:buFont typeface="Calibri Light" pitchFamily="34" charset="0"/>
              <a:buAutoNum type="arabicPeriod"/>
              <a:defRPr/>
            </a:pPr>
            <a:r>
              <a:rPr lang="pt-PT" altLang="en-US" sz="2400" dirty="0">
                <a:solidFill>
                  <a:schemeClr val="tx1"/>
                </a:solidFill>
              </a:rPr>
              <a:t>O paciente deve retirar os sapatos, peças de vestuário pesadas, e enfeites de cabelo se tiver. </a:t>
            </a:r>
          </a:p>
          <a:p>
            <a:pPr marL="385763" indent="-385763" eaLnBrk="1" fontAlgn="auto" hangingPunct="1">
              <a:buFont typeface="Calibri Light" pitchFamily="34" charset="0"/>
              <a:buAutoNum type="arabicPeriod"/>
              <a:defRPr/>
            </a:pPr>
            <a:r>
              <a:rPr lang="pt-PT" altLang="en-US" sz="2400" dirty="0">
                <a:solidFill>
                  <a:schemeClr val="tx1"/>
                </a:solidFill>
              </a:rPr>
              <a:t>Convide o paciente a permanecer com as suas costas encostadas à parede. </a:t>
            </a:r>
          </a:p>
          <a:p>
            <a:pPr marL="385763" indent="-385763" eaLnBrk="1" fontAlgn="auto" hangingPunct="1">
              <a:buFont typeface="Calibri Light" pitchFamily="34" charset="0"/>
              <a:buAutoNum type="arabicPeriod"/>
              <a:defRPr/>
            </a:pPr>
            <a:r>
              <a:rPr lang="pt-PT" altLang="en-US" sz="2400" dirty="0">
                <a:solidFill>
                  <a:schemeClr val="tx1"/>
                </a:solidFill>
              </a:rPr>
              <a:t>O paciente deve olhar em linha recta, </a:t>
            </a:r>
            <a:r>
              <a:rPr lang="pt-PT" sz="2400" dirty="0">
                <a:solidFill>
                  <a:schemeClr val="tx1"/>
                </a:solidFill>
              </a:rPr>
              <a:t>o queixo deve formar uma linha paralela com o chão. </a:t>
            </a:r>
            <a:endParaRPr lang="pt-PT" altLang="en-US" sz="2400" dirty="0">
              <a:solidFill>
                <a:schemeClr val="tx1"/>
              </a:solidFill>
            </a:endParaRPr>
          </a:p>
          <a:p>
            <a:pPr marL="385763" indent="-385763" eaLnBrk="1" fontAlgn="auto" hangingPunct="1">
              <a:buFont typeface="Calibri Light" pitchFamily="34" charset="0"/>
              <a:buAutoNum type="arabicPeriod"/>
              <a:defRPr/>
            </a:pPr>
            <a:r>
              <a:rPr lang="pt-PT" altLang="en-US" sz="2400" dirty="0">
                <a:solidFill>
                  <a:schemeClr val="tx1"/>
                </a:solidFill>
              </a:rPr>
              <a:t>Leia a medição em voz alta com uma precisão de 0,1 cm.</a:t>
            </a:r>
          </a:p>
        </p:txBody>
      </p:sp>
      <p:sp>
        <p:nvSpPr>
          <p:cNvPr id="6" name="Footer Placeholder 1"/>
          <p:cNvSpPr txBox="1">
            <a:spLocks/>
          </p:cNvSpPr>
          <p:nvPr/>
        </p:nvSpPr>
        <p:spPr>
          <a:xfrm>
            <a:off x="261938" y="6446838"/>
            <a:ext cx="4448175" cy="182562"/>
          </a:xfrm>
          <a:prstGeom prst="rect">
            <a:avLst/>
          </a:prstGeom>
        </p:spPr>
        <p:txBody>
          <a:bodyPr wrap="none" anchor="ctr"/>
          <a:lstStyle>
            <a:defPPr>
              <a:defRPr lang="pt-PT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96633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pt-PT" sz="1000" b="1" dirty="0">
                <a:latin typeface="+mn-lt"/>
              </a:rPr>
              <a:t>Módulo 2: </a:t>
            </a:r>
            <a:r>
              <a:rPr lang="pt-PT" sz="1000" dirty="0">
                <a:latin typeface="+mn-lt"/>
              </a:rPr>
              <a:t>Procedimentos na Admissão no Programa de Reabilitação Nutricional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AEDDF-9DC8-438E-9C7C-68B8D7802985}" type="slidenum">
              <a:rPr lang="pt-PT" altLang="en-US" smtClean="0"/>
              <a:pPr>
                <a:defRPr/>
              </a:pPr>
              <a:t>38</a:t>
            </a:fld>
            <a:endParaRPr lang="pt-PT" altLang="en-US" dirty="0"/>
          </a:p>
        </p:txBody>
      </p:sp>
      <p:pic>
        <p:nvPicPr>
          <p:cNvPr id="7" name="Picture 6" descr="Uma enfermeira que mede a altura de um homem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600" y="1737043"/>
            <a:ext cx="3028950" cy="3993515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PT" altLang="en-US" dirty="0"/>
              <a:t>Tópico 2.8 Medição de peso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buFont typeface="Arial" pitchFamily="34" charset="0"/>
              <a:buNone/>
              <a:defRPr/>
            </a:pPr>
            <a:r>
              <a:rPr lang="pt-PT" sz="2600" b="1" dirty="0">
                <a:cs typeface="Arial" pitchFamily="34" charset="0"/>
              </a:rPr>
              <a:t>Objectivos da Aprendizagem</a:t>
            </a:r>
            <a:endParaRPr lang="pt-PT" sz="2600" dirty="0">
              <a:cs typeface="Arial" pitchFamily="34" charset="0"/>
            </a:endParaRP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pt-PT" sz="2600" dirty="0">
                <a:solidFill>
                  <a:schemeClr val="tx1"/>
                </a:solidFill>
                <a:cs typeface="Arial" pitchFamily="34" charset="0"/>
              </a:rPr>
              <a:t>Saber medir correctamente o peso usando a balança plataforma </a:t>
            </a:r>
            <a:endParaRPr lang="pt-PT" sz="2600" b="1" dirty="0">
              <a:solidFill>
                <a:schemeClr val="tx1"/>
              </a:solidFill>
              <a:cs typeface="Arial" pitchFamily="34" charset="0"/>
            </a:endParaRPr>
          </a:p>
          <a:p>
            <a:pPr marL="0" indent="0" eaLnBrk="1" fontAlgn="auto" hangingPunct="1">
              <a:buFont typeface="Arial" pitchFamily="34" charset="0"/>
              <a:buNone/>
              <a:defRPr/>
            </a:pPr>
            <a:r>
              <a:rPr lang="pt-PT" sz="2600" b="1" dirty="0">
                <a:cs typeface="Arial" pitchFamily="34" charset="0"/>
              </a:rPr>
              <a:t> </a:t>
            </a:r>
            <a:endParaRPr lang="pt-PT" sz="1400" b="1" dirty="0">
              <a:cs typeface="Arial" pitchFamily="34" charset="0"/>
            </a:endParaRPr>
          </a:p>
          <a:p>
            <a:pPr marL="0" indent="0" eaLnBrk="1" fontAlgn="auto" hangingPunct="1">
              <a:buFont typeface="Arial" pitchFamily="34" charset="0"/>
              <a:buNone/>
              <a:defRPr/>
            </a:pPr>
            <a:r>
              <a:rPr lang="pt-PT" sz="2600" b="1" dirty="0">
                <a:cs typeface="Arial" pitchFamily="34" charset="0"/>
              </a:rPr>
              <a:t>Texto de Apoio</a:t>
            </a:r>
            <a:endParaRPr lang="pt-PT" sz="2600" dirty="0">
              <a:cs typeface="Arial" pitchFamily="34" charset="0"/>
            </a:endParaRP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pt-PT" sz="2600" dirty="0">
                <a:solidFill>
                  <a:schemeClr val="tx1"/>
                </a:solidFill>
                <a:cs typeface="Arial" pitchFamily="34" charset="0"/>
              </a:rPr>
              <a:t>Texto</a:t>
            </a:r>
            <a:r>
              <a:rPr lang="pt-PT" sz="2600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pt-PT" sz="2600" dirty="0">
                <a:solidFill>
                  <a:schemeClr val="tx1"/>
                </a:solidFill>
                <a:cs typeface="Arial" pitchFamily="34" charset="0"/>
              </a:rPr>
              <a:t>de Apoio 2.12 Instruções para medição de peso</a:t>
            </a:r>
          </a:p>
          <a:p>
            <a:pPr marL="0" indent="0" eaLnBrk="1" fontAlgn="auto" hangingPunct="1">
              <a:buFont typeface="Arial" pitchFamily="34" charset="0"/>
              <a:buNone/>
              <a:defRPr/>
            </a:pPr>
            <a:endParaRPr lang="pt-PT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AEDDF-9DC8-438E-9C7C-68B8D7802985}" type="slidenum">
              <a:rPr lang="pt-PT" altLang="en-US" smtClean="0"/>
              <a:pPr>
                <a:defRPr/>
              </a:pPr>
              <a:t>39</a:t>
            </a:fld>
            <a:endParaRPr lang="pt-PT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71488" y="1524000"/>
            <a:ext cx="8229600" cy="4654756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1000"/>
              </a:spcAft>
              <a:buFont typeface="Arial" charset="0"/>
              <a:buNone/>
              <a:defRPr/>
            </a:pPr>
            <a:r>
              <a:rPr lang="pt-PT" altLang="en-US" sz="2400" b="1" dirty="0"/>
              <a:t>PASSO 1: Receber o paciente e providenciar os cuidados iniciais</a:t>
            </a:r>
          </a:p>
          <a:p>
            <a:pPr eaLnBrk="1" fontAlgn="auto" hangingPunct="1">
              <a:spcBef>
                <a:spcPts val="0"/>
              </a:spcBef>
              <a:spcAft>
                <a:spcPts val="1000"/>
              </a:spcAft>
              <a:defRPr/>
            </a:pPr>
            <a:r>
              <a:rPr lang="pt-PT" altLang="en-US" sz="2400" dirty="0">
                <a:solidFill>
                  <a:schemeClr val="tx1"/>
                </a:solidFill>
              </a:rPr>
              <a:t>Fazer a triagem rotineira dos pacientes que esperam na fila e atender os mais graves </a:t>
            </a:r>
          </a:p>
          <a:p>
            <a:pPr eaLnBrk="1" fontAlgn="auto" hangingPunct="1">
              <a:spcBef>
                <a:spcPts val="0"/>
              </a:spcBef>
              <a:spcAft>
                <a:spcPts val="1000"/>
              </a:spcAft>
              <a:defRPr/>
            </a:pPr>
            <a:r>
              <a:rPr lang="pt-PT" altLang="en-US" sz="2400" dirty="0">
                <a:solidFill>
                  <a:schemeClr val="tx1"/>
                </a:solidFill>
              </a:rPr>
              <a:t>Avaliar quanto ao risco de morte e c</a:t>
            </a:r>
            <a:r>
              <a:rPr lang="pt-PT" sz="2400" dirty="0">
                <a:solidFill>
                  <a:schemeClr val="tx1"/>
                </a:solidFill>
                <a:ea typeface="Calibri"/>
              </a:rPr>
              <a:t>omeçar o tratamento o mais rápido possível</a:t>
            </a:r>
          </a:p>
          <a:p>
            <a:pPr eaLnBrk="1" fontAlgn="auto" hangingPunct="1">
              <a:spcBef>
                <a:spcPts val="0"/>
              </a:spcBef>
              <a:spcAft>
                <a:spcPts val="1000"/>
              </a:spcAft>
              <a:defRPr/>
            </a:pPr>
            <a:r>
              <a:rPr lang="pt-PT" sz="2400" dirty="0">
                <a:solidFill>
                  <a:schemeClr val="tx1"/>
                </a:solidFill>
                <a:ea typeface="Calibri"/>
              </a:rPr>
              <a:t>A história clínica e o exame físico devem ser feitos após superada a fase do risco imediato de morte</a:t>
            </a:r>
          </a:p>
          <a:p>
            <a:pPr eaLnBrk="1" fontAlgn="auto" hangingPunct="1">
              <a:spcBef>
                <a:spcPts val="0"/>
              </a:spcBef>
              <a:spcAft>
                <a:spcPts val="1000"/>
              </a:spcAft>
              <a:defRPr/>
            </a:pPr>
            <a:r>
              <a:rPr lang="pt-PT" sz="2400" dirty="0">
                <a:solidFill>
                  <a:schemeClr val="tx1"/>
                </a:solidFill>
                <a:ea typeface="Calibri"/>
              </a:rPr>
              <a:t>Pacientes que percorreram longas distâncias ou que esperaram por muito tempo até serem atendidos devem receber água açucarada a 10% </a:t>
            </a:r>
            <a:endParaRPr lang="pt-PT" altLang="en-US" sz="24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AEDDF-9DC8-438E-9C7C-68B8D7802985}" type="slidenum">
              <a:rPr lang="pt-PT" altLang="en-US" smtClean="0"/>
              <a:pPr>
                <a:defRPr/>
              </a:pPr>
              <a:t>4</a:t>
            </a:fld>
            <a:endParaRPr lang="pt-PT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7718323" cy="1417638"/>
          </a:xfrm>
        </p:spPr>
        <p:txBody>
          <a:bodyPr>
            <a:normAutofit/>
          </a:bodyPr>
          <a:lstStyle/>
          <a:p>
            <a:r>
              <a:rPr lang="pt-PT" dirty="0"/>
              <a:t>Tópico 2.1 Procedimentos na admissão no Programa de Reabilitação Nutricional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PT" altLang="en-US" dirty="0"/>
              <a:t>Tópico 2.8 Medição de peso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pt-PT" sz="2600" dirty="0">
                <a:solidFill>
                  <a:schemeClr val="tx1"/>
                </a:solidFill>
                <a:cs typeface="Arial" pitchFamily="34" charset="0"/>
              </a:rPr>
              <a:t>Converse com o paciente antes de pesá-lo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pt-PT" sz="2600" dirty="0">
                <a:solidFill>
                  <a:schemeClr val="tx1"/>
                </a:solidFill>
                <a:cs typeface="Arial" pitchFamily="34" charset="0"/>
              </a:rPr>
              <a:t>O paciente deve ser pesado descalço e usando roupas leves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pt-PT" sz="2600" dirty="0">
                <a:solidFill>
                  <a:schemeClr val="tx1"/>
                </a:solidFill>
                <a:cs typeface="Arial" pitchFamily="34" charset="0"/>
              </a:rPr>
              <a:t>Diariamente (antes das pesagens) calibre a balança com um peso conhecido. A cada pesagem, a balança deve ser </a:t>
            </a:r>
            <a:r>
              <a:rPr lang="pt-PT" sz="2600" dirty="0" err="1">
                <a:solidFill>
                  <a:schemeClr val="tx1"/>
                </a:solidFill>
                <a:cs typeface="Arial" pitchFamily="34" charset="0"/>
              </a:rPr>
              <a:t>re-calibrada</a:t>
            </a:r>
            <a:r>
              <a:rPr lang="pt-PT" sz="2600" dirty="0">
                <a:solidFill>
                  <a:schemeClr val="tx1"/>
                </a:solidFill>
                <a:cs typeface="Arial" pitchFamily="34" charset="0"/>
              </a:rPr>
              <a:t> (o ponteiro deve estar </a:t>
            </a:r>
            <a:r>
              <a:rPr lang="pt-PT" sz="2600" b="1" dirty="0">
                <a:solidFill>
                  <a:schemeClr val="tx1"/>
                </a:solidFill>
                <a:cs typeface="Arial" pitchFamily="34" charset="0"/>
              </a:rPr>
              <a:t>SEMPRE</a:t>
            </a:r>
            <a:r>
              <a:rPr lang="pt-PT" sz="2600" dirty="0">
                <a:solidFill>
                  <a:schemeClr val="tx1"/>
                </a:solidFill>
                <a:cs typeface="Arial" pitchFamily="34" charset="0"/>
              </a:rPr>
              <a:t> no zero)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AEDDF-9DC8-438E-9C7C-68B8D7802985}" type="slidenum">
              <a:rPr lang="pt-PT" altLang="en-US" smtClean="0"/>
              <a:pPr>
                <a:defRPr/>
              </a:pPr>
              <a:t>40</a:t>
            </a:fld>
            <a:endParaRPr lang="pt-PT" alt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PT" altLang="en-US" dirty="0"/>
              <a:t>Instruções para medição de peso</a:t>
            </a:r>
          </a:p>
        </p:txBody>
      </p:sp>
      <p:sp>
        <p:nvSpPr>
          <p:cNvPr id="51203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4973638" cy="4525963"/>
          </a:xfrm>
        </p:spPr>
        <p:txBody>
          <a:bodyPr rtlCol="0">
            <a:normAutofit/>
          </a:bodyPr>
          <a:lstStyle/>
          <a:p>
            <a:pPr marL="385763" indent="-385763" eaLnBrk="1" fontAlgn="auto" hangingPunct="1">
              <a:buFont typeface="Calibri Light" pitchFamily="34" charset="0"/>
              <a:buAutoNum type="arabicPeriod"/>
              <a:defRPr/>
            </a:pPr>
            <a:r>
              <a:rPr lang="pt-PT" altLang="en-US" sz="2200" dirty="0">
                <a:solidFill>
                  <a:schemeClr val="tx1"/>
                </a:solidFill>
              </a:rPr>
              <a:t>Destrave a balança e calibre a balança, assegurando-se que a agulha do braço e o fiel estão nivelados.</a:t>
            </a:r>
          </a:p>
          <a:p>
            <a:pPr marL="385763" indent="-385763" eaLnBrk="1" fontAlgn="auto" hangingPunct="1">
              <a:buFont typeface="Calibri Light" pitchFamily="34" charset="0"/>
              <a:buAutoNum type="arabicPeriod"/>
              <a:defRPr/>
            </a:pPr>
            <a:r>
              <a:rPr lang="pt-PT" altLang="en-US" sz="2200" dirty="0">
                <a:solidFill>
                  <a:schemeClr val="tx1"/>
                </a:solidFill>
              </a:rPr>
              <a:t>Convide o paciente a tirar os sapatos e peças de vestuário pesadas.</a:t>
            </a:r>
          </a:p>
          <a:p>
            <a:pPr marL="385763" indent="-385763" eaLnBrk="1" fontAlgn="auto" hangingPunct="1">
              <a:buFont typeface="Calibri Light" pitchFamily="34" charset="0"/>
              <a:buAutoNum type="arabicPeriod"/>
              <a:defRPr/>
            </a:pPr>
            <a:r>
              <a:rPr lang="pt-PT" altLang="en-US" sz="2200" dirty="0">
                <a:solidFill>
                  <a:schemeClr val="tx1"/>
                </a:solidFill>
              </a:rPr>
              <a:t>Mova o cursor maior para marcar os kilogramas e depois mova o cursor menor para marcar os gramas.</a:t>
            </a:r>
          </a:p>
          <a:p>
            <a:pPr marL="385763" indent="-385763" eaLnBrk="1" fontAlgn="auto" hangingPunct="1">
              <a:buFont typeface="Calibri Light" pitchFamily="34" charset="0"/>
              <a:buAutoNum type="arabicPeriod"/>
              <a:defRPr/>
            </a:pPr>
            <a:r>
              <a:rPr lang="pt-PT" altLang="en-US" sz="2200" dirty="0">
                <a:solidFill>
                  <a:schemeClr val="tx1"/>
                </a:solidFill>
              </a:rPr>
              <a:t>Faça a leitura quando a agulha do braço e o fiel estiverem nivelados com uma precisão de 0,1 kg.</a:t>
            </a:r>
          </a:p>
        </p:txBody>
      </p:sp>
      <p:pic>
        <p:nvPicPr>
          <p:cNvPr id="7" name="Content Placeholder 6" descr="Um homem pesado em uma escala.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5707064" y="1500188"/>
            <a:ext cx="2006970" cy="4438650"/>
          </a:xfrm>
          <a:ln w="38100" cap="sq"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AEDDF-9DC8-438E-9C7C-68B8D7802985}" type="slidenum">
              <a:rPr lang="pt-PT" altLang="en-US" smtClean="0"/>
              <a:pPr>
                <a:defRPr/>
              </a:pPr>
              <a:t>41</a:t>
            </a:fld>
            <a:endParaRPr lang="pt-PT" alt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PT" altLang="en-US" dirty="0"/>
              <a:t>Tópico 2.9 Medição de perímetro braquial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buFont typeface="Arial" pitchFamily="34" charset="0"/>
              <a:buNone/>
              <a:defRPr/>
            </a:pPr>
            <a:r>
              <a:rPr lang="pt-PT" sz="2600" b="1" dirty="0"/>
              <a:t>Objectivos da Aprendizagem</a:t>
            </a:r>
            <a:endParaRPr lang="pt-PT" sz="2600" dirty="0"/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pt-PT" sz="2600" dirty="0">
                <a:solidFill>
                  <a:schemeClr val="tx1"/>
                </a:solidFill>
              </a:rPr>
              <a:t>Medir correctamente o perímetro braquial</a:t>
            </a:r>
            <a:endParaRPr lang="pt-PT" sz="2600" b="1" dirty="0">
              <a:solidFill>
                <a:schemeClr val="tx1"/>
              </a:solidFill>
            </a:endParaRPr>
          </a:p>
          <a:p>
            <a:pPr marL="0" indent="0" eaLnBrk="1" fontAlgn="auto" hangingPunct="1">
              <a:buFont typeface="Arial" pitchFamily="34" charset="0"/>
              <a:buNone/>
              <a:defRPr/>
            </a:pPr>
            <a:endParaRPr lang="pt-PT" sz="1400" b="1" dirty="0"/>
          </a:p>
          <a:p>
            <a:pPr marL="0" indent="0" eaLnBrk="1" fontAlgn="auto" hangingPunct="1">
              <a:buFont typeface="Arial" pitchFamily="34" charset="0"/>
              <a:buNone/>
              <a:defRPr/>
            </a:pPr>
            <a:r>
              <a:rPr lang="pt-PT" sz="2600" b="1" dirty="0"/>
              <a:t>Texto de Apoio</a:t>
            </a:r>
            <a:endParaRPr lang="pt-PT" sz="2600" dirty="0"/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pt-PT" sz="2600" dirty="0">
                <a:solidFill>
                  <a:schemeClr val="tx1"/>
                </a:solidFill>
              </a:rPr>
              <a:t>Texto</a:t>
            </a:r>
            <a:r>
              <a:rPr lang="pt-PT" sz="2600" b="1" dirty="0">
                <a:solidFill>
                  <a:schemeClr val="tx1"/>
                </a:solidFill>
              </a:rPr>
              <a:t> </a:t>
            </a:r>
            <a:r>
              <a:rPr lang="pt-PT" sz="2600" dirty="0">
                <a:solidFill>
                  <a:schemeClr val="tx1"/>
                </a:solidFill>
              </a:rPr>
              <a:t>de Apoio 2.13 Instruções para medição de perímetro braquial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AEDDF-9DC8-438E-9C7C-68B8D7802985}" type="slidenum">
              <a:rPr lang="pt-PT" altLang="en-US" smtClean="0"/>
              <a:pPr>
                <a:defRPr/>
              </a:pPr>
              <a:t>42</a:t>
            </a:fld>
            <a:endParaRPr lang="pt-PT" alt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PT" altLang="en-US" dirty="0"/>
              <a:t>Tópico 2.9 Medição de perímetro braquial 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457200" y="1632156"/>
            <a:ext cx="8229600" cy="4494008"/>
          </a:xfrm>
        </p:spPr>
        <p:txBody>
          <a:bodyPr rtlCol="0">
            <a:normAutofit/>
          </a:bodyPr>
          <a:lstStyle/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pt-PT" altLang="en-US" sz="2600" dirty="0">
                <a:solidFill>
                  <a:schemeClr val="tx1"/>
                </a:solidFill>
                <a:cs typeface="Arial" pitchFamily="34" charset="0"/>
              </a:rPr>
              <a:t>O perímetro braquial deve ser sempre medido no braço esquerdo, excepto em pacientes canhotos/esquerdinos. 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pt-PT" altLang="en-US" sz="2600" dirty="0">
                <a:solidFill>
                  <a:schemeClr val="tx1"/>
                </a:solidFill>
                <a:cs typeface="Arial" pitchFamily="34" charset="0"/>
              </a:rPr>
              <a:t>A fita não deve estar muito apertada.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AEDDF-9DC8-438E-9C7C-68B8D7802985}" type="slidenum">
              <a:rPr lang="pt-PT" altLang="en-US" smtClean="0"/>
              <a:pPr>
                <a:defRPr/>
              </a:pPr>
              <a:t>43</a:t>
            </a:fld>
            <a:endParaRPr lang="pt-PT" alt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err="1"/>
              <a:t>Instruções</a:t>
            </a:r>
            <a:r>
              <a:rPr lang="en-US" altLang="en-US" dirty="0"/>
              <a:t> para </a:t>
            </a:r>
            <a:r>
              <a:rPr lang="en-US" altLang="en-US" dirty="0" err="1"/>
              <a:t>medição</a:t>
            </a:r>
            <a:r>
              <a:rPr lang="en-US" altLang="en-US" dirty="0"/>
              <a:t> de </a:t>
            </a:r>
            <a:r>
              <a:rPr lang="en-US" altLang="en-US" dirty="0" err="1"/>
              <a:t>perímetro</a:t>
            </a:r>
            <a:r>
              <a:rPr lang="en-US" altLang="en-US" dirty="0"/>
              <a:t> </a:t>
            </a:r>
            <a:r>
              <a:rPr lang="en-US" altLang="en-US" dirty="0" err="1"/>
              <a:t>braquial</a:t>
            </a:r>
            <a:endParaRPr lang="pt-PT" alt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5578475" cy="4525963"/>
          </a:xfrm>
        </p:spPr>
        <p:txBody>
          <a:bodyPr rtlCol="0">
            <a:normAutofit/>
          </a:bodyPr>
          <a:lstStyle/>
          <a:p>
            <a:pPr marL="385763" indent="-385763" eaLnBrk="1" fontAlgn="auto" hangingPunct="1">
              <a:buFont typeface="+mj-lt"/>
              <a:buAutoNum type="arabicPeriod"/>
              <a:defRPr/>
            </a:pPr>
            <a:r>
              <a:rPr lang="pt-PT" sz="2200" dirty="0">
                <a:solidFill>
                  <a:schemeClr val="tx1"/>
                </a:solidFill>
              </a:rPr>
              <a:t>Peça ao paciente para dobrar o braço esquerdo fazendo um ângulo de 90 graus (braço direito para indivíduos canhotos). </a:t>
            </a:r>
          </a:p>
          <a:p>
            <a:pPr marL="385763" indent="-385763" eaLnBrk="1" fontAlgn="auto" hangingPunct="1">
              <a:buFont typeface="+mj-lt"/>
              <a:buAutoNum type="arabicPeriod"/>
              <a:defRPr/>
            </a:pPr>
            <a:r>
              <a:rPr lang="pt-PT" sz="2200" dirty="0">
                <a:solidFill>
                  <a:schemeClr val="tx1"/>
                </a:solidFill>
              </a:rPr>
              <a:t>Localize o meio da parte superior do braço esquerdo, entre o ombro e o cotovelo, e marque com </a:t>
            </a:r>
            <a:r>
              <a:rPr lang="pt-BR" sz="2200" dirty="0">
                <a:solidFill>
                  <a:schemeClr val="tx1"/>
                </a:solidFill>
              </a:rPr>
              <a:t>uma caneta de tinta fácil de lavar</a:t>
            </a:r>
            <a:r>
              <a:rPr lang="pt-PT" sz="2200" dirty="0">
                <a:solidFill>
                  <a:schemeClr val="tx1"/>
                </a:solidFill>
              </a:rPr>
              <a:t>.</a:t>
            </a:r>
          </a:p>
          <a:p>
            <a:pPr marL="385763" indent="-385763" eaLnBrk="1" fontAlgn="auto" hangingPunct="1">
              <a:buFont typeface="+mj-lt"/>
              <a:buAutoNum type="arabicPeriod"/>
              <a:defRPr/>
            </a:pPr>
            <a:r>
              <a:rPr lang="pt-PT" sz="2200" dirty="0">
                <a:solidFill>
                  <a:schemeClr val="tx1"/>
                </a:solidFill>
              </a:rPr>
              <a:t>Com o braço do doente relaxado e descaído para o seu corpo, enrole a fita do PB à volta do braço no ponto intermédio. </a:t>
            </a:r>
          </a:p>
          <a:p>
            <a:pPr marL="385763" indent="-385763" eaLnBrk="1" fontAlgn="auto" hangingPunct="1">
              <a:buFont typeface="+mj-lt"/>
              <a:buAutoNum type="arabicPeriod"/>
              <a:defRPr/>
            </a:pPr>
            <a:r>
              <a:rPr lang="pt-PT" sz="2200" dirty="0">
                <a:solidFill>
                  <a:schemeClr val="tx1"/>
                </a:solidFill>
              </a:rPr>
              <a:t>O PB é registado com uma precisão de 1 mm (0,1 cm).</a:t>
            </a:r>
          </a:p>
        </p:txBody>
      </p:sp>
      <p:pic>
        <p:nvPicPr>
          <p:cNvPr id="7" name="Content Placeholder 6" descr="Dobre o braço esquerdo com um ângulo de 90o. Encontre o topo do ombro e a ponta do cotovelo. Mantenha a fita no nível dos olhos e coloque-a a 0 cm na parte superior do ombro. Puxe a fita após a ponta do cotovelo dobrado. Marque o comprimento da parte superior do braço colocando o polegar direito na fita onde ele encontra a ponta do cotovelo. Tome o ponto em que o seu polegar direito marcou e traga-o para encontrar o ponto de 0 cm no ombro, dobrando a fita. Coloque o polegar esquerdo no ponto onde a fita se dobra (ponto médio). Marque o ponto médio com um dedo ou caneta. Endireite o braço do cliente e enrole a fita ao redor do braço no meio do ponto. Coloque a fita na janela e corrija a tensão da fita. Certifique-se de que a fita não está muito solta nem muito apertada. Leia a medida para o mximo 1 mm (0,1 cm) na janela onde as flechas apontam para dentro. Registre a medida para 1 mm (0,1 cm) mais próximo e grave a cor.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5962650" y="1533525"/>
            <a:ext cx="3098800" cy="4230688"/>
          </a:xfrm>
          <a:ln w="38100" cap="sq"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AEDDF-9DC8-438E-9C7C-68B8D7802985}" type="slidenum">
              <a:rPr lang="pt-PT" altLang="en-US" smtClean="0"/>
              <a:pPr>
                <a:defRPr/>
              </a:pPr>
              <a:t>44</a:t>
            </a:fld>
            <a:endParaRPr lang="pt-PT" alt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PT" altLang="en-US" dirty="0"/>
              <a:t>Tópico 2.10 Instruções para o arredondamento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buFont typeface="Arial" pitchFamily="34" charset="0"/>
              <a:buNone/>
              <a:defRPr/>
            </a:pPr>
            <a:r>
              <a:rPr lang="pt-PT" sz="2600" b="1" dirty="0">
                <a:cs typeface="Arial" pitchFamily="34" charset="0"/>
              </a:rPr>
              <a:t>Objectivos da Aprendizagem</a:t>
            </a:r>
            <a:endParaRPr lang="pt-PT" sz="2600" dirty="0">
              <a:cs typeface="Arial" pitchFamily="34" charset="0"/>
            </a:endParaRP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pt-PT" sz="2600" dirty="0">
                <a:solidFill>
                  <a:schemeClr val="tx1"/>
                </a:solidFill>
                <a:cs typeface="Arial" pitchFamily="34" charset="0"/>
              </a:rPr>
              <a:t>Saber como arredondar os números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pt-PT" sz="2600" dirty="0">
                <a:solidFill>
                  <a:schemeClr val="tx1"/>
                </a:solidFill>
                <a:cs typeface="Arial" pitchFamily="34" charset="0"/>
              </a:rPr>
              <a:t>Saber como arrendondar idades</a:t>
            </a:r>
            <a:endParaRPr lang="pt-PT" sz="2600" b="1" dirty="0">
              <a:solidFill>
                <a:schemeClr val="tx1"/>
              </a:solidFill>
              <a:cs typeface="Arial" pitchFamily="34" charset="0"/>
            </a:endParaRPr>
          </a:p>
          <a:p>
            <a:pPr marL="0" indent="0" eaLnBrk="1" fontAlgn="auto" hangingPunct="1">
              <a:buFont typeface="Arial" pitchFamily="34" charset="0"/>
              <a:buNone/>
              <a:defRPr/>
            </a:pPr>
            <a:r>
              <a:rPr lang="pt-PT" sz="2600" b="1" dirty="0">
                <a:cs typeface="Arial" pitchFamily="34" charset="0"/>
              </a:rPr>
              <a:t>Texto de Apoio</a:t>
            </a:r>
            <a:endParaRPr lang="pt-PT" sz="2600" dirty="0">
              <a:cs typeface="Arial" pitchFamily="34" charset="0"/>
            </a:endParaRP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pt-PT" sz="2600" dirty="0">
                <a:solidFill>
                  <a:schemeClr val="tx1"/>
                </a:solidFill>
                <a:cs typeface="Arial" pitchFamily="34" charset="0"/>
              </a:rPr>
              <a:t>Texto de Apoio 2.14 Instruções para arredondar números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pt-PT" sz="2600" dirty="0">
                <a:solidFill>
                  <a:schemeClr val="tx1"/>
                </a:solidFill>
                <a:cs typeface="Arial" pitchFamily="34" charset="0"/>
              </a:rPr>
              <a:t>Texto de apoio 2.15 Instruções para arredondar idades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AEDDF-9DC8-438E-9C7C-68B8D7802985}" type="slidenum">
              <a:rPr lang="pt-PT" altLang="en-US" smtClean="0"/>
              <a:pPr>
                <a:defRPr/>
              </a:pPr>
              <a:t>45</a:t>
            </a:fld>
            <a:endParaRPr lang="pt-PT" alt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 descr="Instruções para arredondar números 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err="1"/>
              <a:t>Instruções</a:t>
            </a:r>
            <a:r>
              <a:rPr lang="en-US" altLang="en-US" dirty="0"/>
              <a:t> para </a:t>
            </a:r>
            <a:r>
              <a:rPr lang="en-US" altLang="en-US" dirty="0" err="1"/>
              <a:t>arredondar</a:t>
            </a:r>
            <a:r>
              <a:rPr lang="en-US" altLang="en-US" dirty="0"/>
              <a:t> </a:t>
            </a:r>
            <a:r>
              <a:rPr lang="en-US" altLang="en-US" dirty="0" err="1"/>
              <a:t>números</a:t>
            </a:r>
            <a:r>
              <a:rPr lang="en-US" altLang="en-US" dirty="0"/>
              <a:t> </a:t>
            </a:r>
            <a:endParaRPr lang="pt-PT" altLang="en-US" dirty="0"/>
          </a:p>
        </p:txBody>
      </p:sp>
      <p:pic>
        <p:nvPicPr>
          <p:cNvPr id="3153" name="Picture 8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507" y="1523999"/>
            <a:ext cx="5821194" cy="474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AEDDF-9DC8-438E-9C7C-68B8D7802985}" type="slidenum">
              <a:rPr lang="pt-PT" altLang="en-US" smtClean="0"/>
              <a:pPr>
                <a:defRPr/>
              </a:pPr>
              <a:t>46</a:t>
            </a:fld>
            <a:endParaRPr lang="pt-PT" alt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err="1"/>
              <a:t>Instruções</a:t>
            </a:r>
            <a:r>
              <a:rPr lang="en-US" altLang="en-US" dirty="0"/>
              <a:t> para </a:t>
            </a:r>
            <a:r>
              <a:rPr lang="en-US" altLang="en-US" dirty="0" err="1"/>
              <a:t>arredondar</a:t>
            </a:r>
            <a:r>
              <a:rPr lang="en-US" altLang="en-US" dirty="0"/>
              <a:t> </a:t>
            </a:r>
            <a:r>
              <a:rPr lang="en-US" altLang="en-US" dirty="0" err="1"/>
              <a:t>idades</a:t>
            </a:r>
            <a:endParaRPr lang="pt-PT" altLang="en-US" dirty="0"/>
          </a:p>
        </p:txBody>
      </p:sp>
      <p:sp>
        <p:nvSpPr>
          <p:cNvPr id="89106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AEDDF-9DC8-438E-9C7C-68B8D7802985}" type="slidenum">
              <a:rPr lang="pt-PT" altLang="en-US" smtClean="0"/>
              <a:pPr>
                <a:defRPr/>
              </a:pPr>
              <a:t>47</a:t>
            </a:fld>
            <a:endParaRPr lang="pt-PT" alt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7966198"/>
              </p:ext>
            </p:extLst>
          </p:nvPr>
        </p:nvGraphicFramePr>
        <p:xfrm>
          <a:off x="457200" y="2148681"/>
          <a:ext cx="8229600" cy="3976816"/>
        </p:xfrm>
        <a:graphic>
          <a:graphicData uri="http://schemas.openxmlformats.org/drawingml/2006/table">
            <a:tbl>
              <a:tblPr firstRow="1" firstCol="1" bandRow="1"/>
              <a:tblGrid>
                <a:gridCol w="408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806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8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Idade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8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Arredondamento da idade (Anos:Meses)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581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 anos e 1 mês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 anos e 2 meses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15:0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674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 anos e 3 meses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 anos e 4 meses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 anos e 5 meses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 anos e 7 meses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 anos e 8 meses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15:6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62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 anos e 9 meses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 anos e 10 meses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 anos e 11 meses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16:0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5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PT" altLang="en-US" dirty="0"/>
              <a:t>Tópico 2.11 Instruções para o cálculo do </a:t>
            </a:r>
            <a:r>
              <a:rPr lang="pt-PT" altLang="en-US" dirty="0">
                <a:ea typeface="Verdana" panose="020B0604030504040204" pitchFamily="34" charset="0"/>
                <a:cs typeface="Verdana" panose="020B0604030504040204" pitchFamily="34" charset="0"/>
              </a:rPr>
              <a:t>í</a:t>
            </a:r>
            <a:r>
              <a:rPr lang="pt-PT" altLang="en-US" dirty="0"/>
              <a:t>ndice de massa corporal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11700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pt-PT" sz="1800" b="1" dirty="0">
                <a:cs typeface="Arial" pitchFamily="34" charset="0"/>
              </a:rPr>
              <a:t>Objectivos da Aprendizagem</a:t>
            </a:r>
            <a:endParaRPr lang="pt-PT" sz="1800" dirty="0">
              <a:cs typeface="Arial" pitchFamily="34" charset="0"/>
            </a:endParaRPr>
          </a:p>
          <a:p>
            <a:pPr eaLnBrk="1" fontAlgn="auto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PT" sz="1800" dirty="0">
                <a:solidFill>
                  <a:schemeClr val="tx1"/>
                </a:solidFill>
                <a:cs typeface="Arial" pitchFamily="34" charset="0"/>
              </a:rPr>
              <a:t>Saber como se calcula o IMC</a:t>
            </a:r>
          </a:p>
          <a:p>
            <a:pPr eaLnBrk="1" fontAlgn="auto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PT" sz="1800" dirty="0">
                <a:solidFill>
                  <a:schemeClr val="tx1"/>
                </a:solidFill>
                <a:cs typeface="Arial" pitchFamily="34" charset="0"/>
              </a:rPr>
              <a:t>Saber usar as tabelas de IMC para diferentes faixas etárias</a:t>
            </a:r>
            <a:endParaRPr lang="pt-PT" sz="1800" b="1" dirty="0">
              <a:solidFill>
                <a:schemeClr val="tx1"/>
              </a:solidFill>
              <a:cs typeface="Arial" pitchFamily="34" charset="0"/>
            </a:endParaRPr>
          </a:p>
          <a:p>
            <a:pPr marL="0" indent="0" eaLnBrk="1" fontAlgn="auto" hangingPunct="1"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pt-PT" sz="1800" b="1" dirty="0">
                <a:cs typeface="Arial" pitchFamily="34" charset="0"/>
              </a:rPr>
              <a:t>Texto de Apoio</a:t>
            </a:r>
            <a:endParaRPr lang="pt-PT" sz="1800" dirty="0">
              <a:cs typeface="Arial" pitchFamily="34" charset="0"/>
            </a:endParaRPr>
          </a:p>
          <a:p>
            <a:pPr eaLnBrk="1" fontAlgn="auto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PT" sz="1800" dirty="0">
                <a:solidFill>
                  <a:schemeClr val="tx1"/>
                </a:solidFill>
                <a:cs typeface="Arial" pitchFamily="34" charset="0"/>
              </a:rPr>
              <a:t>Texto de Apoio 2.16 Instruções para o cálculo do Índice de Massa Corporal para Idade em adolescentes</a:t>
            </a:r>
            <a:endParaRPr lang="pt-PT" sz="1800" i="1" dirty="0">
              <a:solidFill>
                <a:schemeClr val="tx1"/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PT" sz="1800" dirty="0">
                <a:solidFill>
                  <a:schemeClr val="tx1"/>
                </a:solidFill>
                <a:cs typeface="Arial" pitchFamily="34" charset="0"/>
              </a:rPr>
              <a:t>Texto de Apoio 2.17 Exercício: Cálculo do IMC para Idade e classificação do estado nutricional em adolescentes</a:t>
            </a:r>
            <a:endParaRPr lang="pt-PT" sz="1800" i="1" dirty="0">
              <a:solidFill>
                <a:schemeClr val="tx1"/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PT" sz="1800" dirty="0">
                <a:solidFill>
                  <a:schemeClr val="tx1"/>
                </a:solidFill>
                <a:cs typeface="Arial" pitchFamily="34" charset="0"/>
              </a:rPr>
              <a:t>Texto de Apoio 2.18 Instruções para o cálculo do Índice de Massa Corporal para adultos</a:t>
            </a:r>
            <a:endParaRPr lang="pt-PT" sz="1800" i="1" dirty="0">
              <a:solidFill>
                <a:schemeClr val="tx1"/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PT" sz="1800" dirty="0">
                <a:solidFill>
                  <a:schemeClr val="tx1"/>
                </a:solidFill>
                <a:cs typeface="Arial" pitchFamily="34" charset="0"/>
              </a:rPr>
              <a:t>Texto de Apoio 2.19 </a:t>
            </a:r>
            <a:r>
              <a:rPr lang="pt-BR" sz="1800" dirty="0">
                <a:solidFill>
                  <a:schemeClr val="tx1"/>
                </a:solidFill>
              </a:rPr>
              <a:t>Classificação do estado nutricional em idosos </a:t>
            </a:r>
            <a:r>
              <a:rPr lang="pt-PT" sz="1800" dirty="0">
                <a:solidFill>
                  <a:schemeClr val="tx1"/>
                </a:solidFill>
                <a:cs typeface="Arial" pitchFamily="34" charset="0"/>
              </a:rPr>
              <a:t> </a:t>
            </a:r>
            <a:endParaRPr lang="pt-PT" sz="1800" i="1" dirty="0">
              <a:solidFill>
                <a:schemeClr val="tx1"/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PT" sz="1800" dirty="0">
                <a:solidFill>
                  <a:schemeClr val="tx1"/>
                </a:solidFill>
                <a:cs typeface="Arial" pitchFamily="34" charset="0"/>
              </a:rPr>
              <a:t>Texto de Apoio 2.20 Classificação do estado nutricional em mulheres grávidas e nos 6 meses pós-parto</a:t>
            </a:r>
            <a:endParaRPr lang="pt-PT" sz="1800" i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AEDDF-9DC8-438E-9C7C-68B8D7802985}" type="slidenum">
              <a:rPr lang="pt-PT" altLang="en-US" smtClean="0"/>
              <a:pPr>
                <a:defRPr/>
              </a:pPr>
              <a:t>48</a:t>
            </a:fld>
            <a:endParaRPr lang="pt-PT" alt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PT" altLang="en-US" dirty="0"/>
              <a:t>Tópico 2.11 Instruções para o cálculo do índice de massa corporal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2156"/>
            <a:ext cx="8229600" cy="4494008"/>
          </a:xfrm>
        </p:spPr>
        <p:txBody>
          <a:bodyPr rtlCol="0"/>
          <a:lstStyle/>
          <a:p>
            <a:pPr marL="385763" indent="-385763" eaLnBrk="1" fontAlgn="auto" hangingPunct="1">
              <a:buFont typeface="+mj-lt"/>
              <a:buAutoNum type="arabicPeriod"/>
              <a:defRPr/>
            </a:pPr>
            <a:r>
              <a:rPr lang="pt-PT" sz="2400" dirty="0">
                <a:solidFill>
                  <a:schemeClr val="tx1"/>
                </a:solidFill>
              </a:rPr>
              <a:t>Pesar o doente e registar o seu peso em kg.</a:t>
            </a:r>
          </a:p>
          <a:p>
            <a:pPr marL="385763" indent="-385763" eaLnBrk="1" fontAlgn="auto" hangingPunct="1">
              <a:buFont typeface="+mj-lt"/>
              <a:buAutoNum type="arabicPeriod"/>
              <a:defRPr/>
            </a:pPr>
            <a:r>
              <a:rPr lang="pt-PT" sz="2400" dirty="0">
                <a:solidFill>
                  <a:schemeClr val="tx1"/>
                </a:solidFill>
              </a:rPr>
              <a:t>Medir e registar a altura em metros.</a:t>
            </a:r>
          </a:p>
          <a:p>
            <a:pPr marL="385763" indent="-385763" eaLnBrk="1" fontAlgn="auto" hangingPunct="1">
              <a:buFont typeface="+mj-lt"/>
              <a:buAutoNum type="arabicPeriod"/>
              <a:defRPr/>
            </a:pPr>
            <a:r>
              <a:rPr lang="pt-PT" sz="2400" dirty="0">
                <a:solidFill>
                  <a:schemeClr val="tx1"/>
                </a:solidFill>
              </a:rPr>
              <a:t>Calcular o IMC do doente usando a seguinte fórmula: </a:t>
            </a:r>
          </a:p>
          <a:p>
            <a:pPr marL="385763" indent="-385763" eaLnBrk="1" fontAlgn="auto" hangingPunct="1">
              <a:buFont typeface="+mj-lt"/>
              <a:buAutoNum type="arabicPeriod"/>
              <a:defRPr/>
            </a:pPr>
            <a:endParaRPr lang="pt-PT" sz="2400" dirty="0">
              <a:solidFill>
                <a:schemeClr val="tx1"/>
              </a:solidFill>
            </a:endParaRPr>
          </a:p>
          <a:p>
            <a:pPr marL="385763" indent="-385763" eaLnBrk="1" fontAlgn="auto" hangingPunct="1">
              <a:buFont typeface="+mj-lt"/>
              <a:buAutoNum type="arabicPeriod"/>
              <a:defRPr/>
            </a:pPr>
            <a:r>
              <a:rPr lang="pt-PT" sz="2400" dirty="0">
                <a:solidFill>
                  <a:schemeClr val="tx1"/>
                </a:solidFill>
              </a:rPr>
              <a:t>Classificação do estado nutricional</a:t>
            </a:r>
          </a:p>
          <a:p>
            <a:pPr marL="428625" indent="-428625" eaLnBrk="1" fontAlgn="auto" hangingPunct="1">
              <a:buFont typeface="+mj-lt"/>
              <a:buAutoNum type="romanLcPeriod"/>
              <a:defRPr/>
            </a:pPr>
            <a:endParaRPr lang="pt-PT" sz="1800" dirty="0"/>
          </a:p>
          <a:p>
            <a:pPr marL="428625" indent="-428625" eaLnBrk="1" fontAlgn="auto" hangingPunct="1">
              <a:spcAft>
                <a:spcPts val="0"/>
              </a:spcAft>
              <a:buFont typeface="+mj-lt"/>
              <a:buAutoNum type="romanLcPeriod"/>
              <a:defRPr/>
            </a:pPr>
            <a:endParaRPr lang="pt-PT" sz="1800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PT" sz="1800" dirty="0"/>
          </a:p>
        </p:txBody>
      </p:sp>
      <p:sp>
        <p:nvSpPr>
          <p:cNvPr id="7" name="Rectangle 6"/>
          <p:cNvSpPr/>
          <p:nvPr/>
        </p:nvSpPr>
        <p:spPr>
          <a:xfrm>
            <a:off x="609600" y="5341620"/>
            <a:ext cx="7040880" cy="5318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dirty="0">
                <a:solidFill>
                  <a:schemeClr val="tx1"/>
                </a:solidFill>
              </a:rPr>
              <a:t> * deve-se considerar o sexo do adolescente</a:t>
            </a:r>
          </a:p>
        </p:txBody>
      </p:sp>
      <p:sp>
        <p:nvSpPr>
          <p:cNvPr id="5" name="Rectangle 4"/>
          <p:cNvSpPr/>
          <p:nvPr/>
        </p:nvSpPr>
        <p:spPr>
          <a:xfrm>
            <a:off x="1256276" y="3110967"/>
            <a:ext cx="4397272" cy="4188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dirty="0">
                <a:solidFill>
                  <a:schemeClr val="tx1"/>
                </a:solidFill>
              </a:rPr>
              <a:t>IMC =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dirty="0">
                <a:solidFill>
                  <a:schemeClr val="tx1"/>
                </a:solidFill>
              </a:rPr>
              <a:t>Peso em kg/(Altura em m)</a:t>
            </a:r>
            <a:r>
              <a:rPr lang="pt-PT" sz="2000" baseline="30000" dirty="0">
                <a:solidFill>
                  <a:schemeClr val="tx1"/>
                </a:solidFill>
              </a:rPr>
              <a:t>2</a:t>
            </a:r>
            <a:endParaRPr lang="pt-PT" sz="20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AEDDF-9DC8-438E-9C7C-68B8D7802985}" type="slidenum">
              <a:rPr lang="pt-PT" altLang="en-US" smtClean="0"/>
              <a:pPr>
                <a:defRPr/>
              </a:pPr>
              <a:t>49</a:t>
            </a:fld>
            <a:endParaRPr lang="pt-PT" alt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8106979"/>
              </p:ext>
            </p:extLst>
          </p:nvPr>
        </p:nvGraphicFramePr>
        <p:xfrm>
          <a:off x="731172" y="4053554"/>
          <a:ext cx="7658101" cy="1204214"/>
        </p:xfrm>
        <a:graphic>
          <a:graphicData uri="http://schemas.openxmlformats.org/drawingml/2006/table">
            <a:tbl>
              <a:tblPr firstRow="1" bandRow="1"/>
              <a:tblGrid>
                <a:gridCol w="2048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79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82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80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 aos 18 anos*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80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 anos ou maiores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80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Mulheres gravidas e nos 6 meses pós-parto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Desvio Padrão (DP) do IMC-para-Idade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IMC (índice de massa corporal)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PB (Perímetro braquial)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5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58347" y="1553498"/>
            <a:ext cx="8439664" cy="4572666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buFont typeface="Arial" charset="0"/>
              <a:buNone/>
              <a:defRPr/>
            </a:pPr>
            <a:r>
              <a:rPr lang="pt-PT" altLang="en-US" sz="2600" b="1" dirty="0"/>
              <a:t>PASSO 2:</a:t>
            </a:r>
            <a:r>
              <a:rPr lang="pt-PT" altLang="en-US" sz="2600" dirty="0"/>
              <a:t> </a:t>
            </a:r>
            <a:r>
              <a:rPr lang="pt-PT" altLang="en-US" sz="2600" b="1" dirty="0"/>
              <a:t>Avaliação do estado nutricional</a:t>
            </a:r>
            <a:r>
              <a:rPr lang="pt-PT" altLang="en-US" sz="2600" dirty="0"/>
              <a:t> </a:t>
            </a:r>
          </a:p>
          <a:p>
            <a:pPr lvl="0">
              <a:spcAft>
                <a:spcPts val="600"/>
              </a:spcAft>
            </a:pPr>
            <a:r>
              <a:rPr lang="pt-PT" sz="2000" dirty="0">
                <a:solidFill>
                  <a:schemeClr val="tx1"/>
                </a:solidFill>
                <a:ea typeface="Calibri"/>
              </a:rPr>
              <a:t>A avaliação nutricional inclui:</a:t>
            </a:r>
            <a:endParaRPr lang="en-US" sz="2000" dirty="0">
              <a:solidFill>
                <a:schemeClr val="tx1"/>
              </a:solidFill>
              <a:ea typeface="Calibri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pt-PT" sz="2000" dirty="0">
                <a:ea typeface="Calibri"/>
              </a:rPr>
              <a:t>Avaliação da presença de edema bilateral</a:t>
            </a:r>
            <a:endParaRPr lang="en-US" sz="2000" dirty="0">
              <a:ea typeface="Calibri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pt-PT" sz="2000" dirty="0">
                <a:ea typeface="Calibri"/>
              </a:rPr>
              <a:t>Medição de peso </a:t>
            </a:r>
            <a:endParaRPr lang="en-US" sz="2000" dirty="0">
              <a:ea typeface="Calibri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pt-PT" sz="2000" dirty="0">
                <a:ea typeface="Calibri"/>
              </a:rPr>
              <a:t>Medição de altura</a:t>
            </a:r>
            <a:endParaRPr lang="en-US" sz="2000" dirty="0">
              <a:ea typeface="Calibri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pt-PT" sz="2000" dirty="0">
                <a:ea typeface="Calibri"/>
              </a:rPr>
              <a:t>Cálculo do IMC  </a:t>
            </a:r>
            <a:endParaRPr lang="en-US" sz="2000" dirty="0">
              <a:ea typeface="Calibri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pt-PT" sz="2000" dirty="0">
                <a:ea typeface="Calibri"/>
              </a:rPr>
              <a:t>Classificação do estado nutricional de acordo com o IMC, ou, para adolescentes, de acordo com IMC, sexo e idade</a:t>
            </a:r>
            <a:endParaRPr lang="en-US" sz="2000" dirty="0">
              <a:ea typeface="Calibri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pt-PT" sz="2000" dirty="0">
                <a:ea typeface="Calibri"/>
              </a:rPr>
              <a:t>Medição do perímetro braquial (PB)</a:t>
            </a:r>
            <a:endParaRPr lang="en-US" sz="2000" dirty="0">
              <a:ea typeface="Calibri"/>
            </a:endParaRPr>
          </a:p>
          <a:p>
            <a:pPr lvl="1">
              <a:spcBef>
                <a:spcPts val="0"/>
              </a:spcBef>
              <a:buFont typeface="Calibri" panose="020F0502020204030204" pitchFamily="34" charset="0"/>
              <a:buChar char="–"/>
            </a:pPr>
            <a:r>
              <a:rPr lang="pt-PT" sz="2000" dirty="0">
                <a:ea typeface="Calibri"/>
              </a:rPr>
              <a:t>Classificação do estado nutricional de acordo com o PB</a:t>
            </a:r>
            <a:endParaRPr lang="en-US" sz="2000" dirty="0">
              <a:ea typeface="Calibri"/>
            </a:endParaRPr>
          </a:p>
          <a:p>
            <a:pPr>
              <a:spcBef>
                <a:spcPts val="0"/>
              </a:spcBef>
            </a:pPr>
            <a:r>
              <a:rPr lang="pt-PT" sz="2000" dirty="0">
                <a:solidFill>
                  <a:schemeClr val="tx1"/>
                </a:solidFill>
                <a:ea typeface="Calibri"/>
              </a:rPr>
              <a:t>Registrar o adolescente ou adulto e anotar as suas medições na ficha individual da US</a:t>
            </a:r>
            <a:r>
              <a:rPr lang="pt-PT" sz="2000" b="1" dirty="0">
                <a:solidFill>
                  <a:schemeClr val="tx1"/>
                </a:solidFill>
                <a:ea typeface="Calibri"/>
              </a:rPr>
              <a:t> </a:t>
            </a:r>
            <a:endParaRPr lang="pt-PT" altLang="en-US" sz="20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AEDDF-9DC8-438E-9C7C-68B8D7802985}" type="slidenum">
              <a:rPr lang="pt-PT" altLang="en-US" smtClean="0"/>
              <a:pPr>
                <a:defRPr/>
              </a:pPr>
              <a:t>5</a:t>
            </a:fld>
            <a:endParaRPr lang="pt-PT" alt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7728155" cy="1417638"/>
          </a:xfrm>
        </p:spPr>
        <p:txBody>
          <a:bodyPr>
            <a:normAutofit/>
          </a:bodyPr>
          <a:lstStyle/>
          <a:p>
            <a:r>
              <a:rPr lang="pt-PT" dirty="0"/>
              <a:t>Tópico 2.1 Procedimentos na admissão no Programa de Reabilitação Nutricional</a:t>
            </a:r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AEDDF-9DC8-438E-9C7C-68B8D7802985}" type="slidenum">
              <a:rPr lang="pt-PT" altLang="en-US" smtClean="0"/>
              <a:pPr>
                <a:defRPr/>
              </a:pPr>
              <a:t>50</a:t>
            </a:fld>
            <a:endParaRPr lang="pt-PT" alt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555043" cy="14176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en-US" dirty="0"/>
              <a:t>Instruções para a roda do cálculo do IMC e IMC-para-idade</a:t>
            </a:r>
            <a:endParaRPr lang="pt-PT" alt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pt-PT" altLang="en-US" sz="2600" dirty="0">
                <a:solidFill>
                  <a:schemeClr val="tx1"/>
                </a:solidFill>
                <a:cs typeface="Arial" pitchFamily="34" charset="0"/>
              </a:rPr>
              <a:t>Use a </a:t>
            </a:r>
            <a:r>
              <a:rPr lang="pt-BR" altLang="en-US" sz="2600" dirty="0">
                <a:solidFill>
                  <a:schemeClr val="tx1"/>
                </a:solidFill>
              </a:rPr>
              <a:t>roda para o cálculo do IMC se estiver disponível </a:t>
            </a:r>
            <a:r>
              <a:rPr lang="pt-PT" altLang="en-US" sz="2600" dirty="0">
                <a:solidFill>
                  <a:schemeClr val="tx1"/>
                </a:solidFill>
                <a:cs typeface="Arial" pitchFamily="34" charset="0"/>
              </a:rPr>
              <a:t>para encontrar o valor de IMC-para-idade correspondente a altura e peso do adolescente, encontradas no texto de apoio do participante do módulo 2.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pt-BR" altLang="en-US" sz="2600" dirty="0">
                <a:solidFill>
                  <a:schemeClr val="tx1"/>
                </a:solidFill>
              </a:rPr>
              <a:t>A roda tem dois lados: o lado anterior é para o calculo do IMC e o posterior ou verso é para o cálculo do IMC-para-idade para as crianças e adolescentes 5-18 anos de idade.</a:t>
            </a:r>
            <a:endParaRPr lang="pt-PT" altLang="en-US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9298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AEDDF-9DC8-438E-9C7C-68B8D7802985}" type="slidenum">
              <a:rPr lang="pt-PT" altLang="en-US" smtClean="0"/>
              <a:pPr>
                <a:defRPr/>
              </a:pPr>
              <a:t>51</a:t>
            </a:fld>
            <a:endParaRPr lang="pt-PT" altLang="en-US" dirty="0"/>
          </a:p>
        </p:txBody>
      </p:sp>
      <p:sp>
        <p:nvSpPr>
          <p:cNvPr id="5" name="Title 1" descr="Instruções para a roda do cálculo do IMC e IMC-para-idade"/>
          <p:cNvSpPr>
            <a:spLocks noGrp="1"/>
          </p:cNvSpPr>
          <p:nvPr>
            <p:ph type="title"/>
          </p:nvPr>
        </p:nvSpPr>
        <p:spPr>
          <a:xfrm>
            <a:off x="0" y="0"/>
            <a:ext cx="7555043" cy="14176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en-US" dirty="0"/>
              <a:t>Instruções para a roda do cálculo do IMC e IMC-para-idade</a:t>
            </a:r>
            <a:endParaRPr lang="pt-PT" alt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88364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buNone/>
              <a:defRPr/>
            </a:pPr>
            <a:r>
              <a:rPr lang="pt-PT" sz="2400" dirty="0">
                <a:solidFill>
                  <a:schemeClr val="tx1"/>
                </a:solidFill>
              </a:rPr>
              <a:t>Lado anterior: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endParaRPr lang="en-US" sz="2400" dirty="0"/>
          </a:p>
        </p:txBody>
      </p:sp>
      <p:pic>
        <p:nvPicPr>
          <p:cNvPr id="8" name="Picture 7" descr="UMA IMAGEM DO LADO FRONTAL DA RODA DO IMC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350" y="1812477"/>
            <a:ext cx="4449693" cy="438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0777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AEDDF-9DC8-438E-9C7C-68B8D7802985}" type="slidenum">
              <a:rPr lang="pt-PT" altLang="en-US" smtClean="0"/>
              <a:pPr>
                <a:defRPr/>
              </a:pPr>
              <a:t>52</a:t>
            </a:fld>
            <a:endParaRPr lang="pt-PT" altLang="en-US" dirty="0"/>
          </a:p>
        </p:txBody>
      </p:sp>
      <p:sp>
        <p:nvSpPr>
          <p:cNvPr id="5" name="Title 1" descr="Instruções para a roda do cálculo do IMC e IMC-para-idade"/>
          <p:cNvSpPr>
            <a:spLocks noGrp="1"/>
          </p:cNvSpPr>
          <p:nvPr>
            <p:ph type="title"/>
          </p:nvPr>
        </p:nvSpPr>
        <p:spPr>
          <a:xfrm>
            <a:off x="0" y="0"/>
            <a:ext cx="7555043" cy="14176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en-US" dirty="0"/>
              <a:t>Instruções para a roda do cálculo do IMC e IMC-para-idade</a:t>
            </a:r>
            <a:endParaRPr lang="pt-PT" alt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211049" cy="873177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buNone/>
              <a:defRPr/>
            </a:pPr>
            <a:r>
              <a:rPr lang="pt-PT" altLang="en-US" sz="2600" dirty="0">
                <a:solidFill>
                  <a:schemeClr val="tx1"/>
                </a:solidFill>
                <a:cs typeface="Arial" pitchFamily="34" charset="0"/>
              </a:rPr>
              <a:t>Lado posterior ou verso:</a:t>
            </a:r>
          </a:p>
        </p:txBody>
      </p:sp>
      <p:pic>
        <p:nvPicPr>
          <p:cNvPr id="8" name="Picture 7" descr="IMAGEM DA PARTE TRASEIRA DA RODA DO IMC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670" y="1851978"/>
            <a:ext cx="4592130" cy="445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18516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AEDDF-9DC8-438E-9C7C-68B8D7802985}" type="slidenum">
              <a:rPr lang="pt-PT" altLang="en-US" smtClean="0"/>
              <a:pPr>
                <a:defRPr/>
              </a:pPr>
              <a:t>53</a:t>
            </a:fld>
            <a:endParaRPr lang="pt-PT" alt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555043" cy="14176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en-US" dirty="0"/>
              <a:t>Instruções para a roda do cálculo do IMC e IMC-para-idade</a:t>
            </a:r>
            <a:endParaRPr lang="pt-PT" alt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buNone/>
              <a:defRPr/>
            </a:pPr>
            <a:r>
              <a:rPr lang="pt-BR" altLang="en-US" dirty="0"/>
              <a:t>Para calcular IMC: </a:t>
            </a:r>
          </a:p>
          <a:p>
            <a:pPr lvl="1" eaLnBrk="1" fontAlgn="auto" hangingPunct="1">
              <a:buFont typeface="Arial" pitchFamily="34" charset="0"/>
              <a:buChar char="•"/>
              <a:defRPr/>
            </a:pPr>
            <a:r>
              <a:rPr lang="pt-BR" altLang="en-US" sz="2600" dirty="0"/>
              <a:t>Certifique-se que a roda está no lado referente ao IMC (o anterior)</a:t>
            </a:r>
          </a:p>
          <a:p>
            <a:pPr lvl="1" eaLnBrk="1" fontAlgn="auto" hangingPunct="1">
              <a:buFont typeface="Arial" pitchFamily="34" charset="0"/>
              <a:buChar char="•"/>
              <a:defRPr/>
            </a:pPr>
            <a:r>
              <a:rPr lang="pt-BR" altLang="en-US" sz="2600" dirty="0"/>
              <a:t>Gire a roda para alinhar o peso e a altura do paciente</a:t>
            </a:r>
          </a:p>
          <a:p>
            <a:pPr lvl="1" eaLnBrk="1" fontAlgn="auto" hangingPunct="1">
              <a:buFont typeface="Arial" pitchFamily="34" charset="0"/>
              <a:buChar char="•"/>
              <a:defRPr/>
            </a:pPr>
            <a:r>
              <a:rPr lang="pt-BR" altLang="en-US" sz="2600" dirty="0"/>
              <a:t>Leia o valor do IMC indicado pela  seta no topo da roda</a:t>
            </a:r>
          </a:p>
          <a:p>
            <a:pPr marL="0" indent="0" eaLnBrk="1" fontAlgn="auto" hangingPunct="1">
              <a:buNone/>
              <a:defRPr/>
            </a:pPr>
            <a:endParaRPr lang="pt-PT" altLang="en-US" sz="26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7094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AEDDF-9DC8-438E-9C7C-68B8D7802985}" type="slidenum">
              <a:rPr lang="pt-PT" altLang="en-US" smtClean="0"/>
              <a:pPr>
                <a:defRPr/>
              </a:pPr>
              <a:t>54</a:t>
            </a:fld>
            <a:endParaRPr lang="pt-PT" alt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555043" cy="14176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en-US" dirty="0"/>
              <a:t>Instruções para a roda do cálculo do IMC e IMC-para-idade</a:t>
            </a:r>
            <a:endParaRPr lang="pt-PT" alt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 fontScale="47500" lnSpcReduction="20000"/>
          </a:bodyPr>
          <a:lstStyle/>
          <a:p>
            <a:pPr marL="0" indent="0" eaLnBrk="1" fontAlgn="auto" hangingPunct="1">
              <a:buNone/>
              <a:defRPr/>
            </a:pPr>
            <a:r>
              <a:rPr lang="pt-BR" altLang="en-US" sz="5900" dirty="0"/>
              <a:t>Para calcular IMC-para-idade: </a:t>
            </a:r>
          </a:p>
          <a:p>
            <a:pPr lvl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5100" dirty="0"/>
              <a:t>Certifique-se que a roda esta no lado referente ao IMC-para-idade (o lado posterior ou verso)</a:t>
            </a:r>
            <a:endParaRPr lang="en-US" sz="5100" dirty="0"/>
          </a:p>
          <a:p>
            <a:pPr lvl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5100" dirty="0"/>
              <a:t>Aponte a seta para o número inteiro mais próximo da idade da criança ou adolescente (por exemplo, se a criança tem 7 anos e 5 meses, aponte a seta para 7anos; se a criança tem 7 anos e 6 meses, aponte a sete para 8 anos) </a:t>
            </a:r>
          </a:p>
          <a:p>
            <a:pPr lvl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5100" dirty="0"/>
              <a:t>Use o IMC que calculou no lado anterior para identificar o estado nutricional da criança ou adolescente na tabela para meninas (localizada a acima da roda) ou meninos (localizada a abaixo da roda) </a:t>
            </a:r>
            <a:endParaRPr lang="pt-PT" altLang="en-US" sz="34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63140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PT" altLang="en-US" dirty="0"/>
              <a:t>Cálculo do IMC para adolescentes com tabela (15‒18 anos)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pt-PT" altLang="en-US" sz="2600" dirty="0">
                <a:solidFill>
                  <a:schemeClr val="tx1"/>
                </a:solidFill>
                <a:cs typeface="Arial" pitchFamily="34" charset="0"/>
              </a:rPr>
              <a:t>Use as tabelas 2.7, 2.8, 2.9 e 2.10 para encontrar o valor de IMC para idade correspondente a altura e peso do adolescente, encontradas no texto de apoio do participante do módulo 2.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pt-PT" altLang="en-US" sz="2600" dirty="0">
                <a:solidFill>
                  <a:schemeClr val="tx1"/>
                </a:solidFill>
                <a:cs typeface="Arial" pitchFamily="34" charset="0"/>
              </a:rPr>
              <a:t>De seguida, utilize as tabelas 2.11 e 2.12, encontradas no texto de apoio dos participantes do módulo 2,  para classificar o estado nutricional do adolescente de acordo com o sexo e idade.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AEDDF-9DC8-438E-9C7C-68B8D7802985}" type="slidenum">
              <a:rPr lang="pt-PT" altLang="en-US" smtClean="0"/>
              <a:pPr>
                <a:defRPr/>
              </a:pPr>
              <a:t>55</a:t>
            </a:fld>
            <a:endParaRPr lang="pt-PT" alt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PT" altLang="en-US" dirty="0"/>
              <a:t>Exercício do cálculo do IMC para idade</a:t>
            </a:r>
            <a:endParaRPr lang="en-US" dirty="0"/>
          </a:p>
        </p:txBody>
      </p:sp>
      <p:sp>
        <p:nvSpPr>
          <p:cNvPr id="3" name="Text Box 239"/>
          <p:cNvSpPr txBox="1">
            <a:spLocks noChangeArrowheads="1"/>
          </p:cNvSpPr>
          <p:nvPr/>
        </p:nvSpPr>
        <p:spPr bwMode="auto">
          <a:xfrm>
            <a:off x="457200" y="1600200"/>
            <a:ext cx="8229600" cy="36305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lIns="182880" tIns="91440" rIns="182880" bIns="91440" anchor="ctr" anchorCtr="0"/>
          <a:lstStyle/>
          <a:p>
            <a:pPr>
              <a:spcAft>
                <a:spcPts val="1200"/>
              </a:spcAft>
              <a:defRPr/>
            </a:pPr>
            <a:r>
              <a:rPr lang="pt-PT" sz="2600" dirty="0">
                <a:solidFill>
                  <a:srgbClr val="000000"/>
                </a:solidFill>
                <a:latin typeface="+mn-lt"/>
                <a:cs typeface="Arial" pitchFamily="34" charset="0"/>
              </a:rPr>
              <a:t>O  António tem 17 anos, uma altura de 1,76 m e um peso de 45 kg. 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  <a:defRPr/>
            </a:pPr>
            <a:r>
              <a:rPr lang="pt-PT" sz="2600" dirty="0">
                <a:solidFill>
                  <a:srgbClr val="000000"/>
                </a:solidFill>
                <a:latin typeface="+mn-lt"/>
                <a:cs typeface="Arial" pitchFamily="34" charset="0"/>
              </a:rPr>
              <a:t>Calcule o IMC do António.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  <a:defRPr/>
            </a:pPr>
            <a:r>
              <a:rPr lang="pt-PT" sz="2600" dirty="0">
                <a:latin typeface="+mn-lt"/>
                <a:cs typeface="Arial" pitchFamily="34" charset="0"/>
              </a:rPr>
              <a:t>Classifique o estado nutricional do António usando as tabelas do Desvio Padrão (DP) do IMC-para-idade.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  <a:defRPr/>
            </a:pPr>
            <a:r>
              <a:rPr lang="pt-PT" sz="2600" dirty="0">
                <a:latin typeface="+mn-lt"/>
                <a:cs typeface="Arial" pitchFamily="34" charset="0"/>
              </a:rPr>
              <a:t>Qual seria o IMC ideal para o António?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AEDDF-9DC8-438E-9C7C-68B8D7802985}" type="slidenum">
              <a:rPr lang="pt-PT" altLang="en-US" smtClean="0"/>
              <a:pPr>
                <a:defRPr/>
              </a:pPr>
              <a:t>56</a:t>
            </a:fld>
            <a:endParaRPr lang="pt-PT" alt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PT" dirty="0"/>
              <a:t>Respostas do exercício de cálculo do IMC para idade</a:t>
            </a:r>
            <a:endParaRPr lang="en-US" dirty="0"/>
          </a:p>
        </p:txBody>
      </p:sp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6280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</p:spPr>
        <p:txBody>
          <a:bodyPr anchor="ctr" anchorCtr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Aft>
                <a:spcPts val="1000"/>
              </a:spcAft>
              <a:defRPr/>
            </a:pPr>
            <a:r>
              <a:rPr lang="pt-PT" sz="2400" dirty="0">
                <a:latin typeface="+mn-lt"/>
              </a:rPr>
              <a:t>Dados: Peso = 45 kg, Altura = 1,76 m</a:t>
            </a:r>
          </a:p>
          <a:p>
            <a:pPr eaLnBrk="0" hangingPunct="0">
              <a:spcAft>
                <a:spcPts val="1000"/>
              </a:spcAft>
              <a:defRPr/>
            </a:pPr>
            <a:endParaRPr lang="pt-PT" sz="2400" dirty="0">
              <a:latin typeface="+mn-lt"/>
            </a:endParaRPr>
          </a:p>
          <a:p>
            <a:pPr marL="457200" indent="-457200" eaLnBrk="0" hangingPunct="0">
              <a:spcAft>
                <a:spcPts val="1000"/>
              </a:spcAft>
              <a:buFont typeface="+mj-lt"/>
              <a:buAutoNum type="arabicPeriod"/>
              <a:defRPr/>
            </a:pPr>
            <a:r>
              <a:rPr lang="pt-PT" sz="2400" dirty="0">
                <a:latin typeface="+mn-lt"/>
              </a:rPr>
              <a:t>IMC = Peso/Altura</a:t>
            </a:r>
            <a:r>
              <a:rPr lang="pt-PT" sz="2400" baseline="30000" dirty="0">
                <a:latin typeface="+mn-lt"/>
              </a:rPr>
              <a:t>2              </a:t>
            </a:r>
            <a:r>
              <a:rPr lang="pt-PT" sz="2400" dirty="0">
                <a:latin typeface="+mn-lt"/>
              </a:rPr>
              <a:t>IMC = 45 kg / (1,76 m)</a:t>
            </a:r>
            <a:r>
              <a:rPr lang="pt-PT" sz="2400" baseline="30000" dirty="0">
                <a:latin typeface="+mn-lt"/>
              </a:rPr>
              <a:t>2</a:t>
            </a:r>
            <a:r>
              <a:rPr lang="pt-PT" sz="2400" dirty="0">
                <a:latin typeface="+mn-lt"/>
              </a:rPr>
              <a:t> </a:t>
            </a:r>
          </a:p>
          <a:p>
            <a:pPr marL="457200" indent="-457200" eaLnBrk="0" hangingPunct="0">
              <a:spcAft>
                <a:spcPts val="1000"/>
              </a:spcAft>
              <a:buFont typeface="+mj-lt"/>
              <a:buAutoNum type="arabicPeriod"/>
              <a:defRPr/>
            </a:pPr>
            <a:endParaRPr lang="pt-PT" sz="2400" baseline="30000" dirty="0">
              <a:latin typeface="+mn-lt"/>
            </a:endParaRPr>
          </a:p>
          <a:p>
            <a:pPr eaLnBrk="0" hangingPunct="0">
              <a:spcAft>
                <a:spcPts val="1000"/>
              </a:spcAft>
              <a:defRPr/>
            </a:pPr>
            <a:r>
              <a:rPr lang="pt-PT" sz="2400" dirty="0">
                <a:latin typeface="+mn-lt"/>
              </a:rPr>
              <a:t>                                                  IMC = 14,5 kg/m</a:t>
            </a:r>
            <a:r>
              <a:rPr lang="pt-PT" sz="2400" baseline="30000" dirty="0">
                <a:latin typeface="+mn-lt"/>
              </a:rPr>
              <a:t>2</a:t>
            </a:r>
            <a:r>
              <a:rPr lang="pt-PT" sz="2400" dirty="0">
                <a:latin typeface="+mn-lt"/>
              </a:rPr>
              <a:t> </a:t>
            </a:r>
            <a:endParaRPr lang="pt-PT" sz="2400" baseline="30000" dirty="0">
              <a:latin typeface="+mn-lt"/>
            </a:endParaRPr>
          </a:p>
          <a:p>
            <a:pPr eaLnBrk="0" hangingPunct="0">
              <a:spcAft>
                <a:spcPts val="1000"/>
              </a:spcAft>
              <a:defRPr/>
            </a:pPr>
            <a:r>
              <a:rPr lang="pt-PT" sz="2400" dirty="0">
                <a:latin typeface="+mn-lt"/>
              </a:rPr>
              <a:t>2.   O António tem Desnutrição Aguda Grave (DAG) porque   </a:t>
            </a:r>
          </a:p>
          <a:p>
            <a:pPr eaLnBrk="0" hangingPunct="0">
              <a:spcAft>
                <a:spcPts val="1000"/>
              </a:spcAft>
              <a:defRPr/>
            </a:pPr>
            <a:r>
              <a:rPr lang="pt-PT" sz="2400" dirty="0">
                <a:latin typeface="+mn-lt"/>
              </a:rPr>
              <a:t>       o IMC/Idade esta &lt; -3 DP.</a:t>
            </a:r>
          </a:p>
          <a:p>
            <a:pPr eaLnBrk="0" hangingPunct="0">
              <a:spcAft>
                <a:spcPts val="1000"/>
              </a:spcAft>
              <a:defRPr/>
            </a:pPr>
            <a:r>
              <a:rPr lang="pt-BR" sz="2400" dirty="0">
                <a:latin typeface="+mn-lt"/>
              </a:rPr>
              <a:t>3.   O IMC ideal para o António </a:t>
            </a:r>
            <a:r>
              <a:rPr lang="en-US" sz="2400" dirty="0" err="1"/>
              <a:t>estaria</a:t>
            </a:r>
            <a:r>
              <a:rPr lang="en-US" sz="2400" dirty="0"/>
              <a:t> entre</a:t>
            </a:r>
            <a:r>
              <a:rPr lang="pt-BR" sz="2400" dirty="0">
                <a:latin typeface="+mn-lt"/>
              </a:rPr>
              <a:t> 16,9 a 24,3 </a:t>
            </a:r>
            <a:r>
              <a:rPr lang="pt-PT" sz="2400" dirty="0">
                <a:latin typeface="+mn-lt"/>
              </a:rPr>
              <a:t>kg/m</a:t>
            </a:r>
            <a:r>
              <a:rPr lang="pt-PT" sz="2400" baseline="30000" dirty="0">
                <a:latin typeface="+mn-lt"/>
              </a:rPr>
              <a:t>2</a:t>
            </a:r>
            <a:r>
              <a:rPr lang="pt-BR" sz="2400" dirty="0">
                <a:latin typeface="+mn-lt"/>
              </a:rPr>
              <a:t>.</a:t>
            </a:r>
            <a:endParaRPr lang="pt-PT" sz="2400" dirty="0">
              <a:latin typeface="+mn-lt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540030" y="3084685"/>
            <a:ext cx="311285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3540030" y="3872400"/>
            <a:ext cx="311285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AEDDF-9DC8-438E-9C7C-68B8D7802985}" type="slidenum">
              <a:rPr lang="pt-PT" altLang="en-US" smtClean="0"/>
              <a:pPr>
                <a:defRPr/>
              </a:pPr>
              <a:t>57</a:t>
            </a:fld>
            <a:endParaRPr lang="pt-PT" alt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/>
              <a:t>Respostas do exercício de cálculo do IMC para idade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43280" y="1788616"/>
            <a:ext cx="7629208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pt-PT" dirty="0">
                <a:latin typeface="+mn-lt"/>
                <a:ea typeface="Calibri"/>
              </a:rPr>
              <a:t>Tabela 2.12 DP do Índice de Massa Corporal-para-idade para Adolescentes do sexo Masculino dos 15–18 anos de Idade (Organização Mundial da Saúde, 2007)</a:t>
            </a:r>
            <a:endParaRPr lang="en-US" dirty="0">
              <a:latin typeface="+mn-lt"/>
              <a:ea typeface="Calibri"/>
            </a:endParaRPr>
          </a:p>
          <a:p>
            <a:pPr marL="228600" marR="0" algn="just">
              <a:lnSpc>
                <a:spcPct val="105000"/>
              </a:lnSpc>
              <a:spcBef>
                <a:spcPts val="0"/>
              </a:spcBef>
              <a:spcAft>
                <a:spcPts val="1000"/>
              </a:spcAft>
            </a:pPr>
            <a:r>
              <a:rPr lang="pt-PT" sz="1200" dirty="0">
                <a:solidFill>
                  <a:srgbClr val="000000"/>
                </a:solidFill>
                <a:latin typeface="Arial"/>
                <a:ea typeface="Times New Roman"/>
              </a:rPr>
              <a:t> </a:t>
            </a:r>
            <a:endParaRPr lang="en-US" sz="1200" dirty="0">
              <a:effectLst/>
              <a:latin typeface="Arial"/>
              <a:ea typeface="Calibri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79938" y="4680284"/>
            <a:ext cx="978408" cy="283757"/>
          </a:xfrm>
          <a:prstGeom prst="rightArrow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731627"/>
              </p:ext>
            </p:extLst>
          </p:nvPr>
        </p:nvGraphicFramePr>
        <p:xfrm>
          <a:off x="1323473" y="2622888"/>
          <a:ext cx="7050507" cy="3123239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761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28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28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28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709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Idade</a:t>
                      </a:r>
                      <a:endParaRPr lang="en-US" sz="1200" dirty="0">
                        <a:effectLst/>
                        <a:latin typeface="Arial"/>
                        <a:ea typeface="Calibri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(</a:t>
                      </a:r>
                      <a:r>
                        <a:rPr lang="pt-PT" sz="1200" b="1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Anos:Meses</a:t>
                      </a:r>
                      <a:r>
                        <a:rPr lang="pt-PT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)</a:t>
                      </a:r>
                      <a:endParaRPr lang="en-US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36830" marR="36830" marT="36830" marB="3683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Normal</a:t>
                      </a:r>
                      <a:endParaRPr lang="en-US" sz="1200" dirty="0">
                        <a:effectLst/>
                        <a:latin typeface="Arial"/>
                        <a:ea typeface="Calibri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≥ −2 DP e </a:t>
                      </a:r>
                      <a:r>
                        <a:rPr lang="pt-PT" sz="1200" b="1" u="sng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&lt;</a:t>
                      </a:r>
                      <a:r>
                        <a:rPr lang="pt-PT" sz="1200" b="1" u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 +1</a:t>
                      </a:r>
                      <a:endParaRPr lang="en-US" sz="1200" u="none" dirty="0">
                        <a:effectLst/>
                        <a:latin typeface="Arial"/>
                        <a:ea typeface="Calibri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(IMC)</a:t>
                      </a:r>
                      <a:endParaRPr lang="en-US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36830" marR="36830" marT="36830" marB="3683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Desnutrição MODERADA</a:t>
                      </a:r>
                      <a:endParaRPr lang="en-US" sz="1200">
                        <a:effectLst/>
                        <a:latin typeface="Arial"/>
                        <a:ea typeface="Calibri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≥ −3 e &lt; −2 DP</a:t>
                      </a:r>
                      <a:endParaRPr lang="en-US" sz="1200">
                        <a:effectLst/>
                        <a:latin typeface="Arial"/>
                        <a:ea typeface="Calibri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(IMC)</a:t>
                      </a:r>
                      <a:endParaRPr lang="en-US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36830" marR="36830" marT="36830" marB="3683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Desnutrição GRAVE</a:t>
                      </a:r>
                      <a:endParaRPr lang="en-US" sz="1200" dirty="0">
                        <a:effectLst/>
                        <a:latin typeface="Arial"/>
                        <a:ea typeface="Calibri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&lt; −3 DP</a:t>
                      </a:r>
                      <a:endParaRPr lang="en-US" sz="1200" dirty="0">
                        <a:effectLst/>
                        <a:latin typeface="Arial"/>
                        <a:ea typeface="Calibri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(IMC)</a:t>
                      </a:r>
                      <a:endParaRPr lang="en-US" sz="1200" dirty="0">
                        <a:effectLst/>
                        <a:latin typeface="Arial"/>
                        <a:ea typeface="Calibri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36830" marR="36830" marT="36830" marB="3683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4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8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15:0</a:t>
                      </a:r>
                      <a:endParaRPr lang="en-US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36830" marR="36830" marT="36830" marB="3683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16,0 – 22,7</a:t>
                      </a:r>
                      <a:endParaRPr lang="en-US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36830" marR="36830" marT="36830" marB="3683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14,7 – 16,0</a:t>
                      </a:r>
                      <a:endParaRPr lang="en-US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36830" marR="36830" marT="36830" marB="3683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&lt; 14,7</a:t>
                      </a:r>
                      <a:endParaRPr lang="en-US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36830" marR="36830" marT="36830" marB="3683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4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8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15:6</a:t>
                      </a:r>
                      <a:endParaRPr lang="en-US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36830" marR="36830" marT="36830" marB="3683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16,3 – 23,1</a:t>
                      </a:r>
                      <a:endParaRPr lang="en-US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36830" marR="36830" marT="36830" marB="3683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14,9 - 16,3</a:t>
                      </a:r>
                      <a:endParaRPr lang="en-US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36830" marR="36830" marT="36830" marB="3683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&lt; 14,9</a:t>
                      </a:r>
                      <a:endParaRPr lang="en-US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36830" marR="36830" marT="36830" marB="3683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4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8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16:0</a:t>
                      </a:r>
                      <a:endParaRPr lang="en-US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36830" marR="36830" marT="36830" marB="3683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16,5 – 23,5</a:t>
                      </a:r>
                      <a:endParaRPr lang="en-US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36830" marR="36830" marT="36830" marB="3683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15,1 - 16,5</a:t>
                      </a:r>
                      <a:endParaRPr lang="en-US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36830" marR="36830" marT="36830" marB="3683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&lt; 15,1</a:t>
                      </a:r>
                      <a:endParaRPr lang="en-US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36830" marR="36830" marT="36830" marB="3683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4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8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16:6</a:t>
                      </a:r>
                      <a:endParaRPr lang="en-US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36830" marR="36830" marT="36830" marB="3683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16,7 – 23,9</a:t>
                      </a:r>
                      <a:endParaRPr lang="en-US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36830" marR="36830" marT="36830" marB="3683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15,3 - 16,7</a:t>
                      </a:r>
                      <a:endParaRPr lang="en-US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36830" marR="36830" marT="36830" marB="3683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&lt; 15,3</a:t>
                      </a:r>
                      <a:endParaRPr lang="en-US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36830" marR="36830" marT="36830" marB="3683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4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8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17:0</a:t>
                      </a:r>
                      <a:endParaRPr lang="en-US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36830" marR="36830" marT="36830" marB="3683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16,9 – 24,3</a:t>
                      </a:r>
                      <a:endParaRPr lang="en-US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36830" marR="36830" marT="36830" marB="3683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15,4 - 16,9</a:t>
                      </a:r>
                      <a:endParaRPr lang="en-US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36830" marR="36830" marT="36830" marB="3683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&lt; 15,4</a:t>
                      </a:r>
                      <a:endParaRPr lang="en-US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36830" marR="36830" marT="36830" marB="3683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18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17:6</a:t>
                      </a:r>
                      <a:endParaRPr lang="en-US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36830" marR="36830" marT="36830" marB="3683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17,1 – 24,6</a:t>
                      </a:r>
                      <a:endParaRPr lang="en-US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36830" marR="36830" marT="36830" marB="3683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15,6 - 17,1</a:t>
                      </a:r>
                      <a:endParaRPr lang="en-US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36830" marR="36830" marT="36830" marB="3683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&lt; 15,6</a:t>
                      </a:r>
                      <a:endParaRPr lang="en-US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36830" marR="36830" marT="36830" marB="3683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4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18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18:0</a:t>
                      </a:r>
                      <a:endParaRPr lang="en-US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36830" marR="36830" marT="36830" marB="3683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 17,3 – 24,9</a:t>
                      </a:r>
                      <a:endParaRPr lang="en-US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36830" marR="36830" marT="36830" marB="3683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15,7 - 17,3</a:t>
                      </a:r>
                      <a:endParaRPr lang="en-US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36830" marR="36830" marT="36830" marB="3683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&lt; 15,7</a:t>
                      </a:r>
                      <a:endParaRPr lang="en-US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36830" marR="36830" marT="36830" marB="3683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4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18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18:6</a:t>
                      </a:r>
                      <a:endParaRPr lang="en-US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36830" marR="36830" marT="36830" marB="3683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17,4 - 25,2</a:t>
                      </a:r>
                      <a:endParaRPr lang="en-US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36830" marR="36830" marT="36830" marB="3683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15,8 - 17,4</a:t>
                      </a:r>
                      <a:endParaRPr lang="en-US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36830" marR="36830" marT="36830" marB="3683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&lt;15,8</a:t>
                      </a:r>
                      <a:endParaRPr lang="en-US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36830" marR="36830" marT="36830" marB="3683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4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AEDDF-9DC8-438E-9C7C-68B8D7802985}" type="slidenum">
              <a:rPr lang="pt-PT" altLang="en-US" smtClean="0"/>
              <a:pPr>
                <a:defRPr/>
              </a:pPr>
              <a:t>58</a:t>
            </a:fld>
            <a:endParaRPr lang="pt-PT" altLang="en-US" dirty="0"/>
          </a:p>
        </p:txBody>
      </p:sp>
    </p:spTree>
    <p:extLst>
      <p:ext uri="{BB962C8B-B14F-4D97-AF65-F5344CB8AC3E}">
        <p14:creationId xmlns:p14="http://schemas.microsoft.com/office/powerpoint/2010/main" val="255680632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PT" altLang="en-US" dirty="0"/>
              <a:t>Classificação do estado nutricional para adultos (19-55 anos)</a:t>
            </a:r>
          </a:p>
        </p:txBody>
      </p:sp>
      <p:sp>
        <p:nvSpPr>
          <p:cNvPr id="67587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3947652" cy="452596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buFont typeface="Arial" pitchFamily="34" charset="0"/>
              <a:buNone/>
              <a:defRPr/>
            </a:pPr>
            <a:r>
              <a:rPr lang="pt-PT" altLang="en-US" sz="2600" dirty="0">
                <a:solidFill>
                  <a:schemeClr val="tx1"/>
                </a:solidFill>
                <a:cs typeface="Arial" pitchFamily="34" charset="0"/>
              </a:rPr>
              <a:t>O IMC não deve ser usado para avaliação do estado nutricional das mulheres grávidas e das lactantes nos 6 meses pós-parto.</a:t>
            </a:r>
            <a:endParaRPr lang="pt-PT" altLang="en-US" sz="26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96281" name="Rectangle 6"/>
          <p:cNvSpPr>
            <a:spLocks noChangeArrowheads="1"/>
          </p:cNvSpPr>
          <p:nvPr/>
        </p:nvSpPr>
        <p:spPr bwMode="auto">
          <a:xfrm>
            <a:off x="4593273" y="5094949"/>
            <a:ext cx="410781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altLang="en-US" sz="1200" i="1" dirty="0" err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Fonte</a:t>
            </a:r>
            <a:r>
              <a:rPr lang="en-US" altLang="en-US" sz="1200" i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: </a:t>
            </a:r>
            <a:r>
              <a:rPr lang="en-US" altLang="en-US" sz="1200" dirty="0" err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Adaptado</a:t>
            </a:r>
            <a:r>
              <a:rPr lang="en-US" altLang="en-US" sz="1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de WHO. 1999. </a:t>
            </a:r>
            <a:r>
              <a:rPr lang="en-US" altLang="en-US" sz="1200" i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Management of Severe Malnutrition: A Manual for Physicians and Other Senior Health Workers.</a:t>
            </a:r>
            <a:r>
              <a:rPr lang="en-US" altLang="en-US" sz="1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Geneva.</a:t>
            </a:r>
            <a:endParaRPr lang="en-US" altLang="en-US" sz="1200" dirty="0">
              <a:latin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AEDDF-9DC8-438E-9C7C-68B8D7802985}" type="slidenum">
              <a:rPr lang="pt-PT" altLang="en-US" smtClean="0"/>
              <a:pPr>
                <a:defRPr/>
              </a:pPr>
              <a:t>59</a:t>
            </a:fld>
            <a:endParaRPr lang="pt-PT" alt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4933008"/>
              </p:ext>
            </p:extLst>
          </p:nvPr>
        </p:nvGraphicFramePr>
        <p:xfrm>
          <a:off x="4607408" y="1613452"/>
          <a:ext cx="4210520" cy="33528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6378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2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654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IMC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Classificação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54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 16,0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Desnutrição grave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105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≥ 16,0 a &lt; 18,5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Desnutrição moderada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105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≥ 18,5 a &lt; 25,0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Normal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105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≥ 25,0 a &lt; 30,0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Sobrepeso</a:t>
                      </a:r>
                      <a:r>
                        <a:rPr lang="pt-PT" sz="16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(excesso de peso)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654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≥ 30,0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Obesidade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5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19" y="1569720"/>
            <a:ext cx="8739051" cy="4834255"/>
          </a:xfrm>
        </p:spPr>
        <p:txBody>
          <a:bodyPr>
            <a:normAutofit fontScale="25000" lnSpcReduction="20000"/>
          </a:bodyPr>
          <a:lstStyle/>
          <a:p>
            <a:pPr marL="0" lvl="0" indent="0" eaLnBrk="1" fontAlgn="auto" hangingPunct="1">
              <a:buClr>
                <a:srgbClr val="F79646">
                  <a:lumMod val="75000"/>
                </a:srgbClr>
              </a:buClr>
              <a:buNone/>
              <a:defRPr/>
            </a:pPr>
            <a:r>
              <a:rPr lang="pt-PT" altLang="en-US" sz="9600" b="1" dirty="0"/>
              <a:t>PASSO 3: Avaliação clínica</a:t>
            </a:r>
            <a:endParaRPr lang="pt-PT" altLang="en-US" sz="9600" dirty="0"/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sz="7200" dirty="0">
                <a:solidFill>
                  <a:schemeClr val="tx1"/>
                </a:solidFill>
                <a:latin typeface="Arial" pitchFamily="34" charset="0"/>
              </a:rPr>
              <a:t>Recolher a história clínica do paciente, realizar um exame físico e determinar se o paciente tem ou não complicações médicas.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t-BR" sz="7200" b="1" dirty="0">
                <a:solidFill>
                  <a:schemeClr val="tx1"/>
                </a:solidFill>
                <a:latin typeface="Arial" pitchFamily="34" charset="0"/>
              </a:rPr>
              <a:t>           </a:t>
            </a:r>
            <a:r>
              <a:rPr lang="pt-BR" sz="7200" b="1" u="sng" dirty="0">
                <a:solidFill>
                  <a:schemeClr val="tx1"/>
                </a:solidFill>
                <a:latin typeface="Arial" pitchFamily="34" charset="0"/>
              </a:rPr>
              <a:t>Paciente com DAG e complicações médicas </a:t>
            </a:r>
            <a:r>
              <a:rPr lang="pt-BR" sz="7200" u="sng" dirty="0">
                <a:solidFill>
                  <a:schemeClr val="tx1"/>
                </a:solidFill>
                <a:latin typeface="Arial" pitchFamily="34" charset="0"/>
              </a:rPr>
              <a:t>: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t-BR" sz="7200" dirty="0">
                <a:solidFill>
                  <a:schemeClr val="tx1"/>
                </a:solidFill>
                <a:latin typeface="Arial" pitchFamily="34" charset="0"/>
              </a:rPr>
              <a:t>                 - Encaminhar imediatamente  para o TDI e iniciar o tratamento (não é necessário testar o apetite).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t-BR" sz="7200" b="1" dirty="0">
                <a:solidFill>
                  <a:schemeClr val="tx1"/>
                </a:solidFill>
                <a:latin typeface="Arial" pitchFamily="34" charset="0"/>
              </a:rPr>
              <a:t>              </a:t>
            </a:r>
            <a:r>
              <a:rPr lang="pt-BR" sz="7200" b="1" u="sng" dirty="0">
                <a:solidFill>
                  <a:schemeClr val="tx1"/>
                </a:solidFill>
                <a:latin typeface="Arial" pitchFamily="34" charset="0"/>
              </a:rPr>
              <a:t>Paciente com DAG sem complicações médicas :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t-BR" sz="7200" dirty="0">
                <a:solidFill>
                  <a:schemeClr val="tx1"/>
                </a:solidFill>
                <a:latin typeface="Arial" pitchFamily="34" charset="0"/>
              </a:rPr>
              <a:t>                  - Encaminhar  para o TDA e iniciar o tratamento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7200" dirty="0">
                <a:solidFill>
                  <a:schemeClr val="tx1"/>
                </a:solidFill>
                <a:latin typeface="Arial" pitchFamily="34" charset="0"/>
              </a:rPr>
              <a:t>Encaminhar para o tratamento no ambulatório os pacientes com DAM, sem edema, sem complicações médicas e que tenham HIV, tuberculose ou que estejam grávidas ou nos 6 meses pós-parto.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7200" dirty="0">
                <a:solidFill>
                  <a:schemeClr val="tx1"/>
                </a:solidFill>
                <a:latin typeface="Arial" pitchFamily="34" charset="0"/>
              </a:rPr>
              <a:t>Informações referentes ao pacientes, tais como a história clínica, os resultados do exame físico e da avaliação médica e nutricional, devem ser registadas na ficha individual da US.</a:t>
            </a:r>
          </a:p>
          <a:p>
            <a:pPr marL="0" indent="0">
              <a:buNone/>
            </a:pPr>
            <a:endParaRPr lang="en-US" sz="64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AEDDF-9DC8-438E-9C7C-68B8D7802985}" type="slidenum">
              <a:rPr lang="pt-PT" altLang="en-US" smtClean="0"/>
              <a:pPr>
                <a:defRPr/>
              </a:pPr>
              <a:t>6</a:t>
            </a:fld>
            <a:endParaRPr lang="pt-PT" alt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7708490" cy="1417638"/>
          </a:xfrm>
        </p:spPr>
        <p:txBody>
          <a:bodyPr/>
          <a:lstStyle/>
          <a:p>
            <a:r>
              <a:rPr lang="pt-PT" dirty="0"/>
              <a:t>Tópico 2.1 Procedimentos na admissão no Programa de Reabilitação Nutricional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8761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5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pt-PT" altLang="en-US" dirty="0"/>
              <a:t>Classificação do estado nutricional para idosos (&gt; de 55 anos) </a:t>
            </a:r>
          </a:p>
        </p:txBody>
      </p:sp>
      <p:sp>
        <p:nvSpPr>
          <p:cNvPr id="68611" name="Content Placeholder 3"/>
          <p:cNvSpPr>
            <a:spLocks noGrp="1"/>
          </p:cNvSpPr>
          <p:nvPr>
            <p:ph idx="1"/>
          </p:nvPr>
        </p:nvSpPr>
        <p:spPr>
          <a:xfrm>
            <a:off x="557246" y="2199156"/>
            <a:ext cx="5861050" cy="3987800"/>
          </a:xfrm>
        </p:spPr>
        <p:txBody>
          <a:bodyPr rtlCol="0"/>
          <a:lstStyle/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pt-PT" altLang="en-US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pt-PT" altLang="en-US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pt-PT" altLang="en-US" b="1" dirty="0"/>
          </a:p>
          <a:p>
            <a:pPr marL="457200" lvl="1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pt-PT" altLang="en-US" b="1" dirty="0"/>
          </a:p>
          <a:p>
            <a:pPr marL="457200" lvl="1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pt-PT" altLang="en-US" sz="1200" b="1" i="1" dirty="0"/>
          </a:p>
          <a:p>
            <a:pPr marL="457200" lvl="1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pt-PT" altLang="en-US" sz="1200" b="1" i="1" dirty="0"/>
          </a:p>
          <a:p>
            <a:pPr marL="457200" lvl="1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pt-PT" altLang="en-US" sz="1200" b="1" i="1" dirty="0"/>
          </a:p>
          <a:p>
            <a:pPr marL="457200" lvl="1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pt-PT" altLang="en-US" sz="1200" i="1" dirty="0"/>
              <a:t>Fonte:</a:t>
            </a:r>
            <a:r>
              <a:rPr lang="pt-PT" altLang="en-US" sz="1200" dirty="0"/>
              <a:t> Adaptado do Lipschitz, DA., (1994)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pt-PT" altLang="en-US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pt-PT" altLang="en-US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pt-PT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AEDDF-9DC8-438E-9C7C-68B8D7802985}" type="slidenum">
              <a:rPr lang="pt-PT" altLang="en-US" smtClean="0"/>
              <a:pPr>
                <a:defRPr/>
              </a:pPr>
              <a:t>60</a:t>
            </a:fld>
            <a:endParaRPr lang="pt-PT" alt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80363"/>
              </p:ext>
            </p:extLst>
          </p:nvPr>
        </p:nvGraphicFramePr>
        <p:xfrm>
          <a:off x="1142337" y="1749289"/>
          <a:ext cx="6785776" cy="267733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692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93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546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PT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IMC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PT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Classificação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546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PT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 18,0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PT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Desnutrição grave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546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PT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≥ 18,0 a &lt; 21,0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PT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Desnutrição moderada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546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PT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≥ 21,0 a &lt; 27,0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PT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Normal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546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PT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≥ 27,0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PT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Sobrepeso (excesso de peso)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F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PT" altLang="en-US" dirty="0"/>
              <a:t>Classificação do estado nutricional em  mulheres grávidas e nos 6 meses pós-parto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>
          <a:xfrm>
            <a:off x="468313" y="1627188"/>
            <a:ext cx="7450137" cy="4498975"/>
          </a:xfrm>
        </p:spPr>
        <p:txBody>
          <a:bodyPr rtlCol="0"/>
          <a:lstStyle/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altLang="en-US" sz="24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pt-PT" altLang="en-US" sz="2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AEDDF-9DC8-438E-9C7C-68B8D7802985}" type="slidenum">
              <a:rPr lang="pt-PT" altLang="en-US" smtClean="0"/>
              <a:pPr>
                <a:defRPr/>
              </a:pPr>
              <a:t>61</a:t>
            </a:fld>
            <a:endParaRPr lang="pt-PT" alt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133586"/>
              </p:ext>
            </p:extLst>
          </p:nvPr>
        </p:nvGraphicFramePr>
        <p:xfrm>
          <a:off x="960653" y="2062208"/>
          <a:ext cx="7180027" cy="228502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27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016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125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PT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PB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009650" algn="l"/>
                        </a:tabLst>
                      </a:pPr>
                      <a:r>
                        <a:rPr lang="pt-PT" sz="1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Classificação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25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PT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 21 cm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PT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Desnutrição grave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25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PT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≥ 21 cm a &lt; 23 cm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PT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Desnutrição moderada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25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PT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≥ 23 cm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PT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Normal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5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PT" altLang="en-US" sz="2600" dirty="0"/>
              <a:t>Recomendação de ganho de peso durante a gestação </a:t>
            </a:r>
            <a:r>
              <a:rPr lang="en-US" sz="2600" dirty="0" err="1"/>
              <a:t>independentemente</a:t>
            </a:r>
            <a:r>
              <a:rPr lang="en-US" sz="2600" dirty="0"/>
              <a:t> do IMC </a:t>
            </a:r>
            <a:r>
              <a:rPr lang="en-US" sz="2600" dirty="0" err="1"/>
              <a:t>pré-gestacional</a:t>
            </a:r>
            <a:r>
              <a:rPr lang="en-US" sz="2600" dirty="0"/>
              <a:t> </a:t>
            </a:r>
            <a:r>
              <a:rPr lang="pt-BR" sz="2600" dirty="0"/>
              <a:t>a partir do segundo e terceiro trimestres de gravidez </a:t>
            </a:r>
            <a:endParaRPr lang="pt-PT" altLang="en-US" sz="2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14500" y="1563688"/>
            <a:ext cx="5070475" cy="4562475"/>
          </a:xfrm>
        </p:spPr>
        <p:txBody>
          <a:bodyPr rtlCol="0"/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PT" b="1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PT" b="1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PT" b="1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PT" b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PT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PT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AEDDF-9DC8-438E-9C7C-68B8D7802985}" type="slidenum">
              <a:rPr lang="pt-PT" altLang="en-US" smtClean="0"/>
              <a:pPr>
                <a:defRPr/>
              </a:pPr>
              <a:t>62</a:t>
            </a:fld>
            <a:endParaRPr lang="pt-PT" alt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904949"/>
              </p:ext>
            </p:extLst>
          </p:nvPr>
        </p:nvGraphicFramePr>
        <p:xfrm>
          <a:off x="1165336" y="2157966"/>
          <a:ext cx="6761922" cy="215382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0888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3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845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PT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Ganho de peso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009650" algn="l"/>
                        </a:tabLst>
                      </a:pPr>
                      <a:r>
                        <a:rPr lang="pt-PT" sz="1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Classificação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45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PT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 1,5 kg/mês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PT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Desnutrição moderada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45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PT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1,5-2 kg/mês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PT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Normal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45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PT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&gt; 2 kg/mês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PT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Excesso de peso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5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PT" altLang="en-US" dirty="0"/>
              <a:t>Tópico 2.12 Avaliação clínica e laboratorial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08113"/>
            <a:ext cx="8339138" cy="4718050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pt-PT" sz="2200" b="1" dirty="0">
                <a:cs typeface="Arial" pitchFamily="34" charset="0"/>
              </a:rPr>
              <a:t>Objectivos da Aprendizagem</a:t>
            </a:r>
            <a:endParaRPr lang="pt-PT" sz="2200" dirty="0">
              <a:cs typeface="Arial" pitchFamily="34" charset="0"/>
            </a:endParaRPr>
          </a:p>
          <a:p>
            <a:pPr eaLnBrk="1" fontAlgn="auto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PT" sz="2200" dirty="0">
                <a:solidFill>
                  <a:schemeClr val="tx1"/>
                </a:solidFill>
                <a:cs typeface="Arial" pitchFamily="34" charset="0"/>
              </a:rPr>
              <a:t>Saber fazer história clinica e exame físico dos pacientes desnutridos</a:t>
            </a:r>
          </a:p>
          <a:p>
            <a:pPr eaLnBrk="1" fontAlgn="auto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PT" sz="2200" dirty="0">
                <a:solidFill>
                  <a:schemeClr val="tx1"/>
                </a:solidFill>
                <a:cs typeface="Arial" pitchFamily="34" charset="0"/>
              </a:rPr>
              <a:t>Saber solicitar as análises necessárias para o doente desnutrido </a:t>
            </a:r>
          </a:p>
          <a:p>
            <a:pPr eaLnBrk="1" fontAlgn="auto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PT" sz="2200" dirty="0">
                <a:solidFill>
                  <a:schemeClr val="tx1"/>
                </a:solidFill>
                <a:cs typeface="Arial" pitchFamily="34" charset="0"/>
              </a:rPr>
              <a:t>Conhecer o fluxograma de encaminhamento de pacientes com desnutrição aguda caso haja disponibilidade de ATPU ou não</a:t>
            </a:r>
            <a:endParaRPr lang="pt-PT" sz="2200" b="1" dirty="0">
              <a:solidFill>
                <a:schemeClr val="tx1"/>
              </a:solidFill>
              <a:cs typeface="Arial" pitchFamily="34" charset="0"/>
            </a:endParaRPr>
          </a:p>
          <a:p>
            <a:pPr marL="0" indent="0" eaLnBrk="1" fontAlgn="auto" hangingPunct="1"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pt-PT" sz="2200" b="1" dirty="0">
                <a:cs typeface="Arial" pitchFamily="34" charset="0"/>
              </a:rPr>
              <a:t>Texto de Apoio</a:t>
            </a:r>
            <a:endParaRPr lang="pt-PT" sz="2200" dirty="0">
              <a:cs typeface="Arial" pitchFamily="34" charset="0"/>
            </a:endParaRPr>
          </a:p>
          <a:p>
            <a:pPr eaLnBrk="1" fontAlgn="auto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PT" sz="2200" dirty="0">
                <a:solidFill>
                  <a:schemeClr val="tx1"/>
                </a:solidFill>
                <a:cs typeface="Arial" pitchFamily="34" charset="0"/>
              </a:rPr>
              <a:t>Texto de Apoio 2.21 Avaliação </a:t>
            </a:r>
            <a:r>
              <a:rPr lang="pt-PT" sz="2200" dirty="0">
                <a:solidFill>
                  <a:schemeClr val="tx1"/>
                </a:solidFill>
              </a:rPr>
              <a:t>c</a:t>
            </a:r>
            <a:r>
              <a:rPr lang="pt-PT" sz="2200" dirty="0">
                <a:solidFill>
                  <a:schemeClr val="tx1"/>
                </a:solidFill>
                <a:cs typeface="Arial" pitchFamily="34" charset="0"/>
              </a:rPr>
              <a:t>línica e laboratorial</a:t>
            </a:r>
          </a:p>
          <a:p>
            <a:pPr eaLnBrk="1" fontAlgn="auto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PT" sz="2200" dirty="0">
                <a:solidFill>
                  <a:schemeClr val="tx1"/>
                </a:solidFill>
                <a:cs typeface="Arial" pitchFamily="34" charset="0"/>
              </a:rPr>
              <a:t>Texto de Apoio 2.22 Classificação e manejo da </a:t>
            </a:r>
            <a:r>
              <a:rPr lang="pt-PT" sz="2200" dirty="0">
                <a:solidFill>
                  <a:schemeClr val="tx1"/>
                </a:solidFill>
              </a:rPr>
              <a:t>d</a:t>
            </a:r>
            <a:r>
              <a:rPr lang="pt-PT" sz="2200" dirty="0">
                <a:solidFill>
                  <a:schemeClr val="tx1"/>
                </a:solidFill>
                <a:cs typeface="Arial" pitchFamily="34" charset="0"/>
              </a:rPr>
              <a:t>esnutrição aguda</a:t>
            </a:r>
          </a:p>
          <a:p>
            <a:pPr eaLnBrk="1" fontAlgn="auto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PT" sz="2200" dirty="0">
                <a:solidFill>
                  <a:schemeClr val="tx1"/>
                </a:solidFill>
                <a:cs typeface="Arial" pitchFamily="34" charset="0"/>
              </a:rPr>
              <a:t>Texto de Apoio 2.23 Exercício: Manejo da DAG quando há disponibilidade de ATPU</a:t>
            </a:r>
          </a:p>
          <a:p>
            <a:pPr eaLnBrk="1" fontAlgn="auto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PT" sz="2200" dirty="0">
                <a:solidFill>
                  <a:schemeClr val="tx1"/>
                </a:solidFill>
                <a:cs typeface="Arial" pitchFamily="34" charset="0"/>
              </a:rPr>
              <a:t>Texto de Apoio 2.24  Exercício: Manejo de DAG quando não há disponibilidade de ATPU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PT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AEDDF-9DC8-438E-9C7C-68B8D7802985}" type="slidenum">
              <a:rPr lang="pt-PT" altLang="en-US" smtClean="0"/>
              <a:pPr>
                <a:defRPr/>
              </a:pPr>
              <a:t>63</a:t>
            </a:fld>
            <a:endParaRPr lang="pt-PT" altLang="en-US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PT" altLang="en-US" dirty="0"/>
              <a:t>Tópico 2.12 Avaliação clínica e laboratorial</a:t>
            </a:r>
          </a:p>
        </p:txBody>
      </p:sp>
      <p:sp>
        <p:nvSpPr>
          <p:cNvPr id="73731" name="Content Placeholder 4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buFont typeface="Arial" charset="0"/>
              <a:buNone/>
              <a:defRPr/>
            </a:pPr>
            <a:r>
              <a:rPr lang="pt-PT" altLang="en-US" sz="2600" b="1" dirty="0"/>
              <a:t> Anamnese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pt-PT" sz="2600" dirty="0">
                <a:solidFill>
                  <a:schemeClr val="tx1"/>
                </a:solidFill>
              </a:rPr>
              <a:t>A anamnese é um dos passos fundamentais na avaliação clínica de um paciente com desnutrição aguda e aspectos como os que se seguem devem ser explorados.</a:t>
            </a:r>
            <a:endParaRPr lang="pt-PT" altLang="en-US" sz="26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AEDDF-9DC8-438E-9C7C-68B8D7802985}" type="slidenum">
              <a:rPr lang="pt-PT" altLang="en-US" smtClean="0"/>
              <a:pPr>
                <a:defRPr/>
              </a:pPr>
              <a:t>64</a:t>
            </a:fld>
            <a:endParaRPr lang="pt-PT" altLang="en-US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altLang="en-US" dirty="0"/>
              <a:t>Tópico 2.12 Avaliação clínica e laboratorial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PT" altLang="en-US" sz="2600" dirty="0">
                <a:cs typeface="Arial" pitchFamily="34" charset="0"/>
              </a:rPr>
              <a:t>História </a:t>
            </a:r>
            <a:r>
              <a:rPr lang="pt-PT" altLang="en-US" sz="2400" dirty="0"/>
              <a:t>clínica</a:t>
            </a:r>
            <a:r>
              <a:rPr lang="pt-PT" altLang="en-US" sz="2600" dirty="0">
                <a:cs typeface="Arial" pitchFamily="34" charset="0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altLang="en-US" sz="2600" dirty="0">
                <a:solidFill>
                  <a:schemeClr val="tx1"/>
                </a:solidFill>
                <a:cs typeface="Arial" pitchFamily="34" charset="0"/>
              </a:rPr>
              <a:t>Deve-se procurar i</a:t>
            </a:r>
            <a:r>
              <a:rPr lang="pt-PT" sz="2600" dirty="0">
                <a:solidFill>
                  <a:schemeClr val="tx1"/>
                </a:solidFill>
                <a:cs typeface="Arial" pitchFamily="34" charset="0"/>
              </a:rPr>
              <a:t>nformação sobre 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pt-PT" sz="2600" dirty="0">
                <a:cs typeface="Arial" pitchFamily="34" charset="0"/>
              </a:rPr>
              <a:t>outras doenças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pt-PT" sz="2600" dirty="0">
                <a:cs typeface="Arial" pitchFamily="34" charset="0"/>
              </a:rPr>
              <a:t>factores psicológicos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pt-PT" sz="2600" dirty="0">
                <a:cs typeface="Arial" pitchFamily="34" charset="0"/>
              </a:rPr>
              <a:t>tratamentos tradicionais 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pt-PT" sz="2600" dirty="0">
                <a:cs typeface="Arial" pitchFamily="34" charset="0"/>
              </a:rPr>
              <a:t>uso de medicamentos que possam interferir com alimentos ou outros medicamentos</a:t>
            </a:r>
            <a:endParaRPr lang="pt-PT" altLang="en-US" sz="2600" dirty="0">
              <a:cs typeface="Arial" pitchFamily="34" charset="0"/>
            </a:endParaRPr>
          </a:p>
          <a:p>
            <a:pPr marL="0" indent="0">
              <a:buNone/>
            </a:pPr>
            <a:endParaRPr lang="pt-PT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AEDDF-9DC8-438E-9C7C-68B8D7802985}" type="slidenum">
              <a:rPr lang="pt-PT" altLang="en-US" smtClean="0"/>
              <a:pPr>
                <a:defRPr/>
              </a:pPr>
              <a:t>65</a:t>
            </a:fld>
            <a:endParaRPr lang="pt-PT" altLang="en-US" dirty="0"/>
          </a:p>
        </p:txBody>
      </p:sp>
    </p:spTree>
    <p:extLst>
      <p:ext uri="{BB962C8B-B14F-4D97-AF65-F5344CB8AC3E}">
        <p14:creationId xmlns:p14="http://schemas.microsoft.com/office/powerpoint/2010/main" val="227083667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altLang="en-US" dirty="0"/>
              <a:t>Tópico 2.12 Avaliação clínica e laboratorial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3498"/>
            <a:ext cx="8229600" cy="4572666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pt-PT" altLang="en-US" sz="2600" dirty="0">
                <a:cs typeface="Arial" pitchFamily="34" charset="0"/>
              </a:rPr>
              <a:t>História </a:t>
            </a:r>
            <a:r>
              <a:rPr lang="pt-PT" altLang="en-US" sz="2600" dirty="0"/>
              <a:t>n</a:t>
            </a:r>
            <a:r>
              <a:rPr lang="pt-PT" altLang="en-US" sz="2600" dirty="0">
                <a:cs typeface="Arial" pitchFamily="34" charset="0"/>
              </a:rPr>
              <a:t>utricional:</a:t>
            </a:r>
          </a:p>
          <a:p>
            <a:pPr lvl="0">
              <a:lnSpc>
                <a:spcPct val="120000"/>
              </a:lnSpc>
              <a:spcAft>
                <a:spcPts val="600"/>
              </a:spcAft>
            </a:pPr>
            <a:r>
              <a:rPr lang="pt-PT" sz="2600" dirty="0">
                <a:solidFill>
                  <a:schemeClr val="tx1"/>
                </a:solidFill>
                <a:cs typeface="Arial" pitchFamily="34" charset="0"/>
              </a:rPr>
              <a:t>Dieta habitual (tipo, frequência e quantidade)</a:t>
            </a:r>
          </a:p>
          <a:p>
            <a:pPr lvl="0">
              <a:lnSpc>
                <a:spcPct val="120000"/>
              </a:lnSpc>
              <a:spcAft>
                <a:spcPts val="600"/>
              </a:spcAft>
            </a:pPr>
            <a:r>
              <a:rPr lang="pt-PT" sz="2600" dirty="0">
                <a:solidFill>
                  <a:schemeClr val="tx1"/>
                </a:solidFill>
                <a:cs typeface="Arial" pitchFamily="34" charset="0"/>
              </a:rPr>
              <a:t>Perda de apetite recente</a:t>
            </a:r>
          </a:p>
          <a:p>
            <a:pPr lvl="0">
              <a:lnSpc>
                <a:spcPct val="120000"/>
              </a:lnSpc>
              <a:spcAft>
                <a:spcPts val="600"/>
              </a:spcAft>
            </a:pPr>
            <a:r>
              <a:rPr lang="pt-PT" sz="2600" dirty="0">
                <a:solidFill>
                  <a:schemeClr val="tx1"/>
                </a:solidFill>
                <a:cs typeface="Arial" pitchFamily="34" charset="0"/>
              </a:rPr>
              <a:t>Modificações da alimentação em função da doença</a:t>
            </a:r>
          </a:p>
          <a:p>
            <a:pPr lvl="0">
              <a:lnSpc>
                <a:spcPct val="120000"/>
              </a:lnSpc>
              <a:spcAft>
                <a:spcPts val="600"/>
              </a:spcAft>
            </a:pPr>
            <a:r>
              <a:rPr lang="pt-PT" sz="2600" dirty="0">
                <a:solidFill>
                  <a:schemeClr val="tx1"/>
                </a:solidFill>
                <a:cs typeface="Arial" pitchFamily="34" charset="0"/>
              </a:rPr>
              <a:t>Prática de armazenagem de alimentos já preparados</a:t>
            </a:r>
          </a:p>
          <a:p>
            <a:pPr lvl="0">
              <a:lnSpc>
                <a:spcPct val="120000"/>
              </a:lnSpc>
              <a:spcAft>
                <a:spcPts val="600"/>
              </a:spcAft>
            </a:pPr>
            <a:r>
              <a:rPr lang="pt-PT" sz="2600" dirty="0">
                <a:solidFill>
                  <a:schemeClr val="tx1"/>
                </a:solidFill>
                <a:cs typeface="Arial" pitchFamily="34" charset="0"/>
              </a:rPr>
              <a:t>Prática de administração de sobras/restos de alimentos de uma refeição para outra</a:t>
            </a:r>
          </a:p>
          <a:p>
            <a:pPr lvl="0">
              <a:lnSpc>
                <a:spcPct val="120000"/>
              </a:lnSpc>
              <a:spcAft>
                <a:spcPts val="600"/>
              </a:spcAft>
            </a:pPr>
            <a:r>
              <a:rPr lang="pt-PT" sz="2600" dirty="0">
                <a:solidFill>
                  <a:schemeClr val="tx1"/>
                </a:solidFill>
                <a:cs typeface="Arial" pitchFamily="34" charset="0"/>
              </a:rPr>
              <a:t>Alimentos habitualmente disponíveis no domicílio</a:t>
            </a:r>
          </a:p>
          <a:p>
            <a:pPr lvl="0">
              <a:lnSpc>
                <a:spcPct val="120000"/>
              </a:lnSpc>
              <a:spcAft>
                <a:spcPts val="600"/>
              </a:spcAft>
            </a:pPr>
            <a:r>
              <a:rPr lang="pt-PT" sz="2600" dirty="0">
                <a:solidFill>
                  <a:schemeClr val="tx1"/>
                </a:solidFill>
                <a:cs typeface="Arial" pitchFamily="34" charset="0"/>
              </a:rPr>
              <a:t>Número do agregado familiar</a:t>
            </a:r>
          </a:p>
          <a:p>
            <a:pPr lvl="0">
              <a:lnSpc>
                <a:spcPct val="120000"/>
              </a:lnSpc>
              <a:spcAft>
                <a:spcPts val="600"/>
              </a:spcAft>
            </a:pPr>
            <a:r>
              <a:rPr lang="pt-PT" sz="2600" dirty="0">
                <a:solidFill>
                  <a:schemeClr val="tx1"/>
                </a:solidFill>
                <a:cs typeface="Arial" pitchFamily="34" charset="0"/>
              </a:rPr>
              <a:t>Modo de tratamento de água</a:t>
            </a:r>
          </a:p>
          <a:p>
            <a:pPr marL="0" indent="0">
              <a:buNone/>
            </a:pPr>
            <a:endParaRPr lang="pt-PT" altLang="en-US" dirty="0"/>
          </a:p>
          <a:p>
            <a:pPr marL="0" indent="0">
              <a:buNone/>
            </a:pP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AEDDF-9DC8-438E-9C7C-68B8D7802985}" type="slidenum">
              <a:rPr lang="pt-PT" altLang="en-US" smtClean="0"/>
              <a:pPr>
                <a:defRPr/>
              </a:pPr>
              <a:t>66</a:t>
            </a:fld>
            <a:endParaRPr lang="pt-PT" altLang="en-US" dirty="0"/>
          </a:p>
        </p:txBody>
      </p:sp>
    </p:spTree>
    <p:extLst>
      <p:ext uri="{BB962C8B-B14F-4D97-AF65-F5344CB8AC3E}">
        <p14:creationId xmlns:p14="http://schemas.microsoft.com/office/powerpoint/2010/main" val="352662787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en-US" dirty="0"/>
              <a:t>Tópico 2.12 Avaliação clínica e laboratorial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404" y="1494478"/>
            <a:ext cx="8224684" cy="946355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t-PT" altLang="en-US" sz="2600" b="1" dirty="0">
                <a:cs typeface="Arial" pitchFamily="34" charset="0"/>
              </a:rPr>
              <a:t>Exame Físico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t-BR" altLang="en-US" sz="2200" dirty="0">
                <a:cs typeface="Arial" pitchFamily="34" charset="0"/>
              </a:rPr>
              <a:t>Durante o exame físico observe, colha, e registe os seguintes dados: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AEDDF-9DC8-438E-9C7C-68B8D7802985}" type="slidenum">
              <a:rPr lang="pt-PT" altLang="en-US" smtClean="0"/>
              <a:pPr>
                <a:defRPr/>
              </a:pPr>
              <a:t>67</a:t>
            </a:fld>
            <a:endParaRPr lang="pt-PT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890413"/>
            <a:ext cx="4434348" cy="252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altLang="en-US" sz="2200" dirty="0">
                <a:latin typeface="+mn-lt"/>
                <a:cs typeface="Arial" pitchFamily="34" charset="0"/>
              </a:rPr>
              <a:t>Peso e altura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altLang="en-US" sz="2200" dirty="0">
                <a:latin typeface="+mn-lt"/>
                <a:cs typeface="Arial" pitchFamily="34" charset="0"/>
              </a:rPr>
              <a:t>Perímetro Braquial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altLang="en-US" sz="2200" dirty="0">
                <a:latin typeface="+mn-lt"/>
                <a:cs typeface="Arial" pitchFamily="34" charset="0"/>
              </a:rPr>
              <a:t>Presença de edema bilateral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altLang="en-US" sz="2200" dirty="0">
                <a:latin typeface="+mn-lt"/>
                <a:cs typeface="Arial" pitchFamily="34" charset="0"/>
              </a:rPr>
              <a:t>Presença de sinais de emagrecimento grave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altLang="en-US" sz="2200" dirty="0">
                <a:latin typeface="+mn-lt"/>
                <a:cs typeface="Arial" pitchFamily="34" charset="0"/>
              </a:rPr>
              <a:t>Presença de alterações da pele</a:t>
            </a:r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4468756" y="2937608"/>
            <a:ext cx="4173794" cy="280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altLang="en-US" sz="2200" dirty="0">
                <a:latin typeface="+mn-lt"/>
                <a:cs typeface="Arial" pitchFamily="34" charset="0"/>
              </a:rPr>
              <a:t>Presença de alterações do cabelo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altLang="en-US" sz="2200" dirty="0">
                <a:latin typeface="+mn-lt"/>
                <a:cs typeface="Arial" pitchFamily="34" charset="0"/>
              </a:rPr>
              <a:t>Presença de sinais de anemia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altLang="en-US" sz="2200" dirty="0">
                <a:latin typeface="+mn-lt"/>
                <a:cs typeface="Arial" pitchFamily="34" charset="0"/>
              </a:rPr>
              <a:t>Presença de lesões nas mucosas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altLang="en-US" sz="2200" dirty="0">
                <a:latin typeface="+mn-lt"/>
                <a:cs typeface="Arial" pitchFamily="34" charset="0"/>
              </a:rPr>
              <a:t>Ascite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altLang="en-US" sz="2200" dirty="0">
                <a:latin typeface="+mn-lt"/>
                <a:cs typeface="Arial" pitchFamily="34" charset="0"/>
              </a:rPr>
              <a:t>Ascultação pulmonar e cardíaca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04709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altLang="en-US" dirty="0"/>
              <a:t>Tópico 2.12 Avaliação clínica e laboratorial</a:t>
            </a:r>
            <a:endParaRPr lang="pt-PT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pt-PT" altLang="en-US" sz="2200" b="1" dirty="0"/>
              <a:t>Avaliação Laboratorial</a:t>
            </a:r>
            <a:endParaRPr lang="pt-PT" sz="2200" b="1" dirty="0"/>
          </a:p>
          <a:p>
            <a:pPr lvl="0">
              <a:spcAft>
                <a:spcPts val="600"/>
              </a:spcAft>
            </a:pPr>
            <a:r>
              <a:rPr lang="pt-PT" sz="2200" dirty="0">
                <a:solidFill>
                  <a:schemeClr val="tx1"/>
                </a:solidFill>
              </a:rPr>
              <a:t>Hemoglobina e hematócrito</a:t>
            </a:r>
          </a:p>
          <a:p>
            <a:pPr lvl="0">
              <a:spcAft>
                <a:spcPts val="600"/>
              </a:spcAft>
            </a:pPr>
            <a:r>
              <a:rPr lang="pt-PT" sz="2200" dirty="0">
                <a:solidFill>
                  <a:schemeClr val="tx1"/>
                </a:solidFill>
              </a:rPr>
              <a:t>Hemograma completo</a:t>
            </a:r>
          </a:p>
          <a:p>
            <a:pPr lvl="0">
              <a:spcAft>
                <a:spcPts val="600"/>
              </a:spcAft>
            </a:pPr>
            <a:r>
              <a:rPr lang="pt-PT" sz="2200" dirty="0">
                <a:solidFill>
                  <a:schemeClr val="tx1"/>
                </a:solidFill>
              </a:rPr>
              <a:t>Glicémia (plasma ou soro)</a:t>
            </a:r>
          </a:p>
          <a:p>
            <a:pPr lvl="0">
              <a:spcAft>
                <a:spcPts val="600"/>
              </a:spcAft>
            </a:pPr>
            <a:r>
              <a:rPr lang="pt-PT" sz="2200" dirty="0">
                <a:solidFill>
                  <a:schemeClr val="tx1"/>
                </a:solidFill>
              </a:rPr>
              <a:t>Proteínas plasmáticas (albumina)</a:t>
            </a:r>
          </a:p>
          <a:p>
            <a:pPr lvl="0">
              <a:spcAft>
                <a:spcPts val="600"/>
              </a:spcAft>
            </a:pPr>
            <a:r>
              <a:rPr lang="pt-PT" sz="2200" dirty="0">
                <a:solidFill>
                  <a:schemeClr val="tx1"/>
                </a:solidFill>
              </a:rPr>
              <a:t>Níveis de vitamina B12, Ferro, Zinco, e Folato</a:t>
            </a:r>
          </a:p>
          <a:p>
            <a:pPr lvl="0">
              <a:spcAft>
                <a:spcPts val="600"/>
              </a:spcAft>
            </a:pPr>
            <a:r>
              <a:rPr lang="pt-PT" sz="2200" dirty="0">
                <a:solidFill>
                  <a:schemeClr val="tx1"/>
                </a:solidFill>
              </a:rPr>
              <a:t>Lípidos</a:t>
            </a:r>
          </a:p>
          <a:p>
            <a:pPr lvl="0">
              <a:spcAft>
                <a:spcPts val="600"/>
              </a:spcAft>
            </a:pPr>
            <a:r>
              <a:rPr lang="pt-PT" sz="2200" dirty="0">
                <a:solidFill>
                  <a:schemeClr val="tx1"/>
                </a:solidFill>
              </a:rPr>
              <a:t>Exame radiológico do tórax, pode ser útil no diagnóstico de infecções pulmonares e doenças cardíacas</a:t>
            </a:r>
          </a:p>
          <a:p>
            <a:pPr lvl="0">
              <a:spcAft>
                <a:spcPts val="600"/>
              </a:spcAft>
            </a:pPr>
            <a:r>
              <a:rPr lang="pt-PT" sz="2200" dirty="0">
                <a:solidFill>
                  <a:schemeClr val="tx1"/>
                </a:solidFill>
              </a:rPr>
              <a:t>Exame de fezes </a:t>
            </a:r>
          </a:p>
          <a:p>
            <a:pPr lvl="0">
              <a:spcAft>
                <a:spcPts val="600"/>
              </a:spcAft>
            </a:pPr>
            <a:r>
              <a:rPr lang="pt-PT" sz="2200" dirty="0">
                <a:solidFill>
                  <a:schemeClr val="tx1"/>
                </a:solidFill>
              </a:rPr>
              <a:t>Exame de urina 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pt-PT" altLang="en-US" sz="2200" dirty="0"/>
          </a:p>
          <a:p>
            <a:pPr marL="0" indent="0">
              <a:spcAft>
                <a:spcPts val="600"/>
              </a:spcAft>
              <a:buNone/>
            </a:pPr>
            <a:endParaRPr lang="pt-PT" sz="2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AEDDF-9DC8-438E-9C7C-68B8D7802985}" type="slidenum">
              <a:rPr lang="pt-PT" altLang="en-US" smtClean="0"/>
              <a:pPr>
                <a:defRPr/>
              </a:pPr>
              <a:t>68</a:t>
            </a:fld>
            <a:endParaRPr lang="pt-PT" altLang="en-US" dirty="0"/>
          </a:p>
        </p:txBody>
      </p:sp>
    </p:spTree>
    <p:extLst>
      <p:ext uri="{BB962C8B-B14F-4D97-AF65-F5344CB8AC3E}">
        <p14:creationId xmlns:p14="http://schemas.microsoft.com/office/powerpoint/2010/main" val="387895404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000" dirty="0" err="1"/>
              <a:t>Classificação</a:t>
            </a:r>
            <a:r>
              <a:rPr lang="en-US" altLang="en-US" sz="3000" dirty="0"/>
              <a:t> e </a:t>
            </a:r>
            <a:r>
              <a:rPr lang="en-US" altLang="en-US" sz="3000" dirty="0" err="1"/>
              <a:t>manejo</a:t>
            </a:r>
            <a:r>
              <a:rPr lang="en-US" altLang="en-US" sz="3000" dirty="0"/>
              <a:t> da </a:t>
            </a:r>
            <a:r>
              <a:rPr lang="en-US" altLang="en-US" sz="3000" dirty="0" err="1"/>
              <a:t>desnutrição</a:t>
            </a:r>
            <a:r>
              <a:rPr lang="en-US" altLang="en-US" sz="3000" dirty="0"/>
              <a:t> </a:t>
            </a:r>
            <a:r>
              <a:rPr lang="en-US" altLang="en-US" sz="3000" dirty="0" err="1"/>
              <a:t>aguda</a:t>
            </a:r>
            <a:r>
              <a:rPr lang="en-US" altLang="en-US" sz="3000" dirty="0"/>
              <a:t> – com </a:t>
            </a:r>
            <a:r>
              <a:rPr lang="en-US" altLang="en-US" sz="3000" dirty="0" err="1"/>
              <a:t>abastescimento</a:t>
            </a:r>
            <a:r>
              <a:rPr lang="en-US" altLang="en-US" sz="3000" dirty="0"/>
              <a:t> </a:t>
            </a:r>
            <a:r>
              <a:rPr lang="en-US" altLang="en-US" sz="3000" dirty="0" err="1"/>
              <a:t>nacional</a:t>
            </a:r>
            <a:r>
              <a:rPr lang="en-US" altLang="en-US" sz="3000" dirty="0"/>
              <a:t> de ATPU</a:t>
            </a:r>
            <a:endParaRPr lang="pt-PT" altLang="en-US" sz="3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AEDDF-9DC8-438E-9C7C-68B8D7802985}" type="slidenum">
              <a:rPr lang="pt-PT" altLang="en-US" smtClean="0"/>
              <a:pPr>
                <a:defRPr/>
              </a:pPr>
              <a:t>69</a:t>
            </a:fld>
            <a:endParaRPr lang="pt-PT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768699" y="1771581"/>
            <a:ext cx="778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>
                <a:solidFill>
                  <a:srgbClr val="007CA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Veja no Texto do Apoio 2.22 Fluxograma 1: Classificação do estado nutricional e encaminhamento enquanto existir um abastecimento de ATPU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buFont typeface="Arial" pitchFamily="34" charset="0"/>
              <a:buNone/>
              <a:defRPr/>
            </a:pPr>
            <a:r>
              <a:rPr lang="pt-PT" b="1" dirty="0">
                <a:cs typeface="Arial" panose="020B0604020202020204" pitchFamily="34" charset="0"/>
              </a:rPr>
              <a:t>PASSO 4: Teste de apetite</a:t>
            </a:r>
            <a:endParaRPr lang="pt-PT" dirty="0">
              <a:cs typeface="Arial" panose="020B0604020202020204" pitchFamily="34" charset="0"/>
            </a:endParaRP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pt-PT" dirty="0">
                <a:solidFill>
                  <a:schemeClr val="tx1"/>
                </a:solidFill>
                <a:cs typeface="Arial" pitchFamily="34" charset="0"/>
              </a:rPr>
              <a:t>Apenas é realizado nos paciente com DAG sem complicações médicas 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pt-PT" dirty="0">
                <a:solidFill>
                  <a:schemeClr val="tx1"/>
                </a:solidFill>
                <a:ea typeface="Times New Roman"/>
                <a:cs typeface="Arial" pitchFamily="34" charset="0"/>
              </a:rPr>
              <a:t>Encaminhar para o TDA os pacientes com DAG sem complicações médicas, que passarem o teste de apetite</a:t>
            </a:r>
            <a:endParaRPr lang="en-US" dirty="0">
              <a:solidFill>
                <a:schemeClr val="tx1"/>
              </a:solidFill>
              <a:ea typeface="Calibri"/>
              <a:cs typeface="Arial" pitchFamily="34" charset="0"/>
            </a:endParaRPr>
          </a:p>
          <a:p>
            <a:pPr marR="100330" lvl="0" eaLnBrk="1" fontAlgn="auto" hangingPunct="1">
              <a:buFont typeface="Arial" pitchFamily="34" charset="0"/>
              <a:buChar char="•"/>
              <a:defRPr/>
            </a:pPr>
            <a:r>
              <a:rPr lang="pt-PT" dirty="0">
                <a:solidFill>
                  <a:schemeClr val="tx1"/>
                </a:solidFill>
                <a:cs typeface="Arial" pitchFamily="34" charset="0"/>
              </a:rPr>
              <a:t>Encaminhar para o TDI os pacientes com DAG sem complicações médicas, que não passarem o teste de apetite.</a:t>
            </a: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AEDDF-9DC8-438E-9C7C-68B8D7802985}" type="slidenum">
              <a:rPr lang="pt-PT" altLang="en-US" smtClean="0"/>
              <a:pPr>
                <a:defRPr/>
              </a:pPr>
              <a:t>7</a:t>
            </a:fld>
            <a:endParaRPr lang="pt-PT" alt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7718323" cy="1417638"/>
          </a:xfrm>
        </p:spPr>
        <p:txBody>
          <a:bodyPr/>
          <a:lstStyle/>
          <a:p>
            <a:r>
              <a:rPr lang="pt-PT" dirty="0"/>
              <a:t>Tópico 2.1 Procedimentos na admissão no Programa de Reabilitação Nutricional</a:t>
            </a:r>
            <a:endParaRPr lang="en-US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PT" altLang="en-US" sz="3000" dirty="0"/>
              <a:t>Classificação e manejo da desnutrição aguda – sem abastescimento nacional de ATPU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AEDDF-9DC8-438E-9C7C-68B8D7802985}" type="slidenum">
              <a:rPr lang="pt-PT" altLang="en-US" smtClean="0"/>
              <a:pPr>
                <a:defRPr/>
              </a:pPr>
              <a:t>70</a:t>
            </a:fld>
            <a:endParaRPr lang="pt-PT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808892" y="1740758"/>
            <a:ext cx="7663595" cy="96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</a:pPr>
            <a:r>
              <a:rPr lang="pt-PT" b="1" dirty="0">
                <a:solidFill>
                  <a:srgbClr val="007CA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Veja no Texto de Apoio 2.22 Fluxograma 2: </a:t>
            </a:r>
            <a:r>
              <a:rPr lang="pt-BR" b="1" dirty="0">
                <a:solidFill>
                  <a:srgbClr val="007CA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Classificação do estado nutricional e encaminhamento quando o ATPU não estiver disponível  para todos os grupos etários</a:t>
            </a:r>
            <a:endParaRPr lang="en-US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PT" altLang="en-US" dirty="0"/>
              <a:t>Exercício: Manejo da DAG quando há disponibilidade de ATPU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AEDDF-9DC8-438E-9C7C-68B8D7802985}" type="slidenum">
              <a:rPr lang="pt-PT" altLang="en-US" smtClean="0"/>
              <a:pPr>
                <a:defRPr/>
              </a:pPr>
              <a:t>71</a:t>
            </a:fld>
            <a:endParaRPr lang="pt-PT" alt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3709957"/>
              </p:ext>
            </p:extLst>
          </p:nvPr>
        </p:nvGraphicFramePr>
        <p:xfrm>
          <a:off x="457200" y="1630953"/>
          <a:ext cx="8229600" cy="4560246"/>
        </p:xfrm>
        <a:graphic>
          <a:graphicData uri="http://schemas.openxmlformats.org/drawingml/2006/table">
            <a:tbl>
              <a:tblPr/>
              <a:tblGrid>
                <a:gridCol w="3078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84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61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0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39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39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86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914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914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8032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0708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067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Idade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(anos)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Apetite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Edema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Bilateral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PB  (cm)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IMC/ Idade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IMC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(kg/m</a:t>
                      </a:r>
                      <a:r>
                        <a:rPr lang="pt-PT" sz="1200" b="1" baseline="30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pt-PT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Complicacões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médicas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HIV ou TB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Gravidez ou Lactação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Admissão no TDA ou TDI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6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Sim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Não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15,2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n/d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n/d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Não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Positivo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Não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6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Sim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Não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16,6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n/d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Não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Negativo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Não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6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n/d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Não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17,7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n/d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Não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Desconhecido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Sim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26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Sim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++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19,2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Febre    elevada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Positivo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Sim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26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Sim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17,5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n/d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Não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Desconhecido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Não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26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Não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Não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16,2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&lt;-3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n/d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Não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Positivo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Não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26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n/d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Não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22,7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n/d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Não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Positivo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Não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26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n/d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Não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17.5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Vómito persistente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Negativo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Não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26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n/d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Não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15,8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n/d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Não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Positivo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Não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F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PT" dirty="0"/>
              <a:t>Respostas do exercício: Manejo da DAG quando há disponibilidade de ATPU 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AEDDF-9DC8-438E-9C7C-68B8D7802985}" type="slidenum">
              <a:rPr lang="pt-PT" altLang="en-US" smtClean="0"/>
              <a:pPr>
                <a:defRPr/>
              </a:pPr>
              <a:t>72</a:t>
            </a:fld>
            <a:endParaRPr lang="pt-PT" alt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728483"/>
              </p:ext>
            </p:extLst>
          </p:nvPr>
        </p:nvGraphicFramePr>
        <p:xfrm>
          <a:off x="212036" y="1875901"/>
          <a:ext cx="8717652" cy="3918221"/>
        </p:xfrm>
        <a:graphic>
          <a:graphicData uri="http://schemas.openxmlformats.org/drawingml/2006/table">
            <a:tbl>
              <a:tblPr/>
              <a:tblGrid>
                <a:gridCol w="3261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97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85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65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09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09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48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5619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5619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2659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6087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295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Idade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(anos)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Apetite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Edema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Bilateral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PB  (cm)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IMC/ Idade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IMC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(kg/m</a:t>
                      </a:r>
                      <a:r>
                        <a:rPr lang="pt-PT" sz="1200" b="1" baseline="30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pt-PT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Complicacões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médicas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HIV ou TB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Gravidez ou Lactação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Admissão no TDA ou TDI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71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Sim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Não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15,2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n/d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n/d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Não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Positivo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Não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E36C0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TDA</a:t>
                      </a:r>
                      <a:r>
                        <a:rPr lang="pt-PT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3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Sim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Não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16,6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n/d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Não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Negativo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Não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E36C0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TDA</a:t>
                      </a:r>
                      <a:r>
                        <a:rPr lang="pt-PT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3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n/d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Não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17,7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n/d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Não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Desconhecido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Não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E36C0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TDA</a:t>
                      </a:r>
                      <a:r>
                        <a:rPr lang="pt-PT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3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Sim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++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19,2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Febre elevada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Positivo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Sim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TDI</a:t>
                      </a:r>
                      <a:r>
                        <a:rPr lang="pt-PT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3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Sim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17,5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n/d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Não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Desconhecido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Não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TDI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3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Não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Não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16,2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&lt;-3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n/d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Não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Positivo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Não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TDI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3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n/d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Não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15,7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n/d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Não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Positivo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Sim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E36C0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TDA</a:t>
                      </a:r>
                      <a:r>
                        <a:rPr lang="pt-PT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3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n/d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Não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17.5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Vómito persistente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Negativo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Não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TDI</a:t>
                      </a:r>
                      <a:r>
                        <a:rPr lang="pt-PT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3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n/d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Não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Não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Positivo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Não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E36C0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TDA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F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PT" altLang="en-US" dirty="0"/>
              <a:t>Exercício: Manejo da DAG quando não há disponibilidade de ATPU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AEDDF-9DC8-438E-9C7C-68B8D7802985}" type="slidenum">
              <a:rPr lang="pt-PT" altLang="en-US" smtClean="0"/>
              <a:pPr>
                <a:defRPr/>
              </a:pPr>
              <a:t>73</a:t>
            </a:fld>
            <a:endParaRPr lang="pt-PT" alt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262759"/>
              </p:ext>
            </p:extLst>
          </p:nvPr>
        </p:nvGraphicFramePr>
        <p:xfrm>
          <a:off x="401918" y="1683960"/>
          <a:ext cx="8222974" cy="4557816"/>
        </p:xfrm>
        <a:graphic>
          <a:graphicData uri="http://schemas.openxmlformats.org/drawingml/2006/table">
            <a:tbl>
              <a:tblPr/>
              <a:tblGrid>
                <a:gridCol w="307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8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55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96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34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34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80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9058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9058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7969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0635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777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Idade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(anos)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Apetite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Edema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Bilateral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PB  (cm)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IMC/ Idade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IMC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(kg/m</a:t>
                      </a:r>
                      <a:r>
                        <a:rPr lang="pt-PT" sz="1200" b="1" baseline="30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pt-PT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Complicacões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médicas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HIV ou TB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Gravidez ou Lactação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Admissão no TDA ou TDI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2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Sim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Não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15,2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n/d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n/d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Não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Positivo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Não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32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Sim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Não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16,6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n/d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Não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Negativo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Não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32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n/d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Não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17,7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n/d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Não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Desconhecido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Não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32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Sim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++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19,2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Febre elevada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Positivo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Sim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32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Sim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17,5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n/d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Não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Desconhecido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Não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32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Não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Não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16,2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&lt;-3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n/d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Não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Positivo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Não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32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n/d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Não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15,7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n/d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Não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Positivo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Sim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32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n/d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Não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17.5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Vómito persistente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Negativo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Não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44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n/d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Não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Não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Positivo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Não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F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PT" dirty="0"/>
              <a:t>Respostas do exercício: Manejo da DAG quando não há disponibilidade de ATPU 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AEDDF-9DC8-438E-9C7C-68B8D7802985}" type="slidenum">
              <a:rPr lang="pt-PT" altLang="en-US" smtClean="0"/>
              <a:pPr>
                <a:defRPr/>
              </a:pPr>
              <a:t>74</a:t>
            </a:fld>
            <a:endParaRPr lang="pt-PT" alt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652679"/>
              </p:ext>
            </p:extLst>
          </p:nvPr>
        </p:nvGraphicFramePr>
        <p:xfrm>
          <a:off x="198780" y="1748911"/>
          <a:ext cx="8717652" cy="3908808"/>
        </p:xfrm>
        <a:graphic>
          <a:graphicData uri="http://schemas.openxmlformats.org/drawingml/2006/table">
            <a:tbl>
              <a:tblPr/>
              <a:tblGrid>
                <a:gridCol w="3261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97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85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65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09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09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48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5619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5619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2659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6087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295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Idade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(anos)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Apetite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Edema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Bilateral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PB  (cm)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IMC/ Idade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IMC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(kg/m</a:t>
                      </a:r>
                      <a:r>
                        <a:rPr lang="pt-PT" sz="1200" b="1" baseline="30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pt-PT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Complicacões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médicas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HIV ou TB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Gravidez ou Lactação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Admissão no TDA ou TDI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3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n/d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Não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15,2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n/d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n/d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Não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Positivo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Não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TDI</a:t>
                      </a:r>
                      <a:r>
                        <a:rPr lang="pt-PT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3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n/d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Não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16,6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n/d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Não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Negativo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Não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TDI</a:t>
                      </a:r>
                      <a:r>
                        <a:rPr lang="pt-PT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3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n/d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Não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17,7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n/d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Não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Desconhecido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Não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TDI</a:t>
                      </a:r>
                      <a:r>
                        <a:rPr lang="pt-PT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3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Sim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++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19,2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Febre elevada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Positivo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Sim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TDI</a:t>
                      </a:r>
                      <a:r>
                        <a:rPr lang="pt-PT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3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Sim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17,5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n/d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Não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Desconhecido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Não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TDI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3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Não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Não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16,2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&lt;-3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Não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Positivo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Não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TDI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3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n/d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Não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15,7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n/d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Não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Positivo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Sim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TDI</a:t>
                      </a:r>
                      <a:r>
                        <a:rPr lang="pt-PT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3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n/d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Não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17.5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Vómito persistente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Negativo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Não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TDI</a:t>
                      </a:r>
                      <a:r>
                        <a:rPr lang="pt-PT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3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n/d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Não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Não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Positivo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Não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Normal</a:t>
                      </a:r>
                      <a:endParaRPr lang="pt-PT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F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PT" altLang="en-US" dirty="0"/>
              <a:t>Tópico 2.13 Revisão do módulo</a:t>
            </a:r>
          </a:p>
        </p:txBody>
      </p:sp>
      <p:sp>
        <p:nvSpPr>
          <p:cNvPr id="83971" name="Content Placeholder 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pt-PT" altLang="en-US" sz="2600" dirty="0">
                <a:solidFill>
                  <a:schemeClr val="tx1"/>
                </a:solidFill>
                <a:cs typeface="Arial" pitchFamily="34" charset="0"/>
              </a:rPr>
              <a:t>Que tópicos foram abordados neste módulo?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pt-PT" altLang="en-US" sz="2600" dirty="0">
                <a:solidFill>
                  <a:schemeClr val="tx1"/>
                </a:solidFill>
                <a:cs typeface="Arial" pitchFamily="34" charset="0"/>
              </a:rPr>
              <a:t>Qual era o conteúdo de cada tópico?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pt-PT" altLang="en-US" sz="2600" dirty="0">
                <a:solidFill>
                  <a:schemeClr val="tx1"/>
                </a:solidFill>
                <a:cs typeface="Arial" pitchFamily="34" charset="0"/>
              </a:rPr>
              <a:t>Dúvidas?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pt-PT" alt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AEDDF-9DC8-438E-9C7C-68B8D7802985}" type="slidenum">
              <a:rPr lang="pt-PT" altLang="en-US" smtClean="0"/>
              <a:pPr>
                <a:defRPr/>
              </a:pPr>
              <a:t>75</a:t>
            </a:fld>
            <a:endParaRPr lang="pt-PT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PT" altLang="en-US" dirty="0"/>
              <a:t>Exercício: A história do procedimento da admissão da Marta</a:t>
            </a:r>
            <a:endParaRPr lang="en-US" dirty="0"/>
          </a:p>
        </p:txBody>
      </p:sp>
      <p:sp>
        <p:nvSpPr>
          <p:cNvPr id="3" name="Text Box 10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74458"/>
          </a:xfrm>
          <a:prstGeom prst="rect">
            <a:avLst/>
          </a:prstGeom>
          <a:solidFill>
            <a:srgbClr val="D8D8D8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182880" tIns="182880" rIns="182880" bIns="182880" anchor="ctr" anchorCtr="0"/>
          <a:lstStyle/>
          <a:p>
            <a:pPr defTabSz="685800">
              <a:lnSpc>
                <a:spcPct val="114000"/>
              </a:lnSpc>
              <a:defRPr/>
            </a:pPr>
            <a:r>
              <a:rPr lang="pt-PT" sz="1900" dirty="0">
                <a:latin typeface="+mn-lt"/>
                <a:cs typeface="Arial" pitchFamily="34" charset="0"/>
              </a:rPr>
              <a:t>Marta tem 35 anos de idade, foi diagnosticada com TB há 1 mês, e tem diarreia há mais de uma semana. A sua família tem uma pequena reserva de alimentos devido à seca que </a:t>
            </a:r>
            <a:r>
              <a:rPr lang="pt-PT" sz="1900" dirty="0" err="1">
                <a:latin typeface="+mn-lt"/>
                <a:cs typeface="Arial" pitchFamily="34" charset="0"/>
              </a:rPr>
              <a:t>afectou</a:t>
            </a:r>
            <a:r>
              <a:rPr lang="pt-PT" sz="1900" dirty="0">
                <a:latin typeface="+mn-lt"/>
                <a:cs typeface="Arial" pitchFamily="34" charset="0"/>
              </a:rPr>
              <a:t> a última estação de plantio, por isso a Marta só tem recebido uma refeição por dia há algumas semanas. Os Activistas Comunitários de Saúde na aldeia onde a Marta vive fizeram a triagem nutricional através da medição do perímetro braquial (PB), e identificaram que a Marta tem DAG. Eles encaminharam-na para o Centro de Saúde (CS) para uma avaliação mais detalhada. Quando a Marta chegou ao CS, já haviam muitos doentes a espera de atendimento. Ela esperou 6 horas até ser atendida. A enfermeira de serviço avaliou o seu estado nutricional através do PB. Após a avaliação nutricional, conduziu o exame físico e o teste de apetite. A enfermeira diagnosticou que a Marta tinha desidratação severa, DAG, e estava sem apetite. Marta foi admitida no Internamento.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AEDDF-9DC8-438E-9C7C-68B8D7802985}" type="slidenum">
              <a:rPr lang="pt-PT" altLang="en-US" smtClean="0"/>
              <a:pPr>
                <a:defRPr/>
              </a:pPr>
              <a:t>8</a:t>
            </a:fld>
            <a:endParaRPr lang="pt-PT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altLang="en-US" dirty="0"/>
              <a:t>Exercício: A história do procedimento da admissão da Marta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defTabSz="685800" eaLnBrk="1" hangingPunct="1">
              <a:spcBef>
                <a:spcPct val="0"/>
              </a:spcBef>
              <a:buClrTx/>
              <a:buNone/>
              <a:defRPr/>
            </a:pPr>
            <a:r>
              <a:rPr lang="pt-PT" sz="2600" dirty="0">
                <a:solidFill>
                  <a:schemeClr val="tx1"/>
                </a:solidFill>
                <a:ea typeface="Calibri"/>
              </a:rPr>
              <a:t>Descreve o processo de admissão que a Marta foi submetida. Quais foram os pontos positivos? O que deveria ser melhorado? </a:t>
            </a:r>
          </a:p>
          <a:p>
            <a:pPr marL="0" lvl="0" indent="0" defTabSz="685800" eaLnBrk="1" hangingPunct="1">
              <a:spcBef>
                <a:spcPct val="0"/>
              </a:spcBef>
              <a:buClrTx/>
              <a:buNone/>
              <a:defRPr/>
            </a:pPr>
            <a:endParaRPr lang="pt-PT" sz="2600" dirty="0">
              <a:solidFill>
                <a:schemeClr val="tx1"/>
              </a:solidFill>
              <a:ea typeface="Calibri"/>
            </a:endParaRPr>
          </a:p>
          <a:p>
            <a:pPr marL="0" lvl="0" indent="0" defTabSz="685800" eaLnBrk="1" hangingPunct="1">
              <a:spcBef>
                <a:spcPct val="0"/>
              </a:spcBef>
              <a:buClrTx/>
              <a:buNone/>
              <a:defRPr/>
            </a:pPr>
            <a:r>
              <a:rPr lang="pt-PT" sz="2600" dirty="0">
                <a:solidFill>
                  <a:schemeClr val="tx1"/>
                </a:solidFill>
                <a:ea typeface="Calibri"/>
              </a:rPr>
              <a:t>Quais são as etapas no processo de admissão da Marta que não foram realizadas ou foram realizadas na ordem incorrecta? </a:t>
            </a:r>
            <a:endParaRPr lang="pt-PT" sz="26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AEDDF-9DC8-438E-9C7C-68B8D7802985}" type="slidenum">
              <a:rPr lang="pt-PT" altLang="en-US" smtClean="0"/>
              <a:pPr>
                <a:defRPr/>
              </a:pPr>
              <a:t>9</a:t>
            </a:fld>
            <a:endParaRPr lang="pt-PT" altLang="en-US" dirty="0"/>
          </a:p>
        </p:txBody>
      </p:sp>
    </p:spTree>
    <p:extLst>
      <p:ext uri="{BB962C8B-B14F-4D97-AF65-F5344CB8AC3E}">
        <p14:creationId xmlns:p14="http://schemas.microsoft.com/office/powerpoint/2010/main" val="1116605750"/>
      </p:ext>
    </p:extLst>
  </p:cSld>
  <p:clrMapOvr>
    <a:masterClrMapping/>
  </p:clrMapOvr>
</p:sld>
</file>

<file path=ppt/theme/theme1.xml><?xml version="1.0" encoding="utf-8"?>
<a:theme xmlns:a="http://schemas.openxmlformats.org/drawingml/2006/main" name="3_FANTA-2 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37E9E921359A4E87AF4B29E5DB9F62" ma:contentTypeVersion="0" ma:contentTypeDescription="Create a new document." ma:contentTypeScope="" ma:versionID="4115640392a0e8aac599826dc6eda81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15787acf22db4e4c0ac8b858fca640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DCAD146-38D8-470B-96BA-91920635AF9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282A8F3-8636-4C06-B8F5-322BA532F2B0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C28AC3D-2D97-4303-B37A-3A85CDCF32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Moz-PRN-Modules-Mar3-hf</Template>
  <TotalTime>10247</TotalTime>
  <Words>5471</Words>
  <Application>Microsoft Office PowerPoint</Application>
  <PresentationFormat>On-screen Show (4:3)</PresentationFormat>
  <Paragraphs>1127</Paragraphs>
  <Slides>75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3" baseType="lpstr">
      <vt:lpstr>Arial</vt:lpstr>
      <vt:lpstr>Calibri</vt:lpstr>
      <vt:lpstr>Calibri Light</vt:lpstr>
      <vt:lpstr>Century Gothic</vt:lpstr>
      <vt:lpstr>Times New Roman</vt:lpstr>
      <vt:lpstr>Verdana</vt:lpstr>
      <vt:lpstr>Wingdings</vt:lpstr>
      <vt:lpstr>3_FANTA-2 blue</vt:lpstr>
      <vt:lpstr>PowerPoint Presentation</vt:lpstr>
      <vt:lpstr>Tópicos</vt:lpstr>
      <vt:lpstr>Tópico 2.1 Procedimentos na admissão no Programa de Reabilitação Nutricional</vt:lpstr>
      <vt:lpstr>Tópico 2.1 Procedimentos na admissão no Programa de Reabilitação Nutricional</vt:lpstr>
      <vt:lpstr>Tópico 2.1 Procedimentos na admissão no Programa de Reabilitação Nutricional</vt:lpstr>
      <vt:lpstr>Tópico 2.1 Procedimentos na admissão no Programa de Reabilitação Nutricional</vt:lpstr>
      <vt:lpstr>Tópico 2.1 Procedimentos na admissão no Programa de Reabilitação Nutricional</vt:lpstr>
      <vt:lpstr>Exercício: A história do procedimento da admissão da Marta</vt:lpstr>
      <vt:lpstr>Exercício: A história do procedimento da admissão da Marta</vt:lpstr>
      <vt:lpstr>Respostas do exercício: A história do procedimento da admissão da Marta</vt:lpstr>
      <vt:lpstr>Respostas do exercício: A história do procedimento da admissão da Marta</vt:lpstr>
      <vt:lpstr>Respostas do exercício: A história do procedimento da admissão da Marta</vt:lpstr>
      <vt:lpstr>Tópico 2.2 Uso de água açucarada</vt:lpstr>
      <vt:lpstr>Tópico 2.2 Uso de água açucarada </vt:lpstr>
      <vt:lpstr>Tópico 2.2 Uso de água açucarada</vt:lpstr>
      <vt:lpstr>Tópico 2.2 Uso de água açucarada</vt:lpstr>
      <vt:lpstr>Tópico 2.3 Teste de apetite</vt:lpstr>
      <vt:lpstr>Tópico 2.3 Teste de apetite</vt:lpstr>
      <vt:lpstr>Tópico 2.3 Teste de apetite</vt:lpstr>
      <vt:lpstr>Tópico 2.3 Teste de apetite</vt:lpstr>
      <vt:lpstr>Concurso de perguntas e respostas</vt:lpstr>
      <vt:lpstr>Concurso de perguntas e respostas</vt:lpstr>
      <vt:lpstr>Respostas do concurso de perguntas e respostas</vt:lpstr>
      <vt:lpstr>Respostas do concurso de perguntas e respostas (continuação)</vt:lpstr>
      <vt:lpstr>Tópico 2.4 Complicações médicas na desnutrição aguda grave</vt:lpstr>
      <vt:lpstr>Tópico 2.4 Complicações médicas na desnutrição aguda grave</vt:lpstr>
      <vt:lpstr>Tópico 2.5 Sinais e sintomas clínicos da desnutrição aguda</vt:lpstr>
      <vt:lpstr>Sinais e sintomas clínicos de Marasmo (mais frequentes)</vt:lpstr>
      <vt:lpstr>Sinais e sintomas clínicos de Marasmo </vt:lpstr>
      <vt:lpstr>Sinais e sintomas clínicos de Kwashiorkor</vt:lpstr>
      <vt:lpstr>Sinais e sintomas clínicos de Kwashiorkor</vt:lpstr>
      <vt:lpstr>Como identificar a presença e gravidade de edema bilateral</vt:lpstr>
      <vt:lpstr>Como identificar a presença e gravidade de edema bilateral</vt:lpstr>
      <vt:lpstr>Tópico 2.6 Indicadores da desnutrição aguda</vt:lpstr>
      <vt:lpstr>Indicadores da desnutrição aguda</vt:lpstr>
      <vt:lpstr>Tópico 2.7 Medição de altura</vt:lpstr>
      <vt:lpstr>Tópico 2.7 Medição de altura</vt:lpstr>
      <vt:lpstr>Instruções para medição de altura</vt:lpstr>
      <vt:lpstr>Tópico 2.8 Medição de peso</vt:lpstr>
      <vt:lpstr>Tópico 2.8 Medição de peso</vt:lpstr>
      <vt:lpstr>Instruções para medição de peso</vt:lpstr>
      <vt:lpstr>Tópico 2.9 Medição de perímetro braquial</vt:lpstr>
      <vt:lpstr>Tópico 2.9 Medição de perímetro braquial </vt:lpstr>
      <vt:lpstr>Instruções para medição de perímetro braquial</vt:lpstr>
      <vt:lpstr>Tópico 2.10 Instruções para o arredondamento</vt:lpstr>
      <vt:lpstr>Instruções para arredondar números </vt:lpstr>
      <vt:lpstr>Instruções para arredondar idades</vt:lpstr>
      <vt:lpstr>Tópico 2.11 Instruções para o cálculo do índice de massa corporal</vt:lpstr>
      <vt:lpstr>Tópico 2.11 Instruções para o cálculo do índice de massa corporal</vt:lpstr>
      <vt:lpstr>Instruções para a roda do cálculo do IMC e IMC-para-idade</vt:lpstr>
      <vt:lpstr>Instruções para a roda do cálculo do IMC e IMC-para-idade</vt:lpstr>
      <vt:lpstr>Instruções para a roda do cálculo do IMC e IMC-para-idade</vt:lpstr>
      <vt:lpstr>Instruções para a roda do cálculo do IMC e IMC-para-idade</vt:lpstr>
      <vt:lpstr>Instruções para a roda do cálculo do IMC e IMC-para-idade</vt:lpstr>
      <vt:lpstr>Cálculo do IMC para adolescentes com tabela (15‒18 anos)</vt:lpstr>
      <vt:lpstr>Exercício do cálculo do IMC para idade</vt:lpstr>
      <vt:lpstr>Respostas do exercício de cálculo do IMC para idade</vt:lpstr>
      <vt:lpstr>Respostas do exercício de cálculo do IMC para idade</vt:lpstr>
      <vt:lpstr>Classificação do estado nutricional para adultos (19-55 anos)</vt:lpstr>
      <vt:lpstr>Classificação do estado nutricional para idosos (&gt; de 55 anos) </vt:lpstr>
      <vt:lpstr>Classificação do estado nutricional em  mulheres grávidas e nos 6 meses pós-parto</vt:lpstr>
      <vt:lpstr>Recomendação de ganho de peso durante a gestação independentemente do IMC pré-gestacional a partir do segundo e terceiro trimestres de gravidez </vt:lpstr>
      <vt:lpstr>Tópico 2.12 Avaliação clínica e laboratorial</vt:lpstr>
      <vt:lpstr>Tópico 2.12 Avaliação clínica e laboratorial</vt:lpstr>
      <vt:lpstr>Tópico 2.12 Avaliação clínica e laboratorial</vt:lpstr>
      <vt:lpstr>Tópico 2.12 Avaliação clínica e laboratorial</vt:lpstr>
      <vt:lpstr>Tópico 2.12 Avaliação clínica e laboratorial</vt:lpstr>
      <vt:lpstr>Tópico 2.12 Avaliação clínica e laboratorial</vt:lpstr>
      <vt:lpstr>Classificação e manejo da desnutrição aguda – com abastescimento nacional de ATPU</vt:lpstr>
      <vt:lpstr>Classificação e manejo da desnutrição aguda – sem abastescimento nacional de ATPU</vt:lpstr>
      <vt:lpstr>Exercício: Manejo da DAG quando há disponibilidade de ATPU</vt:lpstr>
      <vt:lpstr>Respostas do exercício: Manejo da DAG quando há disponibilidade de ATPU  </vt:lpstr>
      <vt:lpstr>Exercício: Manejo da DAG quando não há disponibilidade de ATPU</vt:lpstr>
      <vt:lpstr>Respostas do exercício: Manejo da DAG quando não há disponibilidade de ATPU  </vt:lpstr>
      <vt:lpstr>Tópico 2.13 Revisão do módulo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Módulo 2</dc:title>
  <dc:creator>tkramos</dc:creator>
  <cp:lastModifiedBy>Jenn Loving</cp:lastModifiedBy>
  <cp:revision>517</cp:revision>
  <dcterms:created xsi:type="dcterms:W3CDTF">2014-01-23T16:18:40Z</dcterms:created>
  <dcterms:modified xsi:type="dcterms:W3CDTF">2017-08-09T16:47:18Z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0x0101005037E9E921359A4E87AF4B29E5DB9F62</vt:lpwstr>
  </property>
</Properties>
</file>