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</p:sldMasterIdLst>
  <p:notesMasterIdLst>
    <p:notesMasterId r:id="rId134"/>
  </p:notesMasterIdLst>
  <p:sldIdLst>
    <p:sldId id="366" r:id="rId6"/>
    <p:sldId id="377" r:id="rId7"/>
    <p:sldId id="368" r:id="rId8"/>
    <p:sldId id="593" r:id="rId9"/>
    <p:sldId id="369" r:id="rId10"/>
    <p:sldId id="370" r:id="rId11"/>
    <p:sldId id="371" r:id="rId12"/>
    <p:sldId id="378" r:id="rId13"/>
    <p:sldId id="373" r:id="rId14"/>
    <p:sldId id="374" r:id="rId15"/>
    <p:sldId id="375" r:id="rId16"/>
    <p:sldId id="582" r:id="rId17"/>
    <p:sldId id="380" r:id="rId18"/>
    <p:sldId id="381" r:id="rId19"/>
    <p:sldId id="383" r:id="rId20"/>
    <p:sldId id="384" r:id="rId21"/>
    <p:sldId id="272" r:id="rId22"/>
    <p:sldId id="273" r:id="rId23"/>
    <p:sldId id="287" r:id="rId24"/>
    <p:sldId id="395" r:id="rId25"/>
    <p:sldId id="294" r:id="rId26"/>
    <p:sldId id="296" r:id="rId27"/>
    <p:sldId id="295" r:id="rId28"/>
    <p:sldId id="297" r:id="rId29"/>
    <p:sldId id="408" r:id="rId30"/>
    <p:sldId id="401" r:id="rId31"/>
    <p:sldId id="396" r:id="rId32"/>
    <p:sldId id="397" r:id="rId33"/>
    <p:sldId id="398" r:id="rId34"/>
    <p:sldId id="399" r:id="rId35"/>
    <p:sldId id="300" r:id="rId36"/>
    <p:sldId id="301" r:id="rId37"/>
    <p:sldId id="302" r:id="rId38"/>
    <p:sldId id="303" r:id="rId39"/>
    <p:sldId id="385" r:id="rId40"/>
    <p:sldId id="305" r:id="rId41"/>
    <p:sldId id="306" r:id="rId42"/>
    <p:sldId id="307" r:id="rId43"/>
    <p:sldId id="315" r:id="rId44"/>
    <p:sldId id="309" r:id="rId45"/>
    <p:sldId id="310" r:id="rId46"/>
    <p:sldId id="411" r:id="rId47"/>
    <p:sldId id="312" r:id="rId48"/>
    <p:sldId id="413" r:id="rId49"/>
    <p:sldId id="412" r:id="rId50"/>
    <p:sldId id="591" r:id="rId51"/>
    <p:sldId id="314" r:id="rId52"/>
    <p:sldId id="414" r:id="rId53"/>
    <p:sldId id="417" r:id="rId54"/>
    <p:sldId id="416" r:id="rId55"/>
    <p:sldId id="318" r:id="rId56"/>
    <p:sldId id="430" r:id="rId57"/>
    <p:sldId id="431" r:id="rId58"/>
    <p:sldId id="419" r:id="rId59"/>
    <p:sldId id="387" r:id="rId60"/>
    <p:sldId id="328" r:id="rId61"/>
    <p:sldId id="432" r:id="rId62"/>
    <p:sldId id="365" r:id="rId63"/>
    <p:sldId id="434" r:id="rId64"/>
    <p:sldId id="435" r:id="rId65"/>
    <p:sldId id="436" r:id="rId66"/>
    <p:sldId id="437" r:id="rId67"/>
    <p:sldId id="438" r:id="rId68"/>
    <p:sldId id="454" r:id="rId69"/>
    <p:sldId id="455" r:id="rId70"/>
    <p:sldId id="464" r:id="rId71"/>
    <p:sldId id="463" r:id="rId72"/>
    <p:sldId id="465" r:id="rId73"/>
    <p:sldId id="461" r:id="rId74"/>
    <p:sldId id="504" r:id="rId75"/>
    <p:sldId id="506" r:id="rId76"/>
    <p:sldId id="466" r:id="rId77"/>
    <p:sldId id="467" r:id="rId78"/>
    <p:sldId id="471" r:id="rId79"/>
    <p:sldId id="487" r:id="rId80"/>
    <p:sldId id="584" r:id="rId81"/>
    <p:sldId id="490" r:id="rId82"/>
    <p:sldId id="491" r:id="rId83"/>
    <p:sldId id="492" r:id="rId84"/>
    <p:sldId id="489" r:id="rId85"/>
    <p:sldId id="474" r:id="rId86"/>
    <p:sldId id="475" r:id="rId87"/>
    <p:sldId id="502" r:id="rId88"/>
    <p:sldId id="585" r:id="rId89"/>
    <p:sldId id="507" r:id="rId90"/>
    <p:sldId id="514" r:id="rId91"/>
    <p:sldId id="510" r:id="rId92"/>
    <p:sldId id="509" r:id="rId93"/>
    <p:sldId id="515" r:id="rId94"/>
    <p:sldId id="513" r:id="rId95"/>
    <p:sldId id="586" r:id="rId96"/>
    <p:sldId id="587" r:id="rId97"/>
    <p:sldId id="588" r:id="rId98"/>
    <p:sldId id="589" r:id="rId99"/>
    <p:sldId id="592" r:id="rId100"/>
    <p:sldId id="590" r:id="rId101"/>
    <p:sldId id="473" r:id="rId102"/>
    <p:sldId id="453" r:id="rId103"/>
    <p:sldId id="516" r:id="rId104"/>
    <p:sldId id="350" r:id="rId105"/>
    <p:sldId id="538" r:id="rId106"/>
    <p:sldId id="540" r:id="rId107"/>
    <p:sldId id="541" r:id="rId108"/>
    <p:sldId id="542" r:id="rId109"/>
    <p:sldId id="539" r:id="rId110"/>
    <p:sldId id="543" r:id="rId111"/>
    <p:sldId id="544" r:id="rId112"/>
    <p:sldId id="545" r:id="rId113"/>
    <p:sldId id="548" r:id="rId114"/>
    <p:sldId id="568" r:id="rId115"/>
    <p:sldId id="566" r:id="rId116"/>
    <p:sldId id="575" r:id="rId117"/>
    <p:sldId id="576" r:id="rId118"/>
    <p:sldId id="577" r:id="rId119"/>
    <p:sldId id="565" r:id="rId120"/>
    <p:sldId id="578" r:id="rId121"/>
    <p:sldId id="389" r:id="rId122"/>
    <p:sldId id="355" r:id="rId123"/>
    <p:sldId id="356" r:id="rId124"/>
    <p:sldId id="571" r:id="rId125"/>
    <p:sldId id="359" r:id="rId126"/>
    <p:sldId id="357" r:id="rId127"/>
    <p:sldId id="572" r:id="rId128"/>
    <p:sldId id="546" r:id="rId129"/>
    <p:sldId id="547" r:id="rId130"/>
    <p:sldId id="579" r:id="rId131"/>
    <p:sldId id="580" r:id="rId132"/>
    <p:sldId id="581" r:id="rId13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Elrom" initials="RE" lastIdx="12" clrIdx="0"/>
  <p:cmAuthor id="7" name="Katherine Sanchez" initials="K" lastIdx="2" clrIdx="7"/>
  <p:cmAuthor id="1" name="whammond" initials="wh" lastIdx="9" clrIdx="1"/>
  <p:cmAuthor id="2" name="Alison Tumilowicz" initials="AT" lastIdx="1" clrIdx="2"/>
  <p:cmAuthor id="3" name="lpirocanac" initials="ljp" lastIdx="9" clrIdx="3"/>
  <p:cmAuthor id="4" name="Wendy Hammond" initials="WH" lastIdx="11" clrIdx="4"/>
  <p:cmAuthor id="5" name="Jeff Feldmesser" initials="JF" lastIdx="16" clrIdx="5">
    <p:extLst/>
  </p:cmAuthor>
  <p:cmAuthor id="6" name="Anna Lisi" initials="AL" lastIdx="2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BFF"/>
    <a:srgbClr val="000000"/>
    <a:srgbClr val="B00000"/>
    <a:srgbClr val="C0E399"/>
    <a:srgbClr val="FFE593"/>
    <a:srgbClr val="FFC60B"/>
    <a:srgbClr val="FF8F8F"/>
    <a:srgbClr val="FFDB69"/>
    <a:srgbClr val="000066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9" autoAdjust="0"/>
    <p:restoredTop sz="86523" autoAdjust="0"/>
  </p:normalViewPr>
  <p:slideViewPr>
    <p:cSldViewPr snapToGrid="0">
      <p:cViewPr varScale="1">
        <p:scale>
          <a:sx n="74" d="100"/>
          <a:sy n="74" d="100"/>
        </p:scale>
        <p:origin x="1488" y="62"/>
      </p:cViewPr>
      <p:guideLst>
        <p:guide orient="horz" pos="624"/>
        <p:guide pos="2880"/>
      </p:guideLst>
    </p:cSldViewPr>
  </p:slideViewPr>
  <p:outlineViewPr>
    <p:cViewPr>
      <p:scale>
        <a:sx n="33" d="100"/>
        <a:sy n="33" d="100"/>
      </p:scale>
      <p:origin x="270" y="3159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024"/>
    </p:cViewPr>
  </p:sorterViewPr>
  <p:notesViewPr>
    <p:cSldViewPr snapToGrid="0">
      <p:cViewPr varScale="1">
        <p:scale>
          <a:sx n="66" d="100"/>
          <a:sy n="66" d="100"/>
        </p:scale>
        <p:origin x="3234" y="84"/>
      </p:cViewPr>
      <p:guideLst/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13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r">
              <a:defRPr sz="1200"/>
            </a:lvl1pPr>
          </a:lstStyle>
          <a:p>
            <a:fld id="{8A2F3084-D795-4064-AF39-7A812EE93D3A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3" tIns="46026" rIns="92053" bIns="4602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2053" tIns="46026" rIns="92053" bIns="460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r">
              <a:defRPr sz="1200"/>
            </a:lvl1pPr>
          </a:lstStyle>
          <a:p>
            <a:fld id="{E7FB2AB4-F254-45B7-83D6-976E403766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26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5E1E92-C8BF-4610-ACF2-5A2A782A922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47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CBB83C-5C92-4BEC-9491-668F9204FA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3746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EE4CA5-FB8E-4F7B-ABB7-1F5848305D15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6148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EE4CA5-FB8E-4F7B-ABB7-1F5848305D15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9844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3A4F8-5601-4B44-A395-84CE7FC91887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5034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EE4CA5-FB8E-4F7B-ABB7-1F5848305D15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984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EE4CA5-FB8E-4F7B-ABB7-1F5848305D15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9844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EE4CA5-FB8E-4F7B-ABB7-1F5848305D15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1206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3A4F8-5601-4B44-A395-84CE7FC91887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5034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0DDD9-F62B-4228-A382-F712CD99C953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0217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3A4F8-5601-4B44-A395-84CE7FC91887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5034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D27FEB-7BF7-4EFE-B36F-22DC8714B1A6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5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966F3-355E-465F-8220-F2C91D0BF1A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7011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D27FEB-7BF7-4EFE-B36F-22DC8714B1A6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4796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70DF86-9662-4EE6-B767-8B17160B198F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6642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70DF86-9662-4EE6-B767-8B17160B198F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5247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0DDD9-F62B-4228-A382-F712CD99C953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4644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0DDD9-F62B-4228-A382-F712CD99C953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4071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20DDD9-F62B-4228-A382-F712CD99C953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2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2B84E4-824F-4694-AD47-0921456043B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32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2B84E4-824F-4694-AD47-0921456043B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44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2B84E4-824F-4694-AD47-0921456043B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83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587D0-2149-4D31-AAC7-57B6F2BE1A5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21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43EB9-5E27-4F19-9728-F5FF8D47E321}" type="slidenum">
              <a:rPr lang="en-US" smtClean="0">
                <a:ea typeface="굴림" pitchFamily="34" charset="-127"/>
              </a:rPr>
              <a:pPr/>
              <a:t>18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024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02405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B5F98DD9-A63B-4E0A-BB33-3EEF2D93292F}" type="slidenum">
              <a:rPr lang="en-US" sz="1200"/>
              <a:pPr algn="r"/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90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43EB9-5E27-4F19-9728-F5FF8D47E321}" type="slidenum">
              <a:rPr lang="en-US" smtClean="0">
                <a:ea typeface="굴림" pitchFamily="34" charset="-127"/>
              </a:rPr>
              <a:pPr/>
              <a:t>19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024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02405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B5F98DD9-A63B-4E0A-BB33-3EEF2D93292F}" type="slidenum">
              <a:rPr lang="en-US" sz="1200"/>
              <a:pPr algn="r"/>
              <a:t>19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7828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3F2F86-2817-4ECF-965C-120ACC8BDA7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4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FDB4BF-CAF0-47BC-A03F-13632F00A861}" type="slidenum">
              <a:rPr lang="en-US" smtClean="0">
                <a:ea typeface="굴림" pitchFamily="34" charset="-127"/>
              </a:rPr>
              <a:pPr/>
              <a:t>21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095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09573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6141DE7E-889F-4AC3-B8AE-14740599A6EB}" type="slidenum">
              <a:rPr lang="en-US" sz="1200"/>
              <a:pPr algn="r"/>
              <a:t>21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03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BAE79-6402-4325-9E36-4C3BD9B84D52}" type="slidenum">
              <a:rPr lang="en-US" smtClean="0">
                <a:ea typeface="굴림" pitchFamily="34" charset="-127"/>
              </a:rPr>
              <a:pPr/>
              <a:t>3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55470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53EE9-D669-4888-85E6-81D13E44FE9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67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CBB83C-5C92-4BEC-9491-668F9204FA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17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7046C4-4E59-4D7E-BF3A-FD133C7F2CB9}" type="slidenum">
              <a:rPr lang="en-US" smtClean="0">
                <a:ea typeface="굴림" pitchFamily="34" charset="-127"/>
              </a:rPr>
              <a:pPr/>
              <a:t>24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26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2645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AE4584BA-74C4-4588-8B30-BE81525E175F}" type="slidenum">
              <a:rPr lang="en-US" sz="1200"/>
              <a:pPr algn="r"/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0558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1FF99-4C72-4C5B-8FEE-B20AAFDDBDE8}" type="slidenum">
              <a:rPr lang="en-US" smtClean="0">
                <a:ea typeface="굴림" pitchFamily="34" charset="-127"/>
              </a:rPr>
              <a:pPr/>
              <a:t>25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054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05477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72344C4C-160E-45C6-ACCE-CC2C4B2FFE91}" type="slidenum">
              <a:rPr lang="en-US" sz="1200"/>
              <a:pPr algn="r"/>
              <a:t>25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704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5114C3-D63E-4B63-9C92-FC47DB0B76A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28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B387F1-3612-4FC8-8CD0-9EDFA7D67392}" type="slidenum">
              <a:rPr lang="en-US" smtClean="0">
                <a:ea typeface="굴림" pitchFamily="34" charset="-127"/>
              </a:rPr>
              <a:pPr/>
              <a:t>27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044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04453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F4D026DC-1351-438B-BB91-AEFC43525D46}" type="slidenum">
              <a:rPr lang="en-US" sz="1200"/>
              <a:pPr algn="r"/>
              <a:t>27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1499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1FF99-4C72-4C5B-8FEE-B20AAFDDBDE8}" type="slidenum">
              <a:rPr lang="en-US" smtClean="0">
                <a:ea typeface="굴림" pitchFamily="34" charset="-127"/>
              </a:rPr>
              <a:pPr/>
              <a:t>28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054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05477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72344C4C-160E-45C6-ACCE-CC2C4B2FFE91}" type="slidenum">
              <a:rPr lang="en-US" sz="1200"/>
              <a:pPr algn="r"/>
              <a:t>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0017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5114C3-D63E-4B63-9C92-FC47DB0B76A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73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1D97CF-5F61-4DDF-B683-426840F6777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61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041080-AB6C-49E0-AC2B-E5AF1F5EBDD5}" type="slidenum">
              <a:rPr lang="en-US" smtClean="0">
                <a:ea typeface="굴림" pitchFamily="34" charset="-127"/>
              </a:rPr>
              <a:pPr/>
              <a:t>31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46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4693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B914EDBC-9ECD-4D40-981D-9FD4F9DDC71A}" type="slidenum">
              <a:rPr lang="en-US" sz="1200"/>
              <a:pPr algn="r"/>
              <a:t>31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70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BAE79-6402-4325-9E36-4C3BD9B84D52}" type="slidenum">
              <a:rPr lang="en-US" smtClean="0">
                <a:ea typeface="굴림" pitchFamily="34" charset="-127"/>
              </a:rPr>
              <a:pPr/>
              <a:t>4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554703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0E066-7AA2-4631-AA4A-93458DDA19A7}" type="slidenum">
              <a:rPr lang="en-US" smtClean="0">
                <a:ea typeface="굴림" pitchFamily="34" charset="-127"/>
              </a:rPr>
              <a:pPr/>
              <a:t>32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57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5717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2478B63D-8BC4-4AB2-8AD6-DEFA2106C263}" type="slidenum">
              <a:rPr lang="en-US" sz="1200"/>
              <a:pPr algn="r"/>
              <a:t>32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3293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E384A-AAFF-4E2E-BB6C-D36BAFE772A4}" type="slidenum">
              <a:rPr lang="en-US" smtClean="0">
                <a:ea typeface="굴림" pitchFamily="34" charset="-127"/>
              </a:rPr>
              <a:pPr/>
              <a:t>33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792B6C55-6F3D-4ABB-8EEB-06A56FC13949}" type="slidenum">
              <a:rPr lang="en-US" sz="1200"/>
              <a:pPr algn="r"/>
              <a:t>33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188872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FC189C-9DF5-484E-96CE-360A351392E8}" type="slidenum">
              <a:rPr lang="en-US" smtClean="0">
                <a:ea typeface="굴림" pitchFamily="34" charset="-127"/>
              </a:rPr>
              <a:pPr/>
              <a:t>34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77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7765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25EF61EC-B33E-47B8-BA64-4E0D4CE604AB}" type="slidenum">
              <a:rPr lang="en-US" sz="1200"/>
              <a:pPr algn="r"/>
              <a:t>34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6890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C404A-CD8A-4D25-86B4-172DE9BC4BB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442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2F7DB4-2157-418F-9DEE-7E2FB72EB0D4}" type="slidenum">
              <a:rPr lang="en-US" smtClean="0">
                <a:ea typeface="굴림" pitchFamily="34" charset="-127"/>
              </a:rPr>
              <a:pPr/>
              <a:t>37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208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20837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A25C44F-B809-42E2-B6F9-0530C9678068}" type="slidenum">
              <a:rPr lang="en-US" sz="1200">
                <a:solidFill>
                  <a:srgbClr val="000000"/>
                </a:solidFill>
                <a:cs typeface="Arial" charset="0"/>
              </a:rPr>
              <a:pPr algn="r"/>
              <a:t>37</a:t>
            </a:fld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281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38AD62-C13B-4FB9-A17A-3AB0DFD996C7}" type="slidenum">
              <a:rPr lang="en-US" smtClean="0">
                <a:ea typeface="굴림" pitchFamily="34" charset="-127"/>
              </a:rPr>
              <a:pPr/>
              <a:t>38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218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6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2186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1A0BA173-F6BF-4650-91F1-A7DD6506A59C}" type="slidenum">
              <a:rPr lang="en-US" sz="1200">
                <a:solidFill>
                  <a:srgbClr val="000000"/>
                </a:solidFill>
                <a:cs typeface="Arial" charset="0"/>
              </a:rPr>
              <a:pPr algn="r"/>
              <a:t>38</a:t>
            </a:fld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95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8B19BC-7C4D-48E0-A60F-0A06C3EC046D}" type="slidenum">
              <a:rPr lang="en-US" smtClean="0">
                <a:ea typeface="굴림" pitchFamily="34" charset="-127"/>
              </a:rPr>
              <a:pPr/>
              <a:t>39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300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30053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E734670C-FCD5-4B25-BE23-60A625CA6908}" type="slidenum">
              <a:rPr lang="en-US" sz="1200">
                <a:solidFill>
                  <a:srgbClr val="000000"/>
                </a:solidFill>
                <a:cs typeface="Arial" charset="0"/>
              </a:rPr>
              <a:pPr algn="r"/>
              <a:t>39</a:t>
            </a:fld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432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8B6F9B-AD8C-45FC-A021-BEDD7511F38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00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174C8E-1344-4D11-AD29-2778D951FF4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030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CD16C2-C04C-4FFB-958A-5EB1D72BF40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9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BAE79-6402-4325-9E36-4C3BD9B84D52}" type="slidenum">
              <a:rPr lang="en-US" smtClean="0">
                <a:ea typeface="굴림" pitchFamily="34" charset="-127"/>
              </a:rPr>
              <a:pPr/>
              <a:t>5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150232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CD16C2-C04C-4FFB-958A-5EB1D72BF40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222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CD16C2-C04C-4FFB-958A-5EB1D72BF40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5725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CD16C2-C04C-4FFB-958A-5EB1D72BF40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643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CD16C2-C04C-4FFB-958A-5EB1D72BF40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070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49BE5-D1B7-4EBD-8A4A-88D1566119E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091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CD16C2-C04C-4FFB-958A-5EB1D72BF40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157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CD16C2-C04C-4FFB-958A-5EB1D72BF40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352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CD16C2-C04C-4FFB-958A-5EB1D72BF40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947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047380-6040-4033-B2EE-34A82561AA0A}" type="slidenum">
              <a:rPr lang="en-US" smtClean="0">
                <a:ea typeface="굴림" pitchFamily="34" charset="-127"/>
              </a:rPr>
              <a:pPr/>
              <a:t>51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331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33125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11985391-AD2E-4C6E-994C-FDEAE1BDBA79}" type="slidenum">
              <a:rPr lang="en-US" sz="1200"/>
              <a:pPr algn="r"/>
              <a:t>51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76803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EE226-8702-4745-9873-B2F68A7A2B30}" type="slidenum">
              <a:rPr lang="en-US" smtClean="0">
                <a:ea typeface="굴림" pitchFamily="34" charset="-127"/>
              </a:rPr>
              <a:pPr/>
              <a:t>52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DAFB417E-F2B6-41ED-BFAC-F129BC961CBD}" type="slidenum">
              <a:rPr lang="en-US" sz="1200">
                <a:solidFill>
                  <a:srgbClr val="000000"/>
                </a:solidFill>
                <a:cs typeface="Arial" charset="0"/>
              </a:rPr>
              <a:pPr algn="r"/>
              <a:t>52</a:t>
            </a:fld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8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BAE79-6402-4325-9E36-4C3BD9B84D52}" type="slidenum">
              <a:rPr lang="en-US" smtClean="0">
                <a:ea typeface="굴림" pitchFamily="34" charset="-127"/>
              </a:rPr>
              <a:pPr/>
              <a:t>6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582468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501C77-56F3-43EF-B45D-9A2A7217937B}" type="slidenum">
              <a:rPr lang="en-US" smtClean="0">
                <a:ea typeface="굴림" pitchFamily="34" charset="-127"/>
              </a:rPr>
              <a:pPr/>
              <a:t>53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61B9E070-B305-46BF-A6C2-C05102AC0F46}" type="slidenum">
              <a:rPr lang="en-US" sz="1200">
                <a:solidFill>
                  <a:srgbClr val="000000"/>
                </a:solidFill>
                <a:cs typeface="Arial" charset="0"/>
              </a:rPr>
              <a:pPr algn="r"/>
              <a:t>53</a:t>
            </a:fld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505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49BE5-D1B7-4EBD-8A4A-88D1566119E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292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275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350CB4-3C81-48AE-A8C1-078B9725009C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411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E384A-AAFF-4E2E-BB6C-D36BAFE772A4}" type="slidenum">
              <a:rPr lang="en-US" smtClean="0">
                <a:ea typeface="굴림" pitchFamily="34" charset="-127"/>
              </a:rPr>
              <a:pPr/>
              <a:t>58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792B6C55-6F3D-4ABB-8EEB-06A56FC13949}" type="slidenum">
              <a:rPr lang="en-US" sz="1200"/>
              <a:pPr algn="r"/>
              <a:t>58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51922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E384A-AAFF-4E2E-BB6C-D36BAFE772A4}" type="slidenum">
              <a:rPr lang="en-US" smtClean="0">
                <a:ea typeface="굴림" pitchFamily="34" charset="-127"/>
              </a:rPr>
              <a:pPr/>
              <a:t>59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792B6C55-6F3D-4ABB-8EEB-06A56FC13949}" type="slidenum">
              <a:rPr lang="en-US" sz="1200"/>
              <a:pPr algn="r"/>
              <a:t>59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09915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E384A-AAFF-4E2E-BB6C-D36BAFE772A4}" type="slidenum">
              <a:rPr lang="en-US" smtClean="0">
                <a:ea typeface="굴림" pitchFamily="34" charset="-127"/>
              </a:rPr>
              <a:pPr/>
              <a:t>60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792B6C55-6F3D-4ABB-8EEB-06A56FC13949}" type="slidenum">
              <a:rPr lang="en-US" sz="1200"/>
              <a:pPr algn="r"/>
              <a:t>60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91247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E384A-AAFF-4E2E-BB6C-D36BAFE772A4}" type="slidenum">
              <a:rPr lang="en-US" smtClean="0">
                <a:ea typeface="굴림" pitchFamily="34" charset="-127"/>
              </a:rPr>
              <a:pPr/>
              <a:t>61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792B6C55-6F3D-4ABB-8EEB-06A56FC13949}" type="slidenum">
              <a:rPr lang="en-US" sz="1200"/>
              <a:pPr algn="r"/>
              <a:t>61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33007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E384A-AAFF-4E2E-BB6C-D36BAFE772A4}" type="slidenum">
              <a:rPr lang="en-US" smtClean="0">
                <a:ea typeface="굴림" pitchFamily="34" charset="-127"/>
              </a:rPr>
              <a:pPr/>
              <a:t>62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792B6C55-6F3D-4ABB-8EEB-06A56FC13949}" type="slidenum">
              <a:rPr lang="en-US" sz="1200"/>
              <a:pPr algn="r"/>
              <a:t>62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547188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E384A-AAFF-4E2E-BB6C-D36BAFE772A4}" type="slidenum">
              <a:rPr lang="en-US" smtClean="0">
                <a:ea typeface="굴림" pitchFamily="34" charset="-127"/>
              </a:rPr>
              <a:pPr/>
              <a:t>63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792B6C55-6F3D-4ABB-8EEB-06A56FC13949}" type="slidenum">
              <a:rPr lang="en-US" sz="1200"/>
              <a:pPr algn="r"/>
              <a:t>63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543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E4FDE-FBE7-4EC7-8817-FA3FA7125D69}" type="slidenum">
              <a:rPr lang="en-US" smtClean="0">
                <a:ea typeface="굴림" pitchFamily="34" charset="-127"/>
              </a:rPr>
              <a:pPr/>
              <a:t>7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619159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214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88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67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67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55417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608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49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918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71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71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88964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891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1642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75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75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05803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1E2741-F397-42CF-B6C4-327E05C79022}" type="slidenum">
              <a:rPr lang="en-US" smtClean="0">
                <a:ea typeface="굴림" pitchFamily="34" charset="-127"/>
              </a:rPr>
              <a:pPr/>
              <a:t>9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670143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300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366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119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793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80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80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32697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4050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83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83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73438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3F2F86-2817-4ECF-965C-120ACC8BDA78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942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027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86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86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664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E91B1D-FBF3-4981-8119-E9313FEDE7CE}" type="slidenum">
              <a:rPr lang="en-US" smtClean="0">
                <a:ea typeface="굴림" pitchFamily="34" charset="-127"/>
              </a:rPr>
              <a:pPr/>
              <a:t>10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962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626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9626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1F4BF09-5415-4D18-8BC7-7F705BE33A7D}" type="slidenum">
              <a:rPr lang="en-US" sz="1200"/>
              <a:pPr algn="r"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925907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87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87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44519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88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88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364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89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89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61976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736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F44CD-D1EC-4602-8167-D5C4C5F26CD4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226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79E59-17F7-496E-AC5C-305AA76F201B}" type="slidenum">
              <a:rPr lang="en-US" smtClean="0">
                <a:ea typeface="굴림" pitchFamily="34" charset="-127"/>
              </a:rPr>
              <a:pPr/>
              <a:t>93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1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1557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F1686E03-FA14-422D-9A20-E9A0B7EA973F}" type="slidenum">
              <a:rPr lang="en-US" sz="1200"/>
              <a:pPr algn="r"/>
              <a:t>93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919399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79E59-17F7-496E-AC5C-305AA76F201B}" type="slidenum">
              <a:rPr lang="en-US" smtClean="0">
                <a:ea typeface="굴림" pitchFamily="34" charset="-127"/>
              </a:rPr>
              <a:pPr/>
              <a:t>94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1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1557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F1686E03-FA14-422D-9A20-E9A0B7EA973F}" type="slidenum">
              <a:rPr lang="en-US" sz="1200"/>
              <a:pPr algn="r"/>
              <a:t>94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73819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79E59-17F7-496E-AC5C-305AA76F201B}" type="slidenum">
              <a:rPr lang="en-US" smtClean="0">
                <a:ea typeface="굴림" pitchFamily="34" charset="-127"/>
              </a:rPr>
              <a:pPr/>
              <a:t>95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1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1557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F1686E03-FA14-422D-9A20-E9A0B7EA973F}" type="slidenum">
              <a:rPr lang="en-US" sz="1200"/>
              <a:pPr algn="r"/>
              <a:t>95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43041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D1554-5FC3-4805-B890-E981EE2725A1}" type="slidenum">
              <a:rPr lang="en-US" smtClean="0">
                <a:ea typeface="굴림" pitchFamily="34" charset="-127"/>
              </a:rPr>
              <a:pPr/>
              <a:t>96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525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8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52581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924D289C-28FB-4388-8BB7-EC6D3EC364AD}" type="slidenum">
              <a:rPr lang="en-US" sz="1200"/>
              <a:pPr algn="r"/>
              <a:t>96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498933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EE4CA5-FB8E-4F7B-ABB7-1F5848305D15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9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96624-7B53-42A9-91A3-E4FCA3CDC8B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571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59CFC-3C5E-40A6-AC89-8FC33EF89DC9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7482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D4DEC5-3869-46F9-88E1-DFEE1EF1B8C7}" type="slidenum">
              <a:rPr lang="en-US" smtClean="0">
                <a:ea typeface="굴림" pitchFamily="34" charset="-127"/>
              </a:rPr>
              <a:pPr/>
              <a:t>100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64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64869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423F6D6D-CA66-4F5E-ABA6-651038505330}" type="slidenum">
              <a:rPr lang="en-US" sz="1200"/>
              <a:pPr algn="r"/>
              <a:t>100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177290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59CFC-3C5E-40A6-AC89-8FC33EF89DC9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7477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DB003-6C85-4335-AC7F-BE9054BDB083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0078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DB003-6C85-4335-AC7F-BE9054BDB083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4413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D4DEC5-3869-46F9-88E1-DFEE1EF1B8C7}" type="slidenum">
              <a:rPr lang="en-US" smtClean="0">
                <a:ea typeface="굴림" pitchFamily="34" charset="-127"/>
              </a:rPr>
              <a:pPr/>
              <a:t>104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64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64869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423F6D6D-CA66-4F5E-ABA6-651038505330}" type="slidenum">
              <a:rPr lang="en-US" sz="1200"/>
              <a:pPr algn="r"/>
              <a:t>104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01199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DB003-6C85-4335-AC7F-BE9054BDB083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43051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D4DEC5-3869-46F9-88E1-DFEE1EF1B8C7}" type="slidenum">
              <a:rPr lang="en-US" smtClean="0">
                <a:ea typeface="굴림" pitchFamily="34" charset="-127"/>
              </a:rPr>
              <a:pPr/>
              <a:t>106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64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64869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423F6D6D-CA66-4F5E-ABA6-651038505330}" type="slidenum">
              <a:rPr lang="en-US" sz="1200"/>
              <a:pPr algn="r"/>
              <a:t>106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455359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D4DEC5-3869-46F9-88E1-DFEE1EF1B8C7}" type="slidenum">
              <a:rPr lang="en-US" smtClean="0">
                <a:ea typeface="굴림" pitchFamily="34" charset="-127"/>
              </a:rPr>
              <a:pPr/>
              <a:t>107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64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64869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423F6D6D-CA66-4F5E-ABA6-651038505330}" type="slidenum">
              <a:rPr lang="en-US" sz="1200"/>
              <a:pPr algn="r"/>
              <a:t>107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268838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D4DEC5-3869-46F9-88E1-DFEE1EF1B8C7}" type="slidenum">
              <a:rPr lang="en-US" smtClean="0">
                <a:ea typeface="굴림" pitchFamily="34" charset="-127"/>
              </a:rPr>
              <a:pPr/>
              <a:t>108</a:t>
            </a:fld>
            <a:endParaRPr lang="en-US" dirty="0" smtClean="0">
              <a:ea typeface="굴림" pitchFamily="34" charset="-127"/>
            </a:endParaRPr>
          </a:p>
        </p:txBody>
      </p:sp>
      <p:sp>
        <p:nvSpPr>
          <p:cNvPr id="164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  <p:sp>
        <p:nvSpPr>
          <p:cNvPr id="164869" name="Slide Number Placeholder 3"/>
          <p:cNvSpPr txBox="1">
            <a:spLocks noGrp="1"/>
          </p:cNvSpPr>
          <p:nvPr/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3" tIns="46026" rIns="92053" bIns="46026" anchor="b"/>
          <a:lstStyle/>
          <a:p>
            <a:pPr algn="r"/>
            <a:fld id="{423F6D6D-CA66-4F5E-ABA6-651038505330}" type="slidenum">
              <a:rPr lang="en-US" sz="1200"/>
              <a:pPr algn="r"/>
              <a:t>108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136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  <a:prstGeom prst="rect">
            <a:avLst/>
          </a:prstGeom>
          <a:solidFill>
            <a:srgbClr val="336600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374905"/>
            <a:ext cx="16002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1F58-B0D5-4EC0-BE4F-D790DDD903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352939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88C12"/>
              </a:solidFill>
            </a:endParaRPr>
          </a:p>
        </p:txBody>
      </p:sp>
      <p:sp>
        <p:nvSpPr>
          <p:cNvPr id="12" name="Title 21"/>
          <p:cNvSpPr>
            <a:spLocks noGrp="1"/>
          </p:cNvSpPr>
          <p:nvPr>
            <p:ph type="title" hasCustomPrompt="1"/>
          </p:nvPr>
        </p:nvSpPr>
        <p:spPr>
          <a:xfrm>
            <a:off x="1249262" y="130978"/>
            <a:ext cx="7481455" cy="548318"/>
          </a:xfrm>
          <a:prstGeom prst="rect">
            <a:avLst/>
          </a:prstGeom>
        </p:spPr>
        <p:txBody>
          <a:bodyPr/>
          <a:lstStyle>
            <a:lvl1pPr algn="l">
              <a:defRPr sz="4000" b="1" spc="300">
                <a:solidFill>
                  <a:srgbClr val="000066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3" y="409575"/>
            <a:ext cx="89496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6009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buFont typeface="Wingdings" pitchFamily="2" charset="2"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352939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8785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3" y="428625"/>
            <a:ext cx="89496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1194672" y="109084"/>
            <a:ext cx="7481455" cy="548318"/>
          </a:xfrm>
          <a:prstGeom prst="rect">
            <a:avLst/>
          </a:prstGeom>
        </p:spPr>
        <p:txBody>
          <a:bodyPr/>
          <a:lstStyle>
            <a:lvl1pPr algn="l">
              <a:defRPr sz="4000" b="1" spc="300">
                <a:solidFill>
                  <a:srgbClr val="000066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19AE3-35C9-40F5-AE61-4911C1FDB7FC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1E143-5374-44AC-A5A0-56006E3BF6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6009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buFont typeface="Wingdings" pitchFamily="2" charset="2"/>
              <a:buChar char="Ø"/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352939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/>
          <p:cNvSpPr>
            <a:spLocks noGrp="1"/>
          </p:cNvSpPr>
          <p:nvPr userDrawn="1">
            <p:ph type="title" hasCustomPrompt="1"/>
          </p:nvPr>
        </p:nvSpPr>
        <p:spPr>
          <a:xfrm>
            <a:off x="1221967" y="41412"/>
            <a:ext cx="7481455" cy="548318"/>
          </a:xfrm>
          <a:prstGeom prst="rect">
            <a:avLst/>
          </a:prstGeom>
        </p:spPr>
        <p:txBody>
          <a:bodyPr/>
          <a:lstStyle>
            <a:lvl1pPr algn="l">
              <a:defRPr sz="4000" b="1" spc="300">
                <a:solidFill>
                  <a:srgbClr val="000066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3" y="238125"/>
            <a:ext cx="89496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6009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buFont typeface="Wingdings" pitchFamily="2" charset="2"/>
              <a:buChar char="Ø"/>
              <a:defRPr sz="2600">
                <a:latin typeface="Arial" pitchFamily="34" charset="0"/>
                <a:cs typeface="Arial" pitchFamily="34" charset="0"/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352939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993367" y="424263"/>
            <a:ext cx="7481455" cy="548318"/>
          </a:xfrm>
          <a:prstGeom prst="rect">
            <a:avLst/>
          </a:prstGeom>
        </p:spPr>
        <p:txBody>
          <a:bodyPr/>
          <a:lstStyle>
            <a:lvl1pPr algn="l">
              <a:defRPr sz="3200" b="1" spc="300">
                <a:solidFill>
                  <a:srgbClr val="000066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93541"/>
            <a:ext cx="9144000" cy="2810108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334210" y="1690844"/>
            <a:ext cx="5597912" cy="1163868"/>
          </a:xfrm>
          <a:prstGeom prst="rect">
            <a:avLst/>
          </a:prstGeom>
        </p:spPr>
        <p:txBody>
          <a:bodyPr/>
          <a:lstStyle>
            <a:lvl1pPr algn="l">
              <a:defRPr sz="3400" b="1">
                <a:solidFill>
                  <a:srgbClr val="000066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0" name="Title 8"/>
          <p:cNvSpPr txBox="1">
            <a:spLocks/>
          </p:cNvSpPr>
          <p:nvPr userDrawn="1"/>
        </p:nvSpPr>
        <p:spPr>
          <a:xfrm>
            <a:off x="3319345" y="2824532"/>
            <a:ext cx="5597912" cy="1163868"/>
          </a:xfrm>
          <a:prstGeom prst="rect">
            <a:avLst/>
          </a:prstGeom>
        </p:spPr>
        <p:txBody>
          <a:bodyPr/>
          <a:lstStyle>
            <a:lvl1pPr algn="l"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Nutrition Assessment,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Counselling and Support (NACS)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1" name="Title 8"/>
          <p:cNvSpPr txBox="1">
            <a:spLocks/>
          </p:cNvSpPr>
          <p:nvPr userDrawn="1"/>
        </p:nvSpPr>
        <p:spPr>
          <a:xfrm>
            <a:off x="215594" y="1850677"/>
            <a:ext cx="2784084" cy="18069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1.0</a:t>
            </a:r>
            <a:endParaRPr kumimoji="0" lang="en-US" sz="11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93541"/>
            <a:ext cx="9144000" cy="2810108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334210" y="1690844"/>
            <a:ext cx="5597912" cy="1163868"/>
          </a:xfrm>
          <a:prstGeom prst="rect">
            <a:avLst/>
          </a:prstGeom>
        </p:spPr>
        <p:txBody>
          <a:bodyPr/>
          <a:lstStyle>
            <a:lvl1pPr algn="l">
              <a:defRPr sz="3400" b="1">
                <a:solidFill>
                  <a:srgbClr val="000066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0" name="Title 8"/>
          <p:cNvSpPr txBox="1">
            <a:spLocks/>
          </p:cNvSpPr>
          <p:nvPr userDrawn="1"/>
        </p:nvSpPr>
        <p:spPr>
          <a:xfrm>
            <a:off x="3319345" y="2824532"/>
            <a:ext cx="5597912" cy="1163868"/>
          </a:xfrm>
          <a:prstGeom prst="rect">
            <a:avLst/>
          </a:prstGeom>
        </p:spPr>
        <p:txBody>
          <a:bodyPr/>
          <a:lstStyle>
            <a:lvl1pPr algn="l"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Nutrition Assessment,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Counselling and Support (NACS)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>
              <a:defRPr sz="36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Wingdings" pitchFamily="2" charset="2"/>
              <a:buChar char="Ø"/>
              <a:defRPr sz="2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000066"/>
              </a:buClr>
              <a:buFont typeface="Arial" pitchFamily="34" charset="0"/>
              <a:buChar char="–"/>
              <a:defRPr sz="2600">
                <a:latin typeface="Arial" pitchFamily="34" charset="0"/>
                <a:cs typeface="Arial" pitchFamily="34" charset="0"/>
              </a:defRPr>
            </a:lvl2pPr>
            <a:lvl3pPr>
              <a:buFont typeface="Wingdings" pitchFamily="2" charset="2"/>
              <a:buChar char="Ø"/>
              <a:defRPr sz="2600">
                <a:latin typeface="Arial" pitchFamily="34" charset="0"/>
                <a:cs typeface="Arial" pitchFamily="34" charset="0"/>
              </a:defRPr>
            </a:lvl3pPr>
            <a:lvl4pPr>
              <a:buFont typeface="Wingdings" pitchFamily="2" charset="2"/>
              <a:buChar char="Ø"/>
              <a:defRPr sz="2600">
                <a:latin typeface="Arial" pitchFamily="34" charset="0"/>
                <a:cs typeface="Arial" pitchFamily="34" charset="0"/>
              </a:defRPr>
            </a:lvl4pPr>
            <a:lvl5pPr>
              <a:buFont typeface="Wingdings" pitchFamily="2" charset="2"/>
              <a:buChar char="Ø"/>
              <a:defRPr sz="2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2600">
                <a:latin typeface="Arial" pitchFamily="34" charset="0"/>
                <a:cs typeface="Arial" pitchFamily="34" charset="0"/>
              </a:defRPr>
            </a:lvl1pPr>
            <a:lvl2pPr>
              <a:defRPr sz="2600"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3C8AFA7-93EE-4027-9F81-FA42ED7F8546}" type="datetimeFigureOut">
              <a:rPr lang="en-US" smtClean="0"/>
              <a:pPr/>
              <a:t>11/30/2015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15984E2-082D-4508-AA0A-0A99F9A62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1" r:id="rId3"/>
    <p:sldLayoutId id="2147483680" r:id="rId4"/>
    <p:sldLayoutId id="2147483651" r:id="rId5"/>
    <p:sldLayoutId id="2147483679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.bin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zjournals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829300"/>
            <a:ext cx="9144000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781050"/>
            <a:ext cx="9144000" cy="280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8"/>
          <p:cNvSpPr txBox="1">
            <a:spLocks/>
          </p:cNvSpPr>
          <p:nvPr/>
        </p:nvSpPr>
        <p:spPr>
          <a:xfrm>
            <a:off x="686727" y="1583307"/>
            <a:ext cx="4054400" cy="1268430"/>
          </a:xfrm>
          <a:prstGeom prst="rect">
            <a:avLst/>
          </a:prstGeom>
        </p:spPr>
        <p:txBody>
          <a:bodyPr/>
          <a:lstStyle>
            <a:lvl1pPr algn="l"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Nutrition Assessment,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Counseling, and Support (NACS)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4" name="Picture 13" descr="FEED RUTF_3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87" y="1043042"/>
            <a:ext cx="2902417" cy="291304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991115"/>
            <a:ext cx="9144000" cy="0"/>
          </a:xfrm>
          <a:prstGeom prst="line">
            <a:avLst/>
          </a:prstGeom>
          <a:ln w="50800">
            <a:solidFill>
              <a:srgbClr val="FFC6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4000500"/>
            <a:ext cx="9144000" cy="1806534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4062532"/>
            <a:ext cx="9143999" cy="1163868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4400" b="1" dirty="0" smtClean="0">
                <a:solidFill>
                  <a:srgbClr val="000066"/>
                </a:solidFill>
                <a:cs typeface="Arial" charset="0"/>
              </a:rPr>
              <a:t>Slides</a:t>
            </a:r>
            <a:r>
              <a:rPr lang="en-US" sz="4800" b="1" dirty="0" smtClean="0">
                <a:solidFill>
                  <a:srgbClr val="000066"/>
                </a:solidFill>
                <a:cs typeface="Arial" charset="0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en-US" sz="3600" b="1" dirty="0">
                <a:solidFill>
                  <a:srgbClr val="000066"/>
                </a:solidFill>
                <a:cs typeface="Arial" charset="0"/>
              </a:rPr>
              <a:t>F</a:t>
            </a:r>
            <a:r>
              <a:rPr lang="en-US" sz="3600" b="1" dirty="0" smtClean="0">
                <a:solidFill>
                  <a:srgbClr val="000066"/>
                </a:solidFill>
                <a:cs typeface="Arial" charset="0"/>
              </a:rPr>
              <a:t>or Training of Facility-Based Service Providers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0.1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457200" y="1414121"/>
            <a:ext cx="8515350" cy="4525963"/>
          </a:xfrm>
        </p:spPr>
        <p:txBody>
          <a:bodyPr>
            <a:noAutofit/>
          </a:bodyPr>
          <a:lstStyle/>
          <a:p>
            <a:pPr marL="341313" lvl="3" indent="-341313">
              <a:spcBef>
                <a:spcPts val="900"/>
              </a:spcBef>
              <a:buFont typeface="Wingdings" pitchFamily="2" charset="2"/>
              <a:buChar char="§"/>
              <a:defRPr/>
            </a:pPr>
            <a:r>
              <a:rPr lang="en-GB" sz="3000" b="1" dirty="0" smtClean="0">
                <a:latin typeface="Calibri" pitchFamily="34" charset="0"/>
                <a:cs typeface="Arial" pitchFamily="34" charset="0"/>
              </a:rPr>
              <a:t>Food </a:t>
            </a:r>
            <a:r>
              <a:rPr lang="en-GB" sz="3000" dirty="0" smtClean="0">
                <a:latin typeface="Calibri" pitchFamily="34" charset="0"/>
                <a:cs typeface="Arial" pitchFamily="34" charset="0"/>
              </a:rPr>
              <a:t>is anything edible that provides the body </a:t>
            </a:r>
            <a:br>
              <a:rPr lang="en-GB" sz="3000" dirty="0" smtClean="0">
                <a:latin typeface="Calibri" pitchFamily="34" charset="0"/>
                <a:cs typeface="Arial" pitchFamily="34" charset="0"/>
              </a:rPr>
            </a:br>
            <a:r>
              <a:rPr lang="en-GB" sz="3000" dirty="0" smtClean="0">
                <a:latin typeface="Calibri" pitchFamily="34" charset="0"/>
                <a:cs typeface="Arial" pitchFamily="34" charset="0"/>
              </a:rPr>
              <a:t>with nutrients. </a:t>
            </a:r>
          </a:p>
          <a:p>
            <a:pPr marL="341313" lvl="3" indent="-341313">
              <a:spcBef>
                <a:spcPts val="900"/>
              </a:spcBef>
              <a:buFont typeface="Wingdings" pitchFamily="2" charset="2"/>
              <a:buChar char="§"/>
              <a:defRPr/>
            </a:pPr>
            <a:r>
              <a:rPr lang="en-GB" sz="3000" b="1" dirty="0" smtClean="0">
                <a:latin typeface="Calibri" pitchFamily="34" charset="0"/>
                <a:cs typeface="Arial" pitchFamily="34" charset="0"/>
              </a:rPr>
              <a:t>Nutrients </a:t>
            </a:r>
            <a:r>
              <a:rPr lang="en-GB" sz="3000" dirty="0" smtClean="0">
                <a:latin typeface="Calibri" pitchFamily="34" charset="0"/>
                <a:cs typeface="Arial" pitchFamily="34" charset="0"/>
              </a:rPr>
              <a:t>are chemical substances in food that are released during digestion and that provide energy to maintain, repair, or build body tissues. Nutrients include </a:t>
            </a:r>
            <a:r>
              <a:rPr lang="en-GB" sz="3000" b="1" dirty="0" smtClean="0">
                <a:latin typeface="Calibri" pitchFamily="34" charset="0"/>
                <a:cs typeface="Arial" pitchFamily="34" charset="0"/>
              </a:rPr>
              <a:t>macronutrients </a:t>
            </a:r>
            <a:r>
              <a:rPr lang="en-GB" sz="3000" dirty="0" smtClean="0">
                <a:latin typeface="Calibri" pitchFamily="34" charset="0"/>
                <a:cs typeface="Arial" pitchFamily="34" charset="0"/>
              </a:rPr>
              <a:t>and </a:t>
            </a:r>
            <a:r>
              <a:rPr lang="en-GB" sz="3000" b="1" dirty="0" smtClean="0">
                <a:latin typeface="Calibri" pitchFamily="34" charset="0"/>
                <a:cs typeface="Arial" pitchFamily="34" charset="0"/>
              </a:rPr>
              <a:t>micronutrients</a:t>
            </a:r>
            <a:r>
              <a:rPr lang="en-GB" sz="3000" dirty="0" smtClean="0">
                <a:latin typeface="Calibri" pitchFamily="34" charset="0"/>
                <a:cs typeface="Arial" pitchFamily="34" charset="0"/>
              </a:rPr>
              <a:t>.</a:t>
            </a:r>
          </a:p>
          <a:p>
            <a:pPr marL="682625" lvl="4" indent="-396875">
              <a:spcBef>
                <a:spcPts val="900"/>
              </a:spcBef>
              <a:buClr>
                <a:srgbClr val="000066"/>
              </a:buClr>
              <a:buFont typeface="Calibri" pitchFamily="34" charset="0"/>
              <a:buChar char="–"/>
              <a:defRPr/>
            </a:pPr>
            <a:r>
              <a:rPr lang="en-GB" sz="3000" b="1" dirty="0" smtClean="0">
                <a:latin typeface="Calibri" pitchFamily="34" charset="0"/>
                <a:cs typeface="Arial" pitchFamily="34" charset="0"/>
              </a:rPr>
              <a:t>Macronutrients </a:t>
            </a:r>
            <a:r>
              <a:rPr lang="en-GB" sz="3000" dirty="0" smtClean="0">
                <a:latin typeface="Calibri" pitchFamily="34" charset="0"/>
                <a:cs typeface="Arial" pitchFamily="34" charset="0"/>
              </a:rPr>
              <a:t>include carbohydrates, protein, and fat (needed in large amounts).</a:t>
            </a:r>
          </a:p>
          <a:p>
            <a:pPr marL="682625" lvl="4" indent="-396875">
              <a:spcBef>
                <a:spcPts val="900"/>
              </a:spcBef>
              <a:buClr>
                <a:srgbClr val="000066"/>
              </a:buClr>
              <a:buFont typeface="Calibri" pitchFamily="34" charset="0"/>
              <a:buChar char="–"/>
              <a:defRPr/>
            </a:pPr>
            <a:r>
              <a:rPr lang="en-GB" sz="3000" b="1" dirty="0" smtClean="0">
                <a:latin typeface="Calibri" pitchFamily="34" charset="0"/>
                <a:cs typeface="Arial" pitchFamily="34" charset="0"/>
              </a:rPr>
              <a:t>Micronutrients </a:t>
            </a:r>
            <a:r>
              <a:rPr lang="en-GB" sz="3000" dirty="0" smtClean="0">
                <a:latin typeface="Calibri" pitchFamily="34" charset="0"/>
                <a:cs typeface="Arial" pitchFamily="34" charset="0"/>
              </a:rPr>
              <a:t>include vitamins and minerals (needed only in small amounts).</a:t>
            </a:r>
            <a:r>
              <a:rPr lang="en-GB" sz="3000" b="1" dirty="0" smtClean="0">
                <a:latin typeface="Calibri" pitchFamily="34" charset="0"/>
                <a:cs typeface="Arial" pitchFamily="34" charset="0"/>
              </a:rPr>
              <a:t>	</a:t>
            </a:r>
            <a:endParaRPr lang="en-US" sz="3000" b="1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327448"/>
            <a:ext cx="7481455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DEFINITION OF FOOD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26011" y="419100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08319" y="0"/>
            <a:ext cx="7935681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POINT-OF-USE WATER PURIFICATION PRODUCTS</a:t>
            </a:r>
            <a:endParaRPr lang="en-US" sz="4200" spc="0" dirty="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436" y="197181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898168">
            <a:off x="226922" y="2392689"/>
            <a:ext cx="2557629" cy="3059350"/>
            <a:chOff x="3308816" y="1923876"/>
            <a:chExt cx="3460600" cy="3897618"/>
          </a:xfrm>
        </p:grpSpPr>
        <p:pic>
          <p:nvPicPr>
            <p:cNvPr id="2238" name="Picture 190" descr="http://globalhydration.com/sites/default/files/images/product-info/Aquatabs%2049%20mg%20CAD%20Pack%20Contents%20with%20Penny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3505" y="1923876"/>
              <a:ext cx="3205911" cy="38118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308816" y="4620657"/>
              <a:ext cx="777154" cy="12008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pic>
        <p:nvPicPr>
          <p:cNvPr id="2242" name="Picture 194" descr="http://www.pgnewsroom.co.uk/sites/www.pgnewsroom.co.uk/files/NewsandViewsPU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8209" y="1649509"/>
            <a:ext cx="2873159" cy="2759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5242" y="1715335"/>
            <a:ext cx="349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Water purification tablets</a:t>
            </a:r>
            <a:endParaRPr lang="en-GB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5118516" y="1687135"/>
            <a:ext cx="39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Floculant/disinfectan</a:t>
            </a:r>
            <a:r>
              <a:rPr lang="en-GB" sz="2400" dirty="0" smtClean="0">
                <a:solidFill>
                  <a:schemeClr val="bg1"/>
                </a:solidFill>
              </a:rPr>
              <a:t>t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mix</a:t>
            </a:r>
            <a:r>
              <a:rPr lang="en-GB" sz="2400" dirty="0" smtClean="0"/>
              <a:t>ture</a:t>
            </a:r>
            <a:endParaRPr lang="en-GB" sz="2400" dirty="0"/>
          </a:p>
        </p:txBody>
      </p:sp>
      <p:pic>
        <p:nvPicPr>
          <p:cNvPr id="2240" name="Picture 192" descr="http://ecx.images-amazon.com/images/I/31QiYNLwlwL._SY355_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78725">
            <a:off x="4861073" y="3744338"/>
            <a:ext cx="1934823" cy="3029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6" name="Picture 198" descr="http://www.visionministries.co.uk/wp-content/uploads/2013/05/waterguard-450x2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7537" y="3821773"/>
            <a:ext cx="3018622" cy="2009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01760" y="5799181"/>
            <a:ext cx="337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Chlorine solution</a:t>
            </a:r>
            <a:endParaRPr lang="en-GB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547688" y="4990004"/>
            <a:ext cx="232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Siphon filter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443552" y="1531903"/>
            <a:ext cx="8229600" cy="4525963"/>
          </a:xfrm>
        </p:spPr>
        <p:txBody>
          <a:bodyPr>
            <a:noAutofit/>
          </a:bodyPr>
          <a:lstStyle/>
          <a:p>
            <a:pPr marL="461963" lvl="4" indent="-352425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ko-KR" sz="3600" dirty="0" smtClean="0">
                <a:solidFill>
                  <a:srgbClr val="000066"/>
                </a:solidFill>
                <a:cs typeface="Arial" pitchFamily="34" charset="0"/>
              </a:rPr>
              <a:t>Nutritionally dense, fortified products to treat acute malnutrition</a:t>
            </a:r>
          </a:p>
          <a:p>
            <a:pPr marL="461963" lvl="4" indent="-352425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ko-KR" sz="3600" dirty="0" smtClean="0">
                <a:solidFill>
                  <a:srgbClr val="000066"/>
                </a:solidFill>
                <a:cs typeface="Arial" pitchFamily="34" charset="0"/>
              </a:rPr>
              <a:t>Prescribed as medicine in health facilities based on clear enrollment and exit criteria and only for a limited time</a:t>
            </a:r>
          </a:p>
          <a:p>
            <a:pPr marL="461963" lvl="4" indent="-352425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ko-KR" sz="3600" dirty="0" smtClean="0">
                <a:solidFill>
                  <a:srgbClr val="000066"/>
                </a:solidFill>
                <a:cs typeface="Arial" pitchFamily="34" charset="0"/>
              </a:rPr>
              <a:t>Individual rations for malnourished clients</a:t>
            </a:r>
          </a:p>
          <a:p>
            <a:pPr marL="461963" lvl="4" indent="-352425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ko-KR" sz="3600" dirty="0" smtClean="0">
                <a:solidFill>
                  <a:srgbClr val="000066"/>
                </a:solidFill>
                <a:cs typeface="Arial" pitchFamily="34" charset="0"/>
              </a:rPr>
              <a:t>Not to be shared with family members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313802"/>
            <a:ext cx="7922033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SPECIALIZED FOOD PRODUCTS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7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67378" y="27296"/>
            <a:ext cx="8072158" cy="54831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sz="4200" spc="0" dirty="0" smtClean="0">
                <a:cs typeface="Arial" charset="0"/>
              </a:rPr>
              <a:t>TYPES OF SPECIALIZED FOOD PRODUCTS </a:t>
            </a:r>
            <a:br>
              <a:rPr lang="fr-FR" sz="4200" spc="0" dirty="0" smtClean="0">
                <a:cs typeface="Arial" charset="0"/>
              </a:rPr>
            </a:br>
            <a:endParaRPr lang="en-US" sz="4200" spc="0" dirty="0"/>
          </a:p>
        </p:txBody>
      </p:sp>
      <p:sp>
        <p:nvSpPr>
          <p:cNvPr id="14" name="TextBox 13"/>
          <p:cNvSpPr txBox="1"/>
          <p:nvPr/>
        </p:nvSpPr>
        <p:spPr>
          <a:xfrm>
            <a:off x="311084" y="201304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Shape 338946"/>
          <p:cNvSpPr>
            <a:spLocks noChangeArrowheads="1"/>
          </p:cNvSpPr>
          <p:nvPr/>
        </p:nvSpPr>
        <p:spPr bwMode="auto">
          <a:xfrm>
            <a:off x="466381" y="1708246"/>
            <a:ext cx="821491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lvl="4" indent="-352425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500" dirty="0">
                <a:solidFill>
                  <a:srgbClr val="000066"/>
                </a:solidFill>
                <a:cs typeface="Arial" pitchFamily="34" charset="0"/>
              </a:rPr>
              <a:t>Therapeutic milks </a:t>
            </a:r>
            <a:r>
              <a:rPr lang="en-GB" sz="3500" dirty="0" smtClean="0">
                <a:solidFill>
                  <a:srgbClr val="000066"/>
                </a:solidFill>
                <a:cs typeface="Arial" pitchFamily="34" charset="0"/>
              </a:rPr>
              <a:t>for </a:t>
            </a:r>
            <a:r>
              <a:rPr lang="en-GB" sz="3500" b="1" dirty="0">
                <a:solidFill>
                  <a:srgbClr val="000066"/>
                </a:solidFill>
                <a:cs typeface="Arial" pitchFamily="34" charset="0"/>
              </a:rPr>
              <a:t>inpatient</a:t>
            </a:r>
            <a:r>
              <a:rPr lang="en-GB" sz="3500" dirty="0">
                <a:solidFill>
                  <a:srgbClr val="000066"/>
                </a:solidFill>
                <a:cs typeface="Arial" pitchFamily="34" charset="0"/>
              </a:rPr>
              <a:t> treatment of </a:t>
            </a:r>
            <a:r>
              <a:rPr lang="en-GB" sz="3500" dirty="0" smtClean="0">
                <a:solidFill>
                  <a:srgbClr val="000066"/>
                </a:solidFill>
                <a:cs typeface="Arial" pitchFamily="34" charset="0"/>
              </a:rPr>
              <a:t>SAM (must be mixed with water)</a:t>
            </a:r>
            <a:endParaRPr lang="en-GB" sz="3500" dirty="0">
              <a:solidFill>
                <a:srgbClr val="000066"/>
              </a:solidFill>
              <a:cs typeface="Arial" pitchFamily="34" charset="0"/>
            </a:endParaRPr>
          </a:p>
        </p:txBody>
      </p:sp>
      <p:pic>
        <p:nvPicPr>
          <p:cNvPr id="15" name="Picture 5" descr="Dece 08 Jan 09 and Cote d Ivoire Visit 2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6618" y="3279867"/>
            <a:ext cx="1851642" cy="2526023"/>
          </a:xfrm>
          <a:prstGeom prst="rect">
            <a:avLst/>
          </a:prstGeom>
        </p:spPr>
      </p:pic>
      <p:pic>
        <p:nvPicPr>
          <p:cNvPr id="16" name="Picture 8" descr="Dece 08 Jan 09 and Cote d Ivoire Visit 20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9509" y="3279867"/>
            <a:ext cx="1997152" cy="252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67378" y="27296"/>
            <a:ext cx="8072158" cy="54831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sz="4200" spc="0" dirty="0" smtClean="0">
                <a:cs typeface="Arial" charset="0"/>
              </a:rPr>
              <a:t>TYPES OF SPECIALIZED FOOD PRODUCTS, cont. </a:t>
            </a:r>
            <a:br>
              <a:rPr lang="fr-FR" sz="4200" spc="0" dirty="0" smtClean="0">
                <a:cs typeface="Arial" charset="0"/>
              </a:rPr>
            </a:br>
            <a:endParaRPr lang="en-US" sz="4200" spc="0" dirty="0"/>
          </a:p>
        </p:txBody>
      </p:sp>
      <p:sp>
        <p:nvSpPr>
          <p:cNvPr id="14" name="TextBox 13"/>
          <p:cNvSpPr txBox="1"/>
          <p:nvPr/>
        </p:nvSpPr>
        <p:spPr>
          <a:xfrm>
            <a:off x="311084" y="201304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Shape 338946"/>
          <p:cNvSpPr>
            <a:spLocks noChangeArrowheads="1"/>
          </p:cNvSpPr>
          <p:nvPr/>
        </p:nvSpPr>
        <p:spPr bwMode="auto">
          <a:xfrm>
            <a:off x="336826" y="1635944"/>
            <a:ext cx="5950795" cy="222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lvl="4" indent="-352425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500" dirty="0" smtClean="0">
                <a:solidFill>
                  <a:srgbClr val="000066"/>
                </a:solidFill>
                <a:cs typeface="Arial" pitchFamily="34" charset="0"/>
              </a:rPr>
              <a:t>RUTF </a:t>
            </a:r>
            <a:r>
              <a:rPr lang="en-GB" sz="3500" dirty="0">
                <a:solidFill>
                  <a:srgbClr val="000066"/>
                </a:solidFill>
                <a:cs typeface="Arial" pitchFamily="34" charset="0"/>
              </a:rPr>
              <a:t>for </a:t>
            </a:r>
            <a:r>
              <a:rPr lang="en-GB" sz="3500" b="1" dirty="0">
                <a:solidFill>
                  <a:srgbClr val="000066"/>
                </a:solidFill>
                <a:cs typeface="Arial" pitchFamily="34" charset="0"/>
              </a:rPr>
              <a:t>inpatient and outpatient </a:t>
            </a:r>
            <a:r>
              <a:rPr lang="en-GB" sz="3500" dirty="0">
                <a:solidFill>
                  <a:srgbClr val="000066"/>
                </a:solidFill>
                <a:cs typeface="Arial" pitchFamily="34" charset="0"/>
              </a:rPr>
              <a:t>treatment of SAM</a:t>
            </a:r>
          </a:p>
          <a:p>
            <a:pPr marL="342900" indent="-342900">
              <a:spcBef>
                <a:spcPts val="18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en-GB" sz="3600" dirty="0" smtClean="0"/>
          </a:p>
        </p:txBody>
      </p:sp>
      <p:pic>
        <p:nvPicPr>
          <p:cNvPr id="7" name="Picture 186" descr="What is Plumpy'nu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76368">
            <a:off x="6676899" y="1726754"/>
            <a:ext cx="1940002" cy="1201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4" descr="http://foodqualityandsafety.wfp.org/image/image_gallery?uuid=016a4f43-5498-43c2-a051-8aa59b6ca6a0&amp;groupId=203013&amp;t=1348662761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295">
            <a:off x="2310128" y="4587799"/>
            <a:ext cx="1447753" cy="18456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338946"/>
          <p:cNvSpPr>
            <a:spLocks noChangeArrowheads="1"/>
          </p:cNvSpPr>
          <p:nvPr/>
        </p:nvSpPr>
        <p:spPr bwMode="auto">
          <a:xfrm>
            <a:off x="3640945" y="3651862"/>
            <a:ext cx="5699752" cy="193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lvl="4" indent="-352425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500" dirty="0" smtClean="0">
                <a:solidFill>
                  <a:srgbClr val="000066"/>
                </a:solidFill>
                <a:cs typeface="Arial" pitchFamily="34" charset="0"/>
              </a:rPr>
              <a:t>RUSF and FBF </a:t>
            </a:r>
            <a:r>
              <a:rPr lang="en-GB" sz="3500" dirty="0">
                <a:solidFill>
                  <a:srgbClr val="000066"/>
                </a:solidFill>
                <a:cs typeface="Arial" pitchFamily="34" charset="0"/>
              </a:rPr>
              <a:t>for </a:t>
            </a:r>
            <a:r>
              <a:rPr lang="en-GB" sz="3500" b="1" dirty="0">
                <a:solidFill>
                  <a:srgbClr val="000066"/>
                </a:solidFill>
                <a:cs typeface="Arial" pitchFamily="34" charset="0"/>
              </a:rPr>
              <a:t>outpatient</a:t>
            </a:r>
            <a:r>
              <a:rPr lang="en-GB" sz="3500" dirty="0">
                <a:solidFill>
                  <a:srgbClr val="000066"/>
                </a:solidFill>
                <a:cs typeface="Arial" pitchFamily="34" charset="0"/>
              </a:rPr>
              <a:t> treatment of moderate malnutrition </a:t>
            </a:r>
          </a:p>
        </p:txBody>
      </p:sp>
      <p:pic>
        <p:nvPicPr>
          <p:cNvPr id="5122" name="Picture 2" descr="http://www.nutriset.fr/assets/images/visuelsProduits/supplementary-plumpy-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57" y="3386609"/>
            <a:ext cx="2219325" cy="1323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0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130646" y="1783749"/>
            <a:ext cx="6284166" cy="5074251"/>
          </a:xfrm>
        </p:spPr>
        <p:txBody>
          <a:bodyPr>
            <a:noAutofit/>
          </a:bodyPr>
          <a:lstStyle/>
          <a:p>
            <a:pPr marL="395288" lvl="4" indent="-285750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Do </a:t>
            </a:r>
            <a:r>
              <a:rPr lang="en-GB" altLang="ko-KR" sz="3600" b="1" dirty="0">
                <a:solidFill>
                  <a:srgbClr val="B00000"/>
                </a:solidFill>
                <a:cs typeface="Arial" pitchFamily="34" charset="0"/>
              </a:rPr>
              <a:t>NOT </a:t>
            </a: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give specialized food products (except for F-75 and F-100) or supplementary foods to babies under 6 months of age. </a:t>
            </a:r>
          </a:p>
          <a:p>
            <a:pPr marL="395288" lvl="4" indent="-285750">
              <a:spcBef>
                <a:spcPts val="18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They are </a:t>
            </a:r>
            <a:r>
              <a:rPr lang="en-GB" altLang="ko-KR" sz="3600" b="1" dirty="0">
                <a:solidFill>
                  <a:srgbClr val="B00000"/>
                </a:solidFill>
                <a:cs typeface="Arial" pitchFamily="34" charset="0"/>
              </a:rPr>
              <a:t>NOT</a:t>
            </a:r>
            <a:r>
              <a:rPr lang="en-GB" altLang="ko-KR" sz="3600" dirty="0">
                <a:solidFill>
                  <a:srgbClr val="000066"/>
                </a:solidFill>
                <a:cs typeface="Arial" pitchFamily="34" charset="0"/>
              </a:rPr>
              <a:t> appropriate or nutritionally adequate for </a:t>
            </a: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small babies.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08319" y="0"/>
            <a:ext cx="7935681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WARNING: SPECIALIZED FOOD PRODUCTS AND BABIES</a:t>
            </a:r>
            <a:endParaRPr lang="en-US" sz="4200" spc="0" dirty="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436" y="197181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57802" y="2355158"/>
            <a:ext cx="2391619" cy="3199756"/>
            <a:chOff x="6157802" y="2355158"/>
            <a:chExt cx="2391619" cy="3199756"/>
          </a:xfrm>
        </p:grpSpPr>
        <p:pic>
          <p:nvPicPr>
            <p:cNvPr id="2232" name="Picture 184" descr="http://foodqualityandsafety.wfp.org/image/image_gallery?uuid=016a4f43-5498-43c2-a051-8aa59b6ca6a0&amp;groupId=203013&amp;t=13486627614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06295">
              <a:off x="6240501" y="3341163"/>
              <a:ext cx="1736501" cy="22137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4" name="Picture 186" descr="What is Plumpy'nut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476368">
              <a:off x="6559934" y="2355158"/>
              <a:ext cx="1940002" cy="1201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6157802" y="2519167"/>
              <a:ext cx="2391619" cy="2304288"/>
              <a:chOff x="5838313" y="2311212"/>
              <a:chExt cx="2391619" cy="2304288"/>
            </a:xfrm>
            <a:noFill/>
          </p:grpSpPr>
          <p:sp>
            <p:nvSpPr>
              <p:cNvPr id="5" name="Oval 4"/>
              <p:cNvSpPr/>
              <p:nvPr/>
            </p:nvSpPr>
            <p:spPr>
              <a:xfrm>
                <a:off x="5838313" y="2311212"/>
                <a:ext cx="2391619" cy="2304288"/>
              </a:xfrm>
              <a:prstGeom prst="ellipse">
                <a:avLst/>
              </a:prstGeom>
              <a:grpFill/>
              <a:ln w="152400">
                <a:solidFill>
                  <a:srgbClr val="B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7" name="Straight Connector 6"/>
              <p:cNvCxnSpPr>
                <a:stCxn id="5" idx="1"/>
                <a:endCxn id="5" idx="5"/>
              </p:cNvCxnSpPr>
              <p:nvPr/>
            </p:nvCxnSpPr>
            <p:spPr>
              <a:xfrm>
                <a:off x="6188557" y="2648667"/>
                <a:ext cx="1691131" cy="1629378"/>
              </a:xfrm>
              <a:prstGeom prst="line">
                <a:avLst/>
              </a:prstGeom>
              <a:grpFill/>
              <a:ln w="152400">
                <a:solidFill>
                  <a:srgbClr val="B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865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67378" y="27296"/>
            <a:ext cx="8072158" cy="54831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sz="4200" spc="0" dirty="0" smtClean="0">
                <a:cs typeface="Arial" charset="0"/>
              </a:rPr>
              <a:t>SPECIALIZED FOOD PRODUCTS </a:t>
            </a:r>
            <a:br>
              <a:rPr lang="fr-FR" sz="4200" spc="0" dirty="0" smtClean="0">
                <a:cs typeface="Arial" charset="0"/>
              </a:rPr>
            </a:br>
            <a:r>
              <a:rPr lang="fr-FR" sz="4200" spc="0" dirty="0" smtClean="0">
                <a:cs typeface="Arial" charset="0"/>
              </a:rPr>
              <a:t>VS. FOOD SUPPORT</a:t>
            </a:r>
            <a:endParaRPr lang="en-US" sz="4200" spc="0" dirty="0"/>
          </a:p>
        </p:txBody>
      </p:sp>
      <p:sp>
        <p:nvSpPr>
          <p:cNvPr id="14" name="TextBox 13"/>
          <p:cNvSpPr txBox="1"/>
          <p:nvPr/>
        </p:nvSpPr>
        <p:spPr>
          <a:xfrm>
            <a:off x="311084" y="201304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8.9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307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907333"/>
              </p:ext>
            </p:extLst>
          </p:nvPr>
        </p:nvGraphicFramePr>
        <p:xfrm>
          <a:off x="6709272" y="3535669"/>
          <a:ext cx="2229954" cy="311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5" name="Photo Editor Photo" r:id="rId4" imgW="2857899" imgH="3828571" progId="">
                  <p:embed/>
                </p:oleObj>
              </mc:Choice>
              <mc:Fallback>
                <p:oleObj name="Photo Editor Photo" r:id="rId4" imgW="2857899" imgH="38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9272" y="3535669"/>
                        <a:ext cx="2229954" cy="3110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Text Box 20"/>
          <p:cNvSpPr txBox="1">
            <a:spLocks noChangeArrowheads="1"/>
          </p:cNvSpPr>
          <p:nvPr/>
        </p:nvSpPr>
        <p:spPr bwMode="auto">
          <a:xfrm rot="16200000">
            <a:off x="6414822" y="6050791"/>
            <a:ext cx="928667" cy="26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i="1" dirty="0">
                <a:solidFill>
                  <a:srgbClr val="000066"/>
                </a:solidFill>
              </a:rPr>
              <a:t>Photo: </a:t>
            </a:r>
            <a:r>
              <a:rPr lang="fr-FR" sz="1200" dirty="0" smtClean="0">
                <a:solidFill>
                  <a:srgbClr val="000066"/>
                </a:solidFill>
              </a:rPr>
              <a:t>WFP</a:t>
            </a:r>
            <a:endParaRPr lang="fr-FR" sz="1200" dirty="0">
              <a:solidFill>
                <a:srgbClr val="00006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1084" y="1619976"/>
            <a:ext cx="2366015" cy="3042231"/>
            <a:chOff x="233147" y="1442780"/>
            <a:chExt cx="2133600" cy="2931972"/>
          </a:xfrm>
        </p:grpSpPr>
        <p:sp>
          <p:nvSpPr>
            <p:cNvPr id="3082" name="Text Box 23"/>
            <p:cNvSpPr txBox="1">
              <a:spLocks noChangeArrowheads="1"/>
            </p:cNvSpPr>
            <p:nvPr/>
          </p:nvSpPr>
          <p:spPr bwMode="auto">
            <a:xfrm>
              <a:off x="233147" y="4097616"/>
              <a:ext cx="2133600" cy="277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i="1" dirty="0">
                  <a:solidFill>
                    <a:srgbClr val="000066"/>
                  </a:solidFill>
                </a:rPr>
                <a:t>Photo: </a:t>
              </a:r>
              <a:r>
                <a:rPr lang="fr-FR" sz="1200" dirty="0">
                  <a:solidFill>
                    <a:srgbClr val="000066"/>
                  </a:solidFill>
                </a:rPr>
                <a:t>Julie Pudlowski</a:t>
              </a:r>
            </a:p>
          </p:txBody>
        </p:sp>
        <p:graphicFrame>
          <p:nvGraphicFramePr>
            <p:cNvPr id="3074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3220528"/>
                </p:ext>
              </p:extLst>
            </p:nvPr>
          </p:nvGraphicFramePr>
          <p:xfrm>
            <a:off x="269064" y="1442780"/>
            <a:ext cx="1731698" cy="265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86" name="Photo Editor Photo" r:id="rId6" imgW="5714286" imgH="8590476" progId="">
                    <p:embed/>
                  </p:oleObj>
                </mc:Choice>
                <mc:Fallback>
                  <p:oleObj name="Photo Editor Photo" r:id="rId6" imgW="5714286" imgH="859047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64" y="1442780"/>
                          <a:ext cx="1731698" cy="26548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256582" y="4772465"/>
            <a:ext cx="675396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2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100" dirty="0">
                <a:solidFill>
                  <a:srgbClr val="000066"/>
                </a:solidFill>
                <a:cs typeface="Arial" pitchFamily="34" charset="0"/>
              </a:rPr>
              <a:t>Food support aims to </a:t>
            </a:r>
            <a:r>
              <a:rPr lang="en-GB" altLang="ko-KR" sz="3100" dirty="0" smtClean="0">
                <a:solidFill>
                  <a:srgbClr val="000066"/>
                </a:solidFill>
                <a:cs typeface="Arial" pitchFamily="34" charset="0"/>
              </a:rPr>
              <a:t>improve </a:t>
            </a:r>
            <a:r>
              <a:rPr lang="en-GB" altLang="ko-KR" sz="3100" dirty="0">
                <a:solidFill>
                  <a:srgbClr val="000066"/>
                </a:solidFill>
                <a:cs typeface="Arial" pitchFamily="34" charset="0"/>
              </a:rPr>
              <a:t>household food security </a:t>
            </a:r>
            <a:r>
              <a:rPr lang="en-GB" altLang="ko-KR" sz="3100" dirty="0" smtClean="0">
                <a:solidFill>
                  <a:srgbClr val="000066"/>
                </a:solidFill>
                <a:cs typeface="Arial" pitchFamily="34" charset="0"/>
              </a:rPr>
              <a:t>by giving rations</a:t>
            </a:r>
            <a:r>
              <a:rPr lang="en-GB" altLang="ko-KR" sz="3100" dirty="0">
                <a:solidFill>
                  <a:srgbClr val="000066"/>
                </a:solidFill>
                <a:cs typeface="Arial" pitchFamily="34" charset="0"/>
              </a:rPr>
              <a:t>, often of staple foods.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idx="1"/>
          </p:nvPr>
        </p:nvSpPr>
        <p:spPr>
          <a:xfrm>
            <a:off x="2156562" y="1619976"/>
            <a:ext cx="6637449" cy="3446036"/>
          </a:xfrm>
        </p:spPr>
        <p:txBody>
          <a:bodyPr>
            <a:noAutofit/>
          </a:bodyPr>
          <a:lstStyle/>
          <a:p>
            <a:pPr marL="3952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100" dirty="0">
                <a:solidFill>
                  <a:srgbClr val="000066"/>
                </a:solidFill>
                <a:cs typeface="Arial" pitchFamily="34" charset="0"/>
              </a:rPr>
              <a:t>Specialized food products are prescribed as medicine to treat acute malnutrition </a:t>
            </a:r>
            <a:r>
              <a:rPr lang="en-GB" altLang="ko-KR" sz="3100" dirty="0" smtClean="0">
                <a:solidFill>
                  <a:srgbClr val="000066"/>
                </a:solidFill>
                <a:cs typeface="Arial" pitchFamily="34" charset="0"/>
              </a:rPr>
              <a:t>in malnourished </a:t>
            </a:r>
            <a:r>
              <a:rPr lang="en-GB" altLang="ko-KR" sz="3100" dirty="0">
                <a:solidFill>
                  <a:srgbClr val="000066"/>
                </a:solidFill>
                <a:cs typeface="Arial" pitchFamily="34" charset="0"/>
              </a:rPr>
              <a:t>people identified through </a:t>
            </a:r>
            <a:r>
              <a:rPr lang="en-GB" altLang="ko-KR" sz="3100" dirty="0" smtClean="0">
                <a:solidFill>
                  <a:srgbClr val="000066"/>
                </a:solidFill>
                <a:cs typeface="Arial" pitchFamily="34" charset="0"/>
              </a:rPr>
              <a:t>nutrition, health</a:t>
            </a:r>
            <a:r>
              <a:rPr lang="en-GB" altLang="ko-KR" sz="3100" dirty="0">
                <a:solidFill>
                  <a:srgbClr val="000066"/>
                </a:solidFill>
                <a:cs typeface="Arial" pitchFamily="34" charset="0"/>
              </a:rPr>
              <a:t>, or </a:t>
            </a:r>
            <a:r>
              <a:rPr lang="en-GB" altLang="ko-KR" sz="3100" dirty="0" smtClean="0">
                <a:solidFill>
                  <a:srgbClr val="000066"/>
                </a:solidFill>
                <a:cs typeface="Arial" pitchFamily="34" charset="0"/>
              </a:rPr>
              <a:t>vulnerability </a:t>
            </a:r>
            <a:r>
              <a:rPr lang="en-GB" altLang="ko-KR" sz="3100" dirty="0">
                <a:solidFill>
                  <a:srgbClr val="000066"/>
                </a:solidFill>
                <a:cs typeface="Arial" pitchFamily="34" charset="0"/>
              </a:rPr>
              <a:t>assessments</a:t>
            </a:r>
            <a:r>
              <a:rPr lang="en-GB" altLang="ko-KR" sz="3100" dirty="0" smtClean="0">
                <a:solidFill>
                  <a:srgbClr val="000066"/>
                </a:solidFill>
                <a:cs typeface="Arial" pitchFamily="34" charset="0"/>
              </a:rPr>
              <a:t>.</a:t>
            </a:r>
            <a:endParaRPr lang="en-GB" altLang="ko-KR" sz="3100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>
          <a:xfrm>
            <a:off x="6715125" y="5638981"/>
            <a:ext cx="381000" cy="0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57738" y="5638981"/>
            <a:ext cx="381000" cy="0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2757488" y="5638981"/>
            <a:ext cx="381000" cy="0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338946"/>
          <p:cNvSpPr>
            <a:spLocks noChangeArrowheads="1"/>
          </p:cNvSpPr>
          <p:nvPr/>
        </p:nvSpPr>
        <p:spPr bwMode="auto">
          <a:xfrm>
            <a:off x="625378" y="1570856"/>
            <a:ext cx="828675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lvl="4" indent="-35242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400" dirty="0">
                <a:solidFill>
                  <a:srgbClr val="000066"/>
                </a:solidFill>
                <a:cs typeface="Arial" pitchFamily="34" charset="0"/>
              </a:rPr>
              <a:t>Procurement, transport, storage, and distribution of commodities, including specialized food products</a:t>
            </a:r>
          </a:p>
          <a:p>
            <a:pPr marL="461963" lvl="4" indent="-35242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400" dirty="0">
                <a:solidFill>
                  <a:srgbClr val="000066"/>
                </a:solidFill>
                <a:cs typeface="Arial" pitchFamily="34" charset="0"/>
              </a:rPr>
              <a:t>To ensure availability of commodities when needed, avoid expired commodities and minimize wastage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en-GB" sz="3400" dirty="0"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08319" y="0"/>
            <a:ext cx="7935681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NACS SUPPLY CHAIN MANAGEMENT</a:t>
            </a:r>
            <a:endParaRPr lang="en-US" sz="4200" spc="0" dirty="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41" y="197181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8.10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8625" y="5009857"/>
            <a:ext cx="2325688" cy="123348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SUPPLIER</a:t>
            </a:r>
          </a:p>
        </p:txBody>
      </p:sp>
      <p:sp>
        <p:nvSpPr>
          <p:cNvPr id="15" name="Round Single Corner Rectangle 14"/>
          <p:cNvSpPr/>
          <p:nvPr/>
        </p:nvSpPr>
        <p:spPr>
          <a:xfrm>
            <a:off x="3160713" y="5021603"/>
            <a:ext cx="1625600" cy="1233487"/>
          </a:xfrm>
          <a:prstGeom prst="round1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WAREHOUSE</a:t>
            </a:r>
          </a:p>
        </p:txBody>
      </p:sp>
      <p:sp>
        <p:nvSpPr>
          <p:cNvPr id="17" name="Round Same Side Corner Rectangle 16"/>
          <p:cNvSpPr/>
          <p:nvPr/>
        </p:nvSpPr>
        <p:spPr>
          <a:xfrm>
            <a:off x="5160963" y="4901588"/>
            <a:ext cx="1554162" cy="1569563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HEALTH FACILITIES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115176" y="5009857"/>
            <a:ext cx="1600200" cy="123348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CLIENTS</a:t>
            </a:r>
          </a:p>
        </p:txBody>
      </p:sp>
    </p:spTree>
    <p:extLst>
      <p:ext uri="{BB962C8B-B14F-4D97-AF65-F5344CB8AC3E}">
        <p14:creationId xmlns:p14="http://schemas.microsoft.com/office/powerpoint/2010/main" val="33890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08319" y="0"/>
            <a:ext cx="7935681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STORING SPECIALIZED FOOD PRODUCTS</a:t>
            </a:r>
            <a:endParaRPr lang="en-US" sz="4200" spc="0" dirty="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41" y="197181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8.11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Shape 338946"/>
          <p:cNvSpPr>
            <a:spLocks noChangeArrowheads="1"/>
          </p:cNvSpPr>
          <p:nvPr/>
        </p:nvSpPr>
        <p:spPr bwMode="auto">
          <a:xfrm>
            <a:off x="570294" y="1570856"/>
            <a:ext cx="828675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lvl="4" indent="-35242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Store products in a well-lit, ventilated </a:t>
            </a: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room; protect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from </a:t>
            </a: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dampness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and pests.</a:t>
            </a:r>
          </a:p>
          <a:p>
            <a:pPr marL="461963" lvl="4" indent="-35242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Store them away from chemicals, </a:t>
            </a: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insecticides,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and other supplies.</a:t>
            </a:r>
          </a:p>
          <a:p>
            <a:pPr marL="461963" lvl="4" indent="-35242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Store them away from direct sunlight.</a:t>
            </a:r>
          </a:p>
          <a:p>
            <a:pPr marL="461963" lvl="4" indent="-35242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Keep them </a:t>
            </a: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on pallets at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least 10 cm off the floor </a:t>
            </a: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and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at least 30 cm away from the walls.</a:t>
            </a:r>
          </a:p>
          <a:p>
            <a:pPr>
              <a:spcBef>
                <a:spcPts val="1200"/>
              </a:spcBef>
              <a:buClr>
                <a:schemeClr val="accent3">
                  <a:lumMod val="75000"/>
                </a:schemeClr>
              </a:buClr>
              <a:defRPr/>
            </a:pPr>
            <a:endParaRPr lang="en-GB" sz="3600" dirty="0"/>
          </a:p>
          <a:p>
            <a:pPr marL="342900" indent="-342900" eaLnBrk="1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en-GB" sz="3600" dirty="0">
              <a:latin typeface="+mj-lt"/>
            </a:endParaRPr>
          </a:p>
          <a:p>
            <a:pPr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21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08319" y="0"/>
            <a:ext cx="7935681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STORING SPECIALIZED FOOD PRODUCTS (cont.)</a:t>
            </a:r>
            <a:endParaRPr lang="en-US" sz="4200" spc="0" dirty="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41" y="197181"/>
            <a:ext cx="91884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8.12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Shape 338946"/>
          <p:cNvSpPr>
            <a:spLocks noChangeArrowheads="1"/>
          </p:cNvSpPr>
          <p:nvPr/>
        </p:nvSpPr>
        <p:spPr bwMode="auto">
          <a:xfrm>
            <a:off x="416058" y="1515772"/>
            <a:ext cx="841947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3088" lvl="4" indent="-4635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Store packets with arrows pointing up and expiry date and product name clearly visible.</a:t>
            </a:r>
          </a:p>
          <a:p>
            <a:pPr marL="573088" lvl="4" indent="-4635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Limit access to authorized people.</a:t>
            </a:r>
          </a:p>
          <a:p>
            <a:pPr marL="573088" lvl="4" indent="-4635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Use </a:t>
            </a:r>
            <a:r>
              <a:rPr lang="en-GB" sz="3600" b="1" dirty="0" smtClean="0">
                <a:solidFill>
                  <a:srgbClr val="000066"/>
                </a:solidFill>
                <a:cs typeface="Arial" pitchFamily="34" charset="0"/>
              </a:rPr>
              <a:t>FIFO</a:t>
            </a: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(first in/expired, first out): </a:t>
            </a: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Put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new stock behind existing stock and never use expired products. </a:t>
            </a:r>
          </a:p>
          <a:p>
            <a:pPr marL="573088" lvl="4" indent="-4635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Separate damaged/expired items for disposal.</a:t>
            </a:r>
          </a:p>
          <a:p>
            <a:pPr marL="461963" lvl="4" indent="-35242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GB" sz="3600" dirty="0">
              <a:solidFill>
                <a:srgbClr val="000066"/>
              </a:solidFill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en-GB" sz="3400" dirty="0">
              <a:latin typeface="+mj-lt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9.1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9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6300" y="1270000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lang="en-US" sz="3600" b="1" dirty="0" smtClean="0">
                <a:latin typeface="+mj-lt"/>
                <a:ea typeface="+mj-ea"/>
                <a:cs typeface="Arial" charset="0"/>
              </a:rPr>
              <a:t>Health Facility-Community Linkages</a:t>
            </a:r>
            <a:endParaRPr lang="en-US" sz="3600" b="1" dirty="0">
              <a:latin typeface="+mj-lt"/>
              <a:ea typeface="+mj-ea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7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473822" y="1953209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3" indent="-457200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GB" sz="3600" b="1" dirty="0" smtClean="0">
                <a:latin typeface="Calibri" pitchFamily="34" charset="0"/>
                <a:cs typeface="Arial" pitchFamily="34" charset="0"/>
              </a:rPr>
              <a:t>Nutrition </a:t>
            </a:r>
            <a:r>
              <a:rPr lang="en-GB" sz="3600" dirty="0" smtClean="0"/>
              <a:t>is the intake of food and drink and the chemical and physical processes that break them down and release nutrients needed for growth, reproduction, immunity, breathing, work, and health.</a:t>
            </a:r>
            <a:endParaRPr lang="fr-FR" sz="36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327448"/>
            <a:ext cx="7481455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DEFINITION OF NUTRITION</a:t>
            </a:r>
            <a:endParaRPr lang="en-US" sz="4200" b="1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326011" y="401329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3"/>
          <p:cNvSpPr>
            <a:spLocks noGrp="1" noChangeArrowheads="1"/>
          </p:cNvSpPr>
          <p:nvPr>
            <p:ph idx="1"/>
          </p:nvPr>
        </p:nvSpPr>
        <p:spPr>
          <a:xfrm>
            <a:off x="382518" y="1463528"/>
            <a:ext cx="8395721" cy="4525963"/>
          </a:xfrm>
        </p:spPr>
        <p:txBody>
          <a:bodyPr>
            <a:noAutofit/>
          </a:bodyPr>
          <a:lstStyle/>
          <a:p>
            <a:pPr marL="742950" indent="-742950">
              <a:spcBef>
                <a:spcPts val="1200"/>
              </a:spcBef>
              <a:buClr>
                <a:schemeClr val="tx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GB" altLang="en-US" sz="3600" dirty="0">
                <a:latin typeface="+mn-lt"/>
              </a:rPr>
              <a:t>Explain </a:t>
            </a:r>
            <a:r>
              <a:rPr lang="en-GB" altLang="en-US" sz="3600" dirty="0" smtClean="0">
                <a:latin typeface="+mn-lt"/>
              </a:rPr>
              <a:t>the importance of following </a:t>
            </a:r>
            <a:r>
              <a:rPr lang="en-GB" altLang="en-US" sz="3600" dirty="0">
                <a:latin typeface="+mn-lt"/>
              </a:rPr>
              <a:t>up </a:t>
            </a:r>
            <a:r>
              <a:rPr lang="en-GB" altLang="en-US" sz="3600" dirty="0" smtClean="0">
                <a:latin typeface="+mn-lt"/>
              </a:rPr>
              <a:t>with malnourished </a:t>
            </a:r>
            <a:r>
              <a:rPr lang="en-GB" altLang="en-US" sz="3600" dirty="0">
                <a:latin typeface="+mn-lt"/>
              </a:rPr>
              <a:t>clients to ensure </a:t>
            </a:r>
            <a:r>
              <a:rPr lang="en-GB" altLang="en-US" sz="3600" dirty="0" smtClean="0">
                <a:latin typeface="+mn-lt"/>
              </a:rPr>
              <a:t>that they </a:t>
            </a:r>
            <a:r>
              <a:rPr lang="en-GB" altLang="en-US" sz="3600" dirty="0">
                <a:latin typeface="+mn-lt"/>
              </a:rPr>
              <a:t>recover from malnutrition and are not lost to follow-up.</a:t>
            </a:r>
          </a:p>
          <a:p>
            <a:pPr marL="742950" indent="-742950">
              <a:spcBef>
                <a:spcPts val="1200"/>
              </a:spcBef>
              <a:buClr>
                <a:schemeClr val="tx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GB" altLang="en-US" sz="3600" dirty="0">
                <a:latin typeface="+mn-lt"/>
              </a:rPr>
              <a:t>Refer clients to medical or community support services.</a:t>
            </a:r>
          </a:p>
          <a:p>
            <a:pPr marL="742950" indent="-742950">
              <a:spcBef>
                <a:spcPts val="1200"/>
              </a:spcBef>
              <a:buClr>
                <a:schemeClr val="tx2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GB" sz="3600" dirty="0">
                <a:latin typeface="+mn-lt"/>
              </a:rPr>
              <a:t>Receive clients needing medical care referred from the community</a:t>
            </a:r>
            <a:r>
              <a:rPr lang="en-GB" sz="3600" dirty="0" smtClean="0">
                <a:latin typeface="+mn-lt"/>
              </a:rPr>
              <a:t>.</a:t>
            </a:r>
            <a:endParaRPr lang="en-US" sz="3600" dirty="0">
              <a:latin typeface="+mn-lt"/>
            </a:endParaRPr>
          </a:p>
          <a:p>
            <a:pPr marL="0" indent="0">
              <a:buClr>
                <a:srgbClr val="000066"/>
              </a:buClr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SzTx/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41100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LEARNING OBJECTIVES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6" y="405452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9.2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2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3"/>
          <p:cNvSpPr>
            <a:spLocks noGrp="1" noChangeArrowheads="1"/>
          </p:cNvSpPr>
          <p:nvPr>
            <p:ph idx="1"/>
          </p:nvPr>
        </p:nvSpPr>
        <p:spPr>
          <a:xfrm>
            <a:off x="415568" y="1716916"/>
            <a:ext cx="8395721" cy="4525963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en-US" sz="3600" dirty="0">
                <a:latin typeface="+mn-lt"/>
              </a:rPr>
              <a:t>Comprehensive care from the health facility to the home to link: </a:t>
            </a:r>
          </a:p>
          <a:p>
            <a:pPr marL="1030288" lvl="5" indent="-463550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Prevention</a:t>
            </a:r>
          </a:p>
          <a:p>
            <a:pPr marL="1030288" lvl="5" indent="-4635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Treatment </a:t>
            </a:r>
          </a:p>
          <a:p>
            <a:pPr marL="1030288" lvl="5" indent="-4635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Follow-up</a:t>
            </a:r>
            <a:endParaRPr lang="en-US" sz="3600" dirty="0">
              <a:solidFill>
                <a:srgbClr val="000066"/>
              </a:solidFill>
              <a:cs typeface="Arial" pitchFamily="34" charset="0"/>
            </a:endParaRPr>
          </a:p>
          <a:p>
            <a:pPr marL="0" indent="0">
              <a:buClr>
                <a:srgbClr val="000066"/>
              </a:buClr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SzTx/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41100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CONTINUUM OF CARE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04940" y="401513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9.3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3"/>
          <p:cNvSpPr>
            <a:spLocks noGrp="1" noChangeArrowheads="1"/>
          </p:cNvSpPr>
          <p:nvPr>
            <p:ph idx="1"/>
          </p:nvPr>
        </p:nvSpPr>
        <p:spPr>
          <a:xfrm>
            <a:off x="342101" y="1661648"/>
            <a:ext cx="8490172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7850" lvl="5" indent="-3476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Check people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for bilateral pitting </a:t>
            </a: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edema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.</a:t>
            </a:r>
          </a:p>
          <a:p>
            <a:pPr marL="577850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Show people how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to make nutritious </a:t>
            </a: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meals and how to make food and water safe.</a:t>
            </a:r>
            <a:endParaRPr lang="en-US" sz="3200" dirty="0">
              <a:solidFill>
                <a:srgbClr val="000066"/>
              </a:solidFill>
              <a:cs typeface="Arial" pitchFamily="34" charset="0"/>
            </a:endParaRPr>
          </a:p>
          <a:p>
            <a:pPr marL="577850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Counsel people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on </a:t>
            </a: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IYCF and eating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a balanced </a:t>
            </a: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diet.</a:t>
            </a:r>
          </a:p>
          <a:p>
            <a:pPr marL="577850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Counsel people on managing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symptoms and </a:t>
            </a: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drug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side </a:t>
            </a: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effects through diet, taking medicines as prescribed, and attending follow-up visits.</a:t>
            </a:r>
          </a:p>
          <a:p>
            <a:pPr marL="577850" lvl="5" indent="-3476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200" dirty="0">
              <a:solidFill>
                <a:srgbClr val="000066"/>
              </a:solidFill>
              <a:cs typeface="Arial" pitchFamily="34" charset="0"/>
            </a:endParaRPr>
          </a:p>
          <a:p>
            <a:pPr marL="609600" indent="-609600" eaLnBrk="1" hangingPunct="1">
              <a:spcBef>
                <a:spcPts val="200"/>
              </a:spcBef>
              <a:buClr>
                <a:srgbClr val="FFB547"/>
              </a:buClr>
              <a:buSzPct val="125000"/>
              <a:buFont typeface="Wingdings 3" pitchFamily="18" charset="2"/>
              <a:buNone/>
              <a:defRPr/>
            </a:pPr>
            <a:endParaRPr lang="en-US" sz="32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buClr>
                <a:srgbClr val="FFB547"/>
              </a:buClr>
              <a:defRPr/>
            </a:pPr>
            <a:endParaRPr lang="en-US" sz="32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defRPr/>
            </a:pPr>
            <a:endParaRPr lang="en-US" sz="32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buFont typeface="Wingdings 3" pitchFamily="18" charset="2"/>
              <a:buNone/>
              <a:defRPr/>
            </a:pPr>
            <a:endParaRPr lang="en-US" sz="32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defRPr/>
            </a:pPr>
            <a:endParaRPr lang="en-US" sz="3200" dirty="0" smtClean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27764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COMMUNITY NUTRITION INTERVENTIONS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95920" y="178674"/>
            <a:ext cx="710451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9.4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3"/>
          <p:cNvSpPr>
            <a:spLocks noGrp="1" noChangeArrowheads="1"/>
          </p:cNvSpPr>
          <p:nvPr>
            <p:ph idx="1"/>
          </p:nvPr>
        </p:nvSpPr>
        <p:spPr>
          <a:xfrm>
            <a:off x="392477" y="1693825"/>
            <a:ext cx="8395721" cy="4525963"/>
          </a:xfrm>
        </p:spPr>
        <p:txBody>
          <a:bodyPr>
            <a:noAutofit/>
          </a:bodyPr>
          <a:lstStyle/>
          <a:p>
            <a:pPr marL="577850" lvl="5" indent="-3476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Growth monitoring and measuring MUAC to find malnourished people in 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community</a:t>
            </a:r>
          </a:p>
          <a:p>
            <a:pPr marL="577850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Referring 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them to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health facilities for treatment 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before they become so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malnourished 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that they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need 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expensive inpatient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care</a:t>
            </a:r>
            <a:endParaRPr lang="en-US" sz="3600" dirty="0">
              <a:solidFill>
                <a:srgbClr val="000066"/>
              </a:solidFill>
              <a:cs typeface="Arial" pitchFamily="34" charset="0"/>
            </a:endParaRPr>
          </a:p>
          <a:p>
            <a:pPr marL="0" indent="0">
              <a:buClr>
                <a:srgbClr val="000066"/>
              </a:buClr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SzTx/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41100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COMMUNITY CASE-FINDING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05041" y="382361"/>
            <a:ext cx="710251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9.5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6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3"/>
          <p:cNvSpPr>
            <a:spLocks noGrp="1" noChangeArrowheads="1"/>
          </p:cNvSpPr>
          <p:nvPr>
            <p:ph idx="1"/>
          </p:nvPr>
        </p:nvSpPr>
        <p:spPr>
          <a:xfrm>
            <a:off x="392477" y="1693825"/>
            <a:ext cx="8243523" cy="4525963"/>
          </a:xfrm>
        </p:spPr>
        <p:txBody>
          <a:bodyPr>
            <a:noAutofit/>
          </a:bodyPr>
          <a:lstStyle/>
          <a:p>
            <a:pPr marL="577850" lvl="5" indent="-3476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C</a:t>
            </a:r>
            <a:r>
              <a:rPr lang="en-US" sz="3600" dirty="0" smtClean="0"/>
              <a:t>are </a:t>
            </a:r>
            <a:r>
              <a:rPr lang="en-US" sz="3600" dirty="0"/>
              <a:t>and support outside the hospital </a:t>
            </a:r>
            <a:r>
              <a:rPr lang="en-US" sz="3600" dirty="0" smtClean="0"/>
              <a:t>for </a:t>
            </a:r>
            <a:r>
              <a:rPr lang="en-US" sz="3600" dirty="0"/>
              <a:t>people with prolonged illness and </a:t>
            </a:r>
            <a:r>
              <a:rPr lang="en-US" sz="3600" dirty="0" smtClean="0"/>
              <a:t>for their families as part </a:t>
            </a:r>
            <a:r>
              <a:rPr lang="en-US" sz="3600" dirty="0"/>
              <a:t>of the continuum of </a:t>
            </a:r>
            <a:r>
              <a:rPr lang="en-US" sz="3600" dirty="0" smtClean="0"/>
              <a:t>care</a:t>
            </a:r>
            <a:endParaRPr lang="en-US" sz="3600" dirty="0"/>
          </a:p>
          <a:p>
            <a:pPr marL="0" indent="0">
              <a:buClr>
                <a:srgbClr val="000066"/>
              </a:buClr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SzTx/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41100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HOME-BASED CARE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05041" y="382361"/>
            <a:ext cx="710251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9.6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3"/>
          <p:cNvSpPr>
            <a:spLocks noGrp="1" noChangeArrowheads="1"/>
          </p:cNvSpPr>
          <p:nvPr>
            <p:ph idx="1"/>
          </p:nvPr>
        </p:nvSpPr>
        <p:spPr>
          <a:xfrm>
            <a:off x="382518" y="1463528"/>
            <a:ext cx="8395721" cy="4525963"/>
          </a:xfrm>
        </p:spPr>
        <p:txBody>
          <a:bodyPr>
            <a:noAutofit/>
          </a:bodyPr>
          <a:lstStyle/>
          <a:p>
            <a:pPr marL="573088" lvl="4" indent="-4635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000" dirty="0" smtClean="0">
                <a:solidFill>
                  <a:srgbClr val="000066"/>
                </a:solidFill>
                <a:cs typeface="Arial" pitchFamily="34" charset="0"/>
              </a:rPr>
              <a:t>Always </a:t>
            </a:r>
            <a:r>
              <a:rPr lang="en-US" sz="3000" dirty="0">
                <a:solidFill>
                  <a:srgbClr val="000066"/>
                </a:solidFill>
                <a:cs typeface="Arial" pitchFamily="34" charset="0"/>
              </a:rPr>
              <a:t>having enough safe and nutritious food for an active and healthy </a:t>
            </a:r>
            <a:r>
              <a:rPr lang="en-US" sz="3000" dirty="0" smtClean="0">
                <a:solidFill>
                  <a:srgbClr val="000066"/>
                </a:solidFill>
                <a:cs typeface="Arial" pitchFamily="34" charset="0"/>
              </a:rPr>
              <a:t>life:</a:t>
            </a:r>
            <a:endParaRPr lang="en-US" sz="3000" dirty="0">
              <a:solidFill>
                <a:srgbClr val="000066"/>
              </a:solidFill>
              <a:cs typeface="Arial" pitchFamily="34" charset="0"/>
            </a:endParaRPr>
          </a:p>
          <a:p>
            <a:pPr marL="1030288" lvl="5" indent="-463550">
              <a:spcBef>
                <a:spcPts val="600"/>
              </a:spcBef>
              <a:buClr>
                <a:srgbClr val="000066"/>
              </a:buClr>
              <a:buSzPct val="100000"/>
              <a:buFont typeface="Calibri" panose="020F0502020204030204" pitchFamily="34" charset="0"/>
              <a:buChar char="–"/>
              <a:defRPr/>
            </a:pPr>
            <a:r>
              <a:rPr lang="en-US" sz="2700" dirty="0">
                <a:solidFill>
                  <a:srgbClr val="000066"/>
                </a:solidFill>
                <a:cs typeface="Arial" pitchFamily="34" charset="0"/>
              </a:rPr>
              <a:t>Enough nutritious food </a:t>
            </a:r>
            <a:r>
              <a:rPr lang="en-US" sz="2700" dirty="0" smtClean="0">
                <a:solidFill>
                  <a:srgbClr val="000066"/>
                </a:solidFill>
                <a:cs typeface="Arial" pitchFamily="34" charset="0"/>
              </a:rPr>
              <a:t>is available.</a:t>
            </a:r>
          </a:p>
          <a:p>
            <a:pPr marL="1030288" lvl="5" indent="-463550">
              <a:spcBef>
                <a:spcPts val="600"/>
              </a:spcBef>
              <a:buClr>
                <a:srgbClr val="000066"/>
              </a:buClr>
              <a:buSzPct val="100000"/>
              <a:buFont typeface="Calibri" panose="020F0502020204030204" pitchFamily="34" charset="0"/>
              <a:buChar char="–"/>
              <a:defRPr/>
            </a:pPr>
            <a:r>
              <a:rPr lang="en-US" sz="2700" dirty="0" smtClean="0">
                <a:solidFill>
                  <a:srgbClr val="000066"/>
                </a:solidFill>
                <a:cs typeface="Arial" pitchFamily="34" charset="0"/>
              </a:rPr>
              <a:t>People have enough </a:t>
            </a:r>
            <a:r>
              <a:rPr lang="en-US" sz="2700" dirty="0">
                <a:solidFill>
                  <a:srgbClr val="000066"/>
                </a:solidFill>
                <a:cs typeface="Arial" pitchFamily="34" charset="0"/>
              </a:rPr>
              <a:t>money to buy or grow nutritious </a:t>
            </a:r>
            <a:r>
              <a:rPr lang="en-US" sz="2700" dirty="0" smtClean="0">
                <a:solidFill>
                  <a:srgbClr val="000066"/>
                </a:solidFill>
                <a:cs typeface="Arial" pitchFamily="34" charset="0"/>
              </a:rPr>
              <a:t>food. </a:t>
            </a:r>
            <a:endParaRPr lang="en-US" sz="2700" dirty="0">
              <a:solidFill>
                <a:srgbClr val="000066"/>
              </a:solidFill>
              <a:cs typeface="Arial" pitchFamily="34" charset="0"/>
            </a:endParaRPr>
          </a:p>
          <a:p>
            <a:pPr marL="1030288" lvl="5" indent="-463550">
              <a:spcBef>
                <a:spcPts val="600"/>
              </a:spcBef>
              <a:buClr>
                <a:srgbClr val="000066"/>
              </a:buClr>
              <a:buSzPct val="100000"/>
              <a:buFont typeface="Calibri" panose="020F0502020204030204" pitchFamily="34" charset="0"/>
              <a:buChar char="–"/>
              <a:defRPr/>
            </a:pPr>
            <a:r>
              <a:rPr lang="en-US" sz="2700" dirty="0" smtClean="0">
                <a:solidFill>
                  <a:srgbClr val="000066"/>
                </a:solidFill>
                <a:cs typeface="Arial" pitchFamily="34" charset="0"/>
              </a:rPr>
              <a:t>People can use </a:t>
            </a:r>
            <a:r>
              <a:rPr lang="en-US" sz="2700" dirty="0">
                <a:solidFill>
                  <a:srgbClr val="000066"/>
                </a:solidFill>
                <a:cs typeface="Arial" pitchFamily="34" charset="0"/>
              </a:rPr>
              <a:t>the nutrients in food (good care and feeding, safe food preparation and storage, a balanced diet, fair distribution of food to all people in the household</a:t>
            </a:r>
            <a:r>
              <a:rPr lang="en-US" sz="2700" dirty="0" smtClean="0">
                <a:solidFill>
                  <a:srgbClr val="000066"/>
                </a:solidFill>
                <a:cs typeface="Arial" pitchFamily="34" charset="0"/>
              </a:rPr>
              <a:t>).</a:t>
            </a:r>
            <a:endParaRPr lang="en-US" sz="2700" dirty="0">
              <a:solidFill>
                <a:srgbClr val="000066"/>
              </a:solidFill>
              <a:cs typeface="Arial" pitchFamily="34" charset="0"/>
            </a:endParaRPr>
          </a:p>
          <a:p>
            <a:pPr marL="1030288" lvl="5" indent="-463550">
              <a:spcBef>
                <a:spcPts val="600"/>
              </a:spcBef>
              <a:buClr>
                <a:srgbClr val="000066"/>
              </a:buClr>
              <a:buSzPct val="100000"/>
              <a:buFont typeface="Calibri" panose="020F0502020204030204" pitchFamily="34" charset="0"/>
              <a:buChar char="–"/>
              <a:defRPr/>
            </a:pPr>
            <a:r>
              <a:rPr lang="en-US" sz="2700" dirty="0" smtClean="0">
                <a:solidFill>
                  <a:srgbClr val="000066"/>
                </a:solidFill>
                <a:cs typeface="Arial" pitchFamily="34" charset="0"/>
              </a:rPr>
              <a:t>There are no droughts, </a:t>
            </a:r>
            <a:r>
              <a:rPr lang="en-US" sz="2700" dirty="0">
                <a:solidFill>
                  <a:srgbClr val="000066"/>
                </a:solidFill>
                <a:cs typeface="Arial" pitchFamily="34" charset="0"/>
              </a:rPr>
              <a:t>floods, or political instability </a:t>
            </a:r>
            <a:r>
              <a:rPr lang="en-US" sz="2700" dirty="0" smtClean="0">
                <a:solidFill>
                  <a:srgbClr val="000066"/>
                </a:solidFill>
                <a:cs typeface="Arial" pitchFamily="34" charset="0"/>
              </a:rPr>
              <a:t>that could cause food scarcity or high prices</a:t>
            </a: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Arial" pitchFamily="34" charset="0"/>
            </a:endParaRPr>
          </a:p>
          <a:p>
            <a:pPr marL="0" indent="0">
              <a:buClr>
                <a:srgbClr val="000066"/>
              </a:buClr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SzTx/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41100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FOOD SECURITY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6" y="405452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9.7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3"/>
          <p:cNvSpPr>
            <a:spLocks noGrp="1" noChangeArrowheads="1"/>
          </p:cNvSpPr>
          <p:nvPr>
            <p:ph idx="1"/>
          </p:nvPr>
        </p:nvSpPr>
        <p:spPr>
          <a:xfrm>
            <a:off x="193698" y="1509673"/>
            <a:ext cx="442101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3088" lvl="4" indent="-463550" fontAlgn="auto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Inpatient SAM treatment </a:t>
            </a:r>
          </a:p>
          <a:p>
            <a:pPr marL="573088" lvl="4" indent="-463550" fontAlgn="auto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Government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grants </a:t>
            </a:r>
            <a:endParaRPr lang="en-US" sz="3200" dirty="0" smtClean="0">
              <a:solidFill>
                <a:srgbClr val="000066"/>
              </a:solidFill>
              <a:cs typeface="Arial" pitchFamily="34" charset="0"/>
            </a:endParaRPr>
          </a:p>
          <a:p>
            <a:pPr marL="573088" lvl="4" indent="-463550" fontAlgn="auto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Food support</a:t>
            </a:r>
            <a:endParaRPr lang="en-US" sz="3200" dirty="0">
              <a:solidFill>
                <a:srgbClr val="000066"/>
              </a:solidFill>
              <a:cs typeface="Arial" pitchFamily="34" charset="0"/>
            </a:endParaRPr>
          </a:p>
          <a:p>
            <a:pPr marL="573088" lvl="4" indent="-463550" fontAlgn="auto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Income-generating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activities</a:t>
            </a:r>
          </a:p>
          <a:p>
            <a:pPr marL="573088" lvl="4" indent="-463550" fontAlgn="auto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Savings and lending groups</a:t>
            </a:r>
          </a:p>
          <a:p>
            <a:pPr marL="573088" lvl="4" indent="-463550" fontAlgn="auto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Agriculture tools and seeds</a:t>
            </a:r>
            <a:endParaRPr lang="en-US" sz="3200" dirty="0">
              <a:solidFill>
                <a:srgbClr val="000066"/>
              </a:solidFill>
              <a:cs typeface="Arial" pitchFamily="34" charset="0"/>
            </a:endParaRPr>
          </a:p>
          <a:p>
            <a:pPr marL="0" lvl="0" indent="0">
              <a:buNone/>
            </a:pPr>
            <a:endParaRPr lang="en-US" sz="3200" dirty="0">
              <a:solidFill>
                <a:srgbClr val="000066"/>
              </a:solidFill>
            </a:endParaRPr>
          </a:p>
          <a:p>
            <a:pPr marL="609600" indent="-609600" eaLnBrk="1" hangingPunct="1">
              <a:spcBef>
                <a:spcPts val="200"/>
              </a:spcBef>
              <a:buClr>
                <a:srgbClr val="FFB547"/>
              </a:buClr>
              <a:buSzPct val="125000"/>
              <a:buFont typeface="Wingdings 3" pitchFamily="18" charset="2"/>
              <a:buNone/>
              <a:defRPr/>
            </a:pPr>
            <a:endParaRPr lang="en-US" sz="32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buClr>
                <a:srgbClr val="FFB547"/>
              </a:buClr>
              <a:defRPr/>
            </a:pPr>
            <a:endParaRPr lang="en-US" sz="32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defRPr/>
            </a:pPr>
            <a:endParaRPr lang="en-US" sz="32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buFont typeface="Wingdings 3" pitchFamily="18" charset="2"/>
              <a:buNone/>
              <a:defRPr/>
            </a:pPr>
            <a:endParaRPr lang="en-US" sz="32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defRPr/>
            </a:pPr>
            <a:endParaRPr lang="en-US" sz="3200" dirty="0" smtClean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27764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GOVERNMENT OR COMMUNITY SERVICES AND SUPPORT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95920" y="178674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9.8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36136" y="1509673"/>
            <a:ext cx="4422824" cy="4525963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8" lvl="4" indent="-46355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Microcredit</a:t>
            </a:r>
          </a:p>
          <a:p>
            <a:pPr marL="573088" lvl="4" indent="-46355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Training</a:t>
            </a:r>
          </a:p>
          <a:p>
            <a:pPr marL="573088" lvl="4" indent="-46355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Cash or food for work</a:t>
            </a:r>
          </a:p>
          <a:p>
            <a:pPr marL="573088" lvl="4" indent="-46355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HIV counseling and testing</a:t>
            </a:r>
          </a:p>
          <a:p>
            <a:pPr marL="573088" lvl="4" indent="-46355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Psychosocial counseling</a:t>
            </a:r>
          </a:p>
          <a:p>
            <a:pPr marL="573088" lvl="4" indent="-46355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PLHIV support groups</a:t>
            </a:r>
          </a:p>
          <a:p>
            <a:pPr marL="573088" lvl="4" indent="-46355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Home visits</a:t>
            </a:r>
          </a:p>
          <a:p>
            <a:pPr marL="0" indent="0">
              <a:buFont typeface="Wingdings" pitchFamily="2" charset="2"/>
              <a:buNone/>
            </a:pPr>
            <a:endParaRPr lang="en-US" sz="3200" dirty="0" smtClean="0">
              <a:solidFill>
                <a:srgbClr val="000066"/>
              </a:solidFill>
            </a:endParaRPr>
          </a:p>
          <a:p>
            <a:pPr marL="609600" indent="-609600">
              <a:spcBef>
                <a:spcPts val="200"/>
              </a:spcBef>
              <a:buClr>
                <a:srgbClr val="FFB547"/>
              </a:buClr>
              <a:buSzPct val="125000"/>
              <a:buFont typeface="Wingdings 3" pitchFamily="18" charset="2"/>
              <a:buNone/>
              <a:defRPr/>
            </a:pPr>
            <a:endParaRPr lang="en-US" sz="3200" dirty="0" smtClean="0">
              <a:latin typeface="+mn-lt"/>
            </a:endParaRPr>
          </a:p>
          <a:p>
            <a:pPr marL="609600" indent="-609600">
              <a:spcBef>
                <a:spcPts val="200"/>
              </a:spcBef>
              <a:buClr>
                <a:srgbClr val="FFB547"/>
              </a:buClr>
              <a:defRPr/>
            </a:pPr>
            <a:endParaRPr lang="en-US" sz="3200" dirty="0" smtClean="0">
              <a:latin typeface="+mn-lt"/>
            </a:endParaRPr>
          </a:p>
          <a:p>
            <a:pPr marL="609600" indent="-609600">
              <a:spcBef>
                <a:spcPts val="200"/>
              </a:spcBef>
              <a:defRPr/>
            </a:pPr>
            <a:endParaRPr lang="en-US" sz="3200" dirty="0" smtClean="0">
              <a:latin typeface="+mn-lt"/>
            </a:endParaRPr>
          </a:p>
          <a:p>
            <a:pPr marL="609600" indent="-609600">
              <a:spcBef>
                <a:spcPts val="200"/>
              </a:spcBef>
              <a:buFont typeface="Wingdings 3" pitchFamily="18" charset="2"/>
              <a:buNone/>
              <a:defRPr/>
            </a:pPr>
            <a:endParaRPr lang="en-US" sz="3200" dirty="0" smtClean="0">
              <a:latin typeface="+mn-lt"/>
            </a:endParaRPr>
          </a:p>
          <a:p>
            <a:pPr marL="609600" indent="-609600">
              <a:spcBef>
                <a:spcPts val="200"/>
              </a:spcBef>
              <a:defRPr/>
            </a:pPr>
            <a:endParaRPr 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77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0106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31340" y="409575"/>
            <a:ext cx="91884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10.1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10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34588" y="1120500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NACS Monitoring and Reporting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96593"/>
            <a:ext cx="8246222" cy="4525963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Explain the purpose of collecting NACS data.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Understand NACS indicators.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Complete NACS data collection </a:t>
            </a:r>
            <a:r>
              <a:rPr lang="en-US" sz="3600" dirty="0" smtClean="0">
                <a:latin typeface="+mn-lt"/>
              </a:rPr>
              <a:t>and reporting forms </a:t>
            </a:r>
            <a:r>
              <a:rPr lang="en-US" sz="3600" dirty="0">
                <a:latin typeface="+mn-lt"/>
              </a:rPr>
              <a:t>accurately.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Interpret nutrition data.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Explain the requirements for quality NACS services.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327448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LEARNING OBJECTIVES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4961" y="359017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10.2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3"/>
          <p:cNvSpPr>
            <a:spLocks noGrp="1" noChangeArrowheads="1"/>
          </p:cNvSpPr>
          <p:nvPr>
            <p:ph idx="1"/>
          </p:nvPr>
        </p:nvSpPr>
        <p:spPr>
          <a:xfrm>
            <a:off x="238193" y="1742466"/>
            <a:ext cx="8648145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7525" lvl="4" indent="-407988">
              <a:spcBef>
                <a:spcPts val="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To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determine needed treatment</a:t>
            </a:r>
          </a:p>
          <a:p>
            <a:pPr marL="517525" lvl="4" indent="-407988">
              <a:spcBef>
                <a:spcPts val="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To 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evaluate client progress</a:t>
            </a:r>
          </a:p>
          <a:p>
            <a:pPr marL="517525" lvl="4" indent="-407988">
              <a:spcBef>
                <a:spcPts val="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To report on work done</a:t>
            </a:r>
          </a:p>
          <a:p>
            <a:pPr marL="517525" lvl="4" indent="-407988">
              <a:spcBef>
                <a:spcPts val="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To monitor stocks </a:t>
            </a:r>
          </a:p>
          <a:p>
            <a:pPr marL="517525" lvl="4" indent="-407988">
              <a:spcBef>
                <a:spcPts val="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To inform other services of client needs</a:t>
            </a:r>
          </a:p>
          <a:p>
            <a:pPr marL="517525" lvl="4" indent="-407988">
              <a:spcBef>
                <a:spcPts val="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To 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improve services</a:t>
            </a:r>
          </a:p>
          <a:p>
            <a:pPr marL="517525" lvl="4" indent="-407988">
              <a:spcBef>
                <a:spcPts val="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To inform resource allocation</a:t>
            </a:r>
          </a:p>
          <a:p>
            <a:pPr marL="609600" indent="-609600" eaLnBrk="1" hangingPunct="1">
              <a:spcBef>
                <a:spcPts val="200"/>
              </a:spcBef>
              <a:buClr>
                <a:srgbClr val="FFB547"/>
              </a:buClr>
              <a:buSzPct val="125000"/>
              <a:buFont typeface="Wingdings 3" pitchFamily="18" charset="2"/>
              <a:buNone/>
              <a:defRPr/>
            </a:pPr>
            <a:endParaRPr lang="en-US" sz="36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buClr>
                <a:srgbClr val="FFB547"/>
              </a:buClr>
              <a:defRPr/>
            </a:pPr>
            <a:endParaRPr lang="en-US" sz="36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defRPr/>
            </a:pPr>
            <a:endParaRPr lang="en-US" sz="36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buFont typeface="Wingdings 3" pitchFamily="18" charset="2"/>
              <a:buNone/>
              <a:defRPr/>
            </a:pPr>
            <a:endParaRPr lang="en-US" sz="3600" dirty="0" smtClean="0">
              <a:latin typeface="+mn-lt"/>
            </a:endParaRPr>
          </a:p>
          <a:p>
            <a:pPr marL="609600" indent="-609600" eaLnBrk="1" hangingPunct="1">
              <a:spcBef>
                <a:spcPts val="200"/>
              </a:spcBef>
              <a:defRPr/>
            </a:pPr>
            <a:endParaRPr lang="en-US" sz="3600" dirty="0" smtClean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27764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PURPOSE OF COLLECTING</a:t>
            </a:r>
            <a:br>
              <a:rPr lang="en-US" sz="4200" spc="0" dirty="0" smtClean="0">
                <a:cs typeface="Arial" charset="0"/>
              </a:rPr>
            </a:br>
            <a:r>
              <a:rPr lang="en-US" sz="4200" spc="0" dirty="0" smtClean="0">
                <a:cs typeface="Arial" charset="0"/>
              </a:rPr>
              <a:t>NACS DATA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38193" y="213311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10.3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221967" y="27764"/>
            <a:ext cx="7481455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CONDITIONS FOR GOOD NUTRITION</a:t>
            </a:r>
            <a:endParaRPr lang="en-US" sz="4200" b="1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0609" y="197184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20624" y="1569161"/>
            <a:ext cx="8454788" cy="4525963"/>
          </a:xfrm>
        </p:spPr>
        <p:txBody>
          <a:bodyPr>
            <a:noAutofit/>
          </a:bodyPr>
          <a:lstStyle/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Ability to access and eat the right quality and quantity of food to sustain life and health</a:t>
            </a:r>
            <a:endParaRPr lang="en-US" sz="2800" dirty="0" smtClean="0"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Appetite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Ability to chew and swallow</a:t>
            </a:r>
            <a:endParaRPr lang="en-US" sz="2800" dirty="0" smtClean="0"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Ability to digest and absorb food </a:t>
            </a:r>
            <a:endParaRPr lang="en-US" sz="2800" dirty="0" smtClean="0"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Ability to use the food for cell development and growth, reproduction, immunity, breathing, work, etc.</a:t>
            </a:r>
            <a:endParaRPr lang="en-US" sz="2800" dirty="0" smtClean="0"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Ability to store different nutrients/energy in relevant parts of the body</a:t>
            </a:r>
            <a:endParaRPr lang="en-US" sz="2800" dirty="0" smtClean="0"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Ability to excrete toxins/waste</a:t>
            </a:r>
            <a:endParaRPr lang="en-US" sz="2800" dirty="0" smtClean="0">
              <a:latin typeface="Calibri" pitchFamily="34" charset="0"/>
              <a:cs typeface="Arial" pitchFamily="34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57" y="1515310"/>
            <a:ext cx="8334286" cy="4525963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500" dirty="0" smtClean="0">
                <a:solidFill>
                  <a:srgbClr val="000066"/>
                </a:solidFill>
                <a:latin typeface="Calibri" pitchFamily="34" charset="0"/>
              </a:rPr>
              <a:t>Time/workload</a:t>
            </a:r>
          </a:p>
          <a:p>
            <a:pPr>
              <a:spcBef>
                <a:spcPts val="4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500" dirty="0">
                <a:solidFill>
                  <a:srgbClr val="000066"/>
                </a:solidFill>
                <a:latin typeface="Calibri" pitchFamily="34" charset="0"/>
              </a:rPr>
              <a:t>Poor data </a:t>
            </a:r>
            <a:r>
              <a:rPr lang="en-GB" sz="3500" dirty="0" smtClean="0">
                <a:solidFill>
                  <a:srgbClr val="000066"/>
                </a:solidFill>
                <a:latin typeface="Calibri" pitchFamily="34" charset="0"/>
              </a:rPr>
              <a:t>that are useless </a:t>
            </a:r>
            <a:r>
              <a:rPr lang="en-GB" sz="3500" dirty="0">
                <a:solidFill>
                  <a:srgbClr val="000066"/>
                </a:solidFill>
                <a:latin typeface="Calibri" pitchFamily="34" charset="0"/>
              </a:rPr>
              <a:t>for decision </a:t>
            </a:r>
            <a:r>
              <a:rPr lang="en-GB" sz="3500" dirty="0" smtClean="0">
                <a:solidFill>
                  <a:srgbClr val="000066"/>
                </a:solidFill>
                <a:latin typeface="Calibri" pitchFamily="34" charset="0"/>
              </a:rPr>
              <a:t>making </a:t>
            </a:r>
            <a:endParaRPr lang="en-GB" sz="3500" dirty="0">
              <a:solidFill>
                <a:srgbClr val="000066"/>
              </a:solidFill>
              <a:latin typeface="Calibri" pitchFamily="34" charset="0"/>
            </a:endParaRPr>
          </a:p>
          <a:p>
            <a:pPr lvl="0">
              <a:spcBef>
                <a:spcPts val="4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US" sz="3500" dirty="0" smtClean="0">
                <a:solidFill>
                  <a:srgbClr val="000066"/>
                </a:solidFill>
                <a:latin typeface="Calibri" pitchFamily="34" charset="0"/>
              </a:rPr>
              <a:t>Unclear responsibility</a:t>
            </a:r>
            <a:endParaRPr lang="en-US" sz="3500" dirty="0">
              <a:solidFill>
                <a:srgbClr val="000066"/>
              </a:solidFill>
              <a:latin typeface="Calibri" pitchFamily="34" charset="0"/>
            </a:endParaRPr>
          </a:p>
          <a:p>
            <a:pPr lvl="0">
              <a:spcBef>
                <a:spcPts val="4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US" sz="3500" dirty="0" smtClean="0">
                <a:solidFill>
                  <a:srgbClr val="000066"/>
                </a:solidFill>
                <a:latin typeface="Calibri" pitchFamily="34" charset="0"/>
              </a:rPr>
              <a:t>Lack of standard tools</a:t>
            </a:r>
            <a:endParaRPr lang="en-US" sz="35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ts val="4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500" dirty="0" smtClean="0">
                <a:solidFill>
                  <a:srgbClr val="000066"/>
                </a:solidFill>
                <a:latin typeface="Calibri" pitchFamily="34" charset="0"/>
              </a:rPr>
              <a:t>No </a:t>
            </a:r>
            <a:r>
              <a:rPr lang="en-GB" sz="3500" dirty="0">
                <a:solidFill>
                  <a:srgbClr val="000066"/>
                </a:solidFill>
                <a:latin typeface="Calibri" pitchFamily="34" charset="0"/>
              </a:rPr>
              <a:t>feedback </a:t>
            </a:r>
            <a:r>
              <a:rPr lang="en-GB" sz="3500" dirty="0" smtClean="0">
                <a:solidFill>
                  <a:srgbClr val="000066"/>
                </a:solidFill>
                <a:latin typeface="Calibri" pitchFamily="34" charset="0"/>
              </a:rPr>
              <a:t>from higher levels </a:t>
            </a:r>
            <a:endParaRPr lang="en-GB" sz="35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ts val="4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500" dirty="0">
                <a:solidFill>
                  <a:srgbClr val="000066"/>
                </a:solidFill>
                <a:latin typeface="Calibri" pitchFamily="34" charset="0"/>
              </a:rPr>
              <a:t>Clients </a:t>
            </a:r>
            <a:r>
              <a:rPr lang="en-GB" sz="3500" dirty="0" smtClean="0">
                <a:solidFill>
                  <a:srgbClr val="000066"/>
                </a:solidFill>
                <a:latin typeface="Calibri" pitchFamily="34" charset="0"/>
              </a:rPr>
              <a:t>registered </a:t>
            </a:r>
            <a:r>
              <a:rPr lang="en-GB" sz="3500" dirty="0">
                <a:solidFill>
                  <a:srgbClr val="000066"/>
                </a:solidFill>
                <a:latin typeface="Calibri" pitchFamily="34" charset="0"/>
              </a:rPr>
              <a:t>in more than one </a:t>
            </a:r>
            <a:r>
              <a:rPr lang="en-GB" sz="3500" dirty="0" smtClean="0">
                <a:solidFill>
                  <a:srgbClr val="000066"/>
                </a:solidFill>
                <a:latin typeface="Calibri" pitchFamily="34" charset="0"/>
              </a:rPr>
              <a:t>facility </a:t>
            </a:r>
            <a:endParaRPr lang="en-GB" sz="35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ts val="4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500" dirty="0">
                <a:solidFill>
                  <a:srgbClr val="000066"/>
                </a:solidFill>
                <a:latin typeface="Calibri" pitchFamily="34" charset="0"/>
              </a:rPr>
              <a:t>Clients </a:t>
            </a:r>
            <a:r>
              <a:rPr lang="en-GB" sz="3500" dirty="0" smtClean="0">
                <a:solidFill>
                  <a:srgbClr val="000066"/>
                </a:solidFill>
                <a:latin typeface="Calibri" pitchFamily="34" charset="0"/>
              </a:rPr>
              <a:t>lost </a:t>
            </a:r>
            <a:r>
              <a:rPr lang="en-GB" sz="3500" dirty="0">
                <a:solidFill>
                  <a:srgbClr val="000066"/>
                </a:solidFill>
                <a:latin typeface="Calibri" pitchFamily="34" charset="0"/>
              </a:rPr>
              <a:t>to follow-up or </a:t>
            </a:r>
            <a:r>
              <a:rPr lang="en-GB" sz="3500" dirty="0" smtClean="0">
                <a:solidFill>
                  <a:srgbClr val="000066"/>
                </a:solidFill>
                <a:latin typeface="Calibri" pitchFamily="34" charset="0"/>
              </a:rPr>
              <a:t>defaulting</a:t>
            </a:r>
            <a:endParaRPr lang="en-GB" sz="35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ts val="4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endParaRPr lang="en-US" sz="35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31149" y="0"/>
            <a:ext cx="7812851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CHALLENGES IN COLLECTING AND REPORTING NACS DATA</a:t>
            </a:r>
            <a:endParaRPr lang="en-US" sz="4200" spc="0" dirty="0"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070" y="20130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10.4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74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942" y="1524456"/>
            <a:ext cx="8229600" cy="4525963"/>
          </a:xfrm>
        </p:spPr>
        <p:txBody>
          <a:bodyPr>
            <a:noAutofit/>
          </a:bodyPr>
          <a:lstStyle/>
          <a:p>
            <a:pPr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Time/workload: </a:t>
            </a:r>
            <a:r>
              <a:rPr lang="en-GB" sz="3000" dirty="0" smtClean="0">
                <a:solidFill>
                  <a:srgbClr val="B00000"/>
                </a:solidFill>
                <a:latin typeface="Calibri" pitchFamily="34" charset="0"/>
              </a:rPr>
              <a:t>Task shifting, practice</a:t>
            </a:r>
            <a:endParaRPr lang="en-US" sz="3000" dirty="0" smtClean="0">
              <a:solidFill>
                <a:srgbClr val="B00000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Poor data: </a:t>
            </a:r>
            <a:r>
              <a:rPr lang="en-GB" sz="3000" dirty="0" smtClean="0">
                <a:solidFill>
                  <a:srgbClr val="B00000"/>
                </a:solidFill>
                <a:latin typeface="Calibri" pitchFamily="34" charset="0"/>
              </a:rPr>
              <a:t>Accurate data</a:t>
            </a:r>
            <a:endParaRPr lang="en-US" sz="3000" dirty="0" smtClean="0">
              <a:solidFill>
                <a:srgbClr val="B00000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000" dirty="0">
                <a:solidFill>
                  <a:srgbClr val="000066"/>
                </a:solidFill>
                <a:latin typeface="Calibri" pitchFamily="34" charset="0"/>
              </a:rPr>
              <a:t>Unclear responsibility</a:t>
            </a: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: </a:t>
            </a:r>
            <a:r>
              <a:rPr lang="en-GB" sz="3000" dirty="0">
                <a:solidFill>
                  <a:srgbClr val="B00000"/>
                </a:solidFill>
                <a:latin typeface="Calibri" pitchFamily="34" charset="0"/>
              </a:rPr>
              <a:t>Allocate and share</a:t>
            </a:r>
          </a:p>
          <a:p>
            <a:pPr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000" dirty="0">
                <a:solidFill>
                  <a:srgbClr val="000066"/>
                </a:solidFill>
                <a:latin typeface="Calibri" pitchFamily="34" charset="0"/>
              </a:rPr>
              <a:t>Lack of </a:t>
            </a: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tools: </a:t>
            </a:r>
            <a:r>
              <a:rPr lang="en-GB" sz="3000" dirty="0">
                <a:solidFill>
                  <a:srgbClr val="B00000"/>
                </a:solidFill>
                <a:latin typeface="Calibri" pitchFamily="34" charset="0"/>
              </a:rPr>
              <a:t>Request from programs or MOH</a:t>
            </a:r>
          </a:p>
          <a:p>
            <a:pPr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No feedback: </a:t>
            </a:r>
            <a:r>
              <a:rPr lang="en-GB" sz="3000" dirty="0">
                <a:solidFill>
                  <a:srgbClr val="B00000"/>
                </a:solidFill>
                <a:latin typeface="Calibri" pitchFamily="34" charset="0"/>
              </a:rPr>
              <a:t>Ask the </a:t>
            </a:r>
            <a:r>
              <a:rPr lang="en-GB" sz="3000" dirty="0" smtClean="0">
                <a:solidFill>
                  <a:srgbClr val="B00000"/>
                </a:solidFill>
                <a:latin typeface="Calibri" pitchFamily="34" charset="0"/>
              </a:rPr>
              <a:t>in-charge </a:t>
            </a:r>
            <a:r>
              <a:rPr lang="en-GB" sz="3000" dirty="0">
                <a:solidFill>
                  <a:srgbClr val="B00000"/>
                </a:solidFill>
                <a:latin typeface="Calibri" pitchFamily="34" charset="0"/>
              </a:rPr>
              <a:t>to coordinate with </a:t>
            </a:r>
            <a:r>
              <a:rPr lang="en-GB" sz="3000" dirty="0" smtClean="0">
                <a:solidFill>
                  <a:srgbClr val="B00000"/>
                </a:solidFill>
                <a:latin typeface="Calibri" pitchFamily="34" charset="0"/>
              </a:rPr>
              <a:t>the MOH </a:t>
            </a:r>
            <a:r>
              <a:rPr lang="en-GB" sz="3000" dirty="0">
                <a:solidFill>
                  <a:srgbClr val="B00000"/>
                </a:solidFill>
                <a:latin typeface="Calibri" pitchFamily="34" charset="0"/>
              </a:rPr>
              <a:t>for feedback on </a:t>
            </a:r>
            <a:r>
              <a:rPr lang="en-GB" sz="3000" dirty="0" smtClean="0">
                <a:solidFill>
                  <a:srgbClr val="B00000"/>
                </a:solidFill>
                <a:latin typeface="Calibri" pitchFamily="34" charset="0"/>
              </a:rPr>
              <a:t>reports</a:t>
            </a:r>
            <a:endParaRPr lang="en-US" sz="3000" dirty="0">
              <a:solidFill>
                <a:srgbClr val="B00000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Clients registered in more than one facility: </a:t>
            </a:r>
            <a:r>
              <a:rPr lang="en-GB" sz="3000" dirty="0" smtClean="0">
                <a:solidFill>
                  <a:srgbClr val="B00000"/>
                </a:solidFill>
                <a:latin typeface="Calibri" pitchFamily="34" charset="0"/>
              </a:rPr>
              <a:t>Write client ID numbers on all forms</a:t>
            </a:r>
          </a:p>
          <a:p>
            <a:pPr>
              <a:spcBef>
                <a:spcPts val="6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Loss to follow-up/defaulting: </a:t>
            </a:r>
            <a:r>
              <a:rPr lang="en-GB" sz="3000" dirty="0" smtClean="0">
                <a:solidFill>
                  <a:srgbClr val="B00000"/>
                </a:solidFill>
                <a:latin typeface="Calibri" pitchFamily="34" charset="0"/>
              </a:rPr>
              <a:t>Have community volunteers track clients</a:t>
            </a:r>
          </a:p>
          <a:p>
            <a:pPr marL="0" indent="0">
              <a:spcBef>
                <a:spcPts val="600"/>
              </a:spcBef>
              <a:buClr>
                <a:srgbClr val="000066"/>
              </a:buClr>
              <a:buNone/>
              <a:defRPr/>
            </a:pPr>
            <a:endParaRPr lang="en-US" sz="3000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31149" y="0"/>
            <a:ext cx="7812851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WAYS TO ADDRESS NACS DATA CHALLENGES</a:t>
            </a:r>
            <a:endParaRPr lang="en-US" sz="4200" spc="0" dirty="0"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070" y="20130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10.5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2035" y="1509781"/>
            <a:ext cx="6342332" cy="5159080"/>
          </a:xfrm>
        </p:spPr>
        <p:txBody>
          <a:bodyPr>
            <a:noAutofit/>
          </a:bodyPr>
          <a:lstStyle/>
          <a:p>
            <a:pPr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US" sz="3600" dirty="0">
                <a:latin typeface="+mn-lt"/>
              </a:rPr>
              <a:t>To “indicate” means “to </a:t>
            </a:r>
            <a:r>
              <a:rPr lang="en-US" sz="3600" dirty="0" smtClean="0">
                <a:latin typeface="+mn-lt"/>
              </a:rPr>
              <a:t>show.” </a:t>
            </a:r>
            <a:endParaRPr lang="en-US" sz="3600" dirty="0">
              <a:latin typeface="+mn-lt"/>
            </a:endParaRPr>
          </a:p>
          <a:p>
            <a:pPr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US" sz="3600" dirty="0">
                <a:latin typeface="+mn-lt"/>
              </a:rPr>
              <a:t>An indicator is something that points to </a:t>
            </a:r>
            <a:r>
              <a:rPr lang="en-US" sz="3600" dirty="0" smtClean="0">
                <a:latin typeface="+mn-lt"/>
              </a:rPr>
              <a:t>or </a:t>
            </a:r>
            <a:r>
              <a:rPr lang="en-US" sz="3600" dirty="0">
                <a:latin typeface="+mn-lt"/>
              </a:rPr>
              <a:t>shows something.</a:t>
            </a:r>
          </a:p>
          <a:p>
            <a:pPr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US" sz="3600" dirty="0" smtClean="0">
                <a:latin typeface="+mn-lt"/>
              </a:rPr>
              <a:t>It’s a </a:t>
            </a:r>
            <a:r>
              <a:rPr lang="en-US" sz="3600" dirty="0">
                <a:latin typeface="+mn-lt"/>
              </a:rPr>
              <a:t>way to measure change </a:t>
            </a:r>
            <a:r>
              <a:rPr lang="en-US" sz="3600" dirty="0" smtClean="0">
                <a:latin typeface="+mn-lt"/>
              </a:rPr>
              <a:t>or </a:t>
            </a:r>
            <a:r>
              <a:rPr lang="en-US" sz="3600" dirty="0">
                <a:latin typeface="+mn-lt"/>
              </a:rPr>
              <a:t>progress toward a </a:t>
            </a:r>
            <a:r>
              <a:rPr lang="en-US" sz="3600" dirty="0" smtClean="0">
                <a:latin typeface="+mn-lt"/>
              </a:rPr>
              <a:t>goal.</a:t>
            </a:r>
            <a:endParaRPr lang="en-US" sz="3600" dirty="0">
              <a:latin typeface="+mn-lt"/>
            </a:endParaRPr>
          </a:p>
          <a:p>
            <a:pPr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US" sz="3600" dirty="0" smtClean="0">
                <a:latin typeface="+mn-lt"/>
              </a:rPr>
              <a:t>It’s a way </a:t>
            </a:r>
            <a:r>
              <a:rPr lang="en-US" sz="3600" dirty="0">
                <a:latin typeface="+mn-lt"/>
              </a:rPr>
              <a:t>to say </a:t>
            </a:r>
            <a:r>
              <a:rPr lang="en-US" sz="3600" dirty="0" smtClean="0">
                <a:latin typeface="+mn-lt"/>
              </a:rPr>
              <a:t>“how much,” “how many,” “how large,” </a:t>
            </a:r>
            <a:r>
              <a:rPr lang="en-US" sz="3600" dirty="0">
                <a:latin typeface="+mn-lt"/>
              </a:rPr>
              <a:t>or </a:t>
            </a:r>
            <a:r>
              <a:rPr lang="en-US" sz="3600" dirty="0" smtClean="0">
                <a:latin typeface="+mn-lt"/>
              </a:rPr>
              <a:t>“to what extent.”</a:t>
            </a:r>
            <a:endParaRPr lang="en-US" sz="3600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62911" y="313800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WHAT IS AN INDICATOR?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5782" y="382279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10.6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6919" y="5050477"/>
            <a:ext cx="1636600" cy="1508215"/>
            <a:chOff x="2192356" y="1861851"/>
            <a:chExt cx="2478796" cy="2115239"/>
          </a:xfrm>
        </p:grpSpPr>
        <p:grpSp>
          <p:nvGrpSpPr>
            <p:cNvPr id="6" name="Group 5"/>
            <p:cNvGrpSpPr/>
            <p:nvPr/>
          </p:nvGrpSpPr>
          <p:grpSpPr>
            <a:xfrm>
              <a:off x="2192356" y="1861851"/>
              <a:ext cx="2225407" cy="2115239"/>
              <a:chOff x="2192356" y="1861851"/>
              <a:chExt cx="2225407" cy="2115239"/>
            </a:xfrm>
          </p:grpSpPr>
          <p:pic>
            <p:nvPicPr>
              <p:cNvPr id="5122" name="Picture 2" descr="http://www.islandlyxe.com/wp-content/uploads/2013/09/Image-01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192356" y="1861851"/>
                <a:ext cx="2225407" cy="2115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192356" y="1861851"/>
                <a:ext cx="10355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238260" y="2919470"/>
              <a:ext cx="4328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pic>
        <p:nvPicPr>
          <p:cNvPr id="5126" name="Picture 6" descr="A compass needle is an indicator of directio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7" y="1598381"/>
            <a:ext cx="1721808" cy="1277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mckennalogistics.ca/images/Canada_Logistics_KPI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9" b="10357"/>
          <a:stretch/>
        </p:blipFill>
        <p:spPr bwMode="auto">
          <a:xfrm>
            <a:off x="798626" y="3312708"/>
            <a:ext cx="1380649" cy="1737769"/>
          </a:xfrm>
          <a:prstGeom prst="rect">
            <a:avLst/>
          </a:prstGeom>
          <a:noFill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97" y="1471252"/>
            <a:ext cx="8128983" cy="5159080"/>
          </a:xfrm>
        </p:spPr>
        <p:txBody>
          <a:bodyPr>
            <a:noAutofit/>
          </a:bodyPr>
          <a:lstStyle/>
          <a:p>
            <a:pPr marL="623887" lvl="4" indent="-514350">
              <a:spcBef>
                <a:spcPts val="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sz="3200" dirty="0">
                <a:solidFill>
                  <a:srgbClr val="000066"/>
                </a:solidFill>
                <a:cs typeface="Arial" pitchFamily="34" charset="0"/>
              </a:rPr>
              <a:t># and % of clients who received nutrition assessment</a:t>
            </a:r>
          </a:p>
          <a:p>
            <a:pPr marL="623887" lvl="4" indent="-514350">
              <a:spcBef>
                <a:spcPts val="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sz="3200" dirty="0">
                <a:solidFill>
                  <a:srgbClr val="000066"/>
                </a:solidFill>
                <a:cs typeface="Arial" pitchFamily="34" charset="0"/>
              </a:rPr>
              <a:t># </a:t>
            </a:r>
            <a:r>
              <a:rPr lang="en-GB" sz="3200" dirty="0" smtClean="0">
                <a:solidFill>
                  <a:srgbClr val="000066"/>
                </a:solidFill>
                <a:cs typeface="Arial" pitchFamily="34" charset="0"/>
              </a:rPr>
              <a:t>and % of </a:t>
            </a:r>
            <a:r>
              <a:rPr lang="en-GB" sz="3200" dirty="0">
                <a:solidFill>
                  <a:srgbClr val="000066"/>
                </a:solidFill>
                <a:cs typeface="Arial" pitchFamily="34" charset="0"/>
              </a:rPr>
              <a:t>clients who received nutrition counseling</a:t>
            </a:r>
          </a:p>
          <a:p>
            <a:pPr marL="623887" lvl="4" indent="-514350">
              <a:spcBef>
                <a:spcPts val="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sz="3200" dirty="0">
                <a:solidFill>
                  <a:srgbClr val="000066"/>
                </a:solidFill>
                <a:cs typeface="Arial" pitchFamily="34" charset="0"/>
              </a:rPr>
              <a:t># </a:t>
            </a:r>
            <a:r>
              <a:rPr lang="en-GB" sz="3200" dirty="0" smtClean="0">
                <a:solidFill>
                  <a:srgbClr val="000066"/>
                </a:solidFill>
                <a:cs typeface="Arial" pitchFamily="34" charset="0"/>
              </a:rPr>
              <a:t>and % of </a:t>
            </a:r>
            <a:r>
              <a:rPr lang="en-GB" sz="3200" dirty="0">
                <a:solidFill>
                  <a:srgbClr val="000066"/>
                </a:solidFill>
                <a:cs typeface="Arial" pitchFamily="34" charset="0"/>
              </a:rPr>
              <a:t>malnourished clients </a:t>
            </a:r>
          </a:p>
          <a:p>
            <a:pPr marL="623887" lvl="4" indent="-514350">
              <a:spcBef>
                <a:spcPts val="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sz="3200" dirty="0">
                <a:solidFill>
                  <a:srgbClr val="000066"/>
                </a:solidFill>
                <a:cs typeface="Arial" pitchFamily="34" charset="0"/>
              </a:rPr>
              <a:t># </a:t>
            </a:r>
            <a:r>
              <a:rPr lang="en-GB" sz="3200" dirty="0" smtClean="0">
                <a:solidFill>
                  <a:srgbClr val="000066"/>
                </a:solidFill>
                <a:cs typeface="Arial" pitchFamily="34" charset="0"/>
              </a:rPr>
              <a:t>and % of </a:t>
            </a:r>
            <a:r>
              <a:rPr lang="en-GB" sz="3200" dirty="0">
                <a:solidFill>
                  <a:srgbClr val="000066"/>
                </a:solidFill>
                <a:cs typeface="Arial" pitchFamily="34" charset="0"/>
              </a:rPr>
              <a:t>clinically malnourished clients who received specialized food products</a:t>
            </a:r>
          </a:p>
          <a:p>
            <a:pPr marL="623887" lvl="4" indent="-514350">
              <a:spcBef>
                <a:spcPts val="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# of health care providers trained in NACS</a:t>
            </a:r>
          </a:p>
          <a:p>
            <a:pPr marL="0" indent="0">
              <a:spcBef>
                <a:spcPts val="1200"/>
              </a:spcBef>
              <a:buClr>
                <a:srgbClr val="000066"/>
              </a:buClr>
              <a:defRPr/>
            </a:pPr>
            <a:endParaRPr lang="en-US" sz="3200" dirty="0">
              <a:solidFill>
                <a:srgbClr val="000066"/>
              </a:solidFill>
              <a:latin typeface="+mn-lt"/>
            </a:endParaRPr>
          </a:p>
          <a:p>
            <a:pPr marL="0" indent="0">
              <a:spcBef>
                <a:spcPts val="3000"/>
              </a:spcBef>
              <a:buClr>
                <a:srgbClr val="000066"/>
              </a:buClr>
              <a:defRPr/>
            </a:pPr>
            <a:endParaRPr lang="en-US" sz="3200" dirty="0" smtClean="0">
              <a:solidFill>
                <a:srgbClr val="000066"/>
              </a:solidFill>
              <a:latin typeface="+mn-lt"/>
            </a:endParaRPr>
          </a:p>
          <a:p>
            <a:pPr marL="514350" indent="-514350">
              <a:buClr>
                <a:srgbClr val="000066"/>
              </a:buClr>
              <a:buFont typeface="Wingdings 3" pitchFamily="18" charset="2"/>
              <a:buNone/>
              <a:defRPr/>
            </a:pPr>
            <a:endParaRPr lang="en-US" sz="3200" dirty="0" smtClean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62911" y="313800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SAMPLE NACS INDICATORS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5782" y="382279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10.7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0106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31340" y="409575"/>
            <a:ext cx="918842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11.1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11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34588" y="1120500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Site Practice Visit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4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48056" y="1532585"/>
            <a:ext cx="7963469" cy="4525963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/>
            </a:pP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Assess </a:t>
            </a: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and </a:t>
            </a: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classify </a:t>
            </a: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the nutritional status of actual </a:t>
            </a: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clients.</a:t>
            </a:r>
            <a:endParaRPr lang="en-US" sz="3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/>
            </a:pP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Counsel </a:t>
            </a: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clients on improving their nutritional status, if </a:t>
            </a: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appropriate.</a:t>
            </a:r>
            <a:endParaRPr lang="en-US" sz="3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/>
            </a:pP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Complete </a:t>
            </a: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NACS data collection </a:t>
            </a: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forms.</a:t>
            </a:r>
            <a:endParaRPr lang="en-US" sz="3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/>
            </a:pP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Discuss </a:t>
            </a: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the experience and </a:t>
            </a: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identify </a:t>
            </a: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challenges and </a:t>
            </a:r>
            <a:r>
              <a:rPr lang="en-GB" sz="3600" dirty="0" smtClean="0">
                <a:solidFill>
                  <a:srgbClr val="000066"/>
                </a:solidFill>
                <a:latin typeface="Calibri" pitchFamily="34" charset="0"/>
              </a:rPr>
              <a:t>opportunities.</a:t>
            </a:r>
            <a:endParaRPr lang="en-US" sz="3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/>
            </a:pPr>
            <a:endParaRPr lang="en-US" sz="36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327448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LEARNING OBJECTIVES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33689" y="395927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11.2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0106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31340" y="409575"/>
            <a:ext cx="91884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12.1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12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34588" y="1120500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NACS Action Plans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48056" y="1532585"/>
            <a:ext cx="7963469" cy="4525963"/>
          </a:xfrm>
        </p:spPr>
        <p:txBody>
          <a:bodyPr>
            <a:noAutofit/>
          </a:bodyPr>
          <a:lstStyle/>
          <a:p>
            <a:pPr marL="512763" lvl="0" indent="-512763">
              <a:buFont typeface="+mj-lt"/>
              <a:buAutoNum type="arabicPeriod"/>
            </a:pPr>
            <a:r>
              <a:rPr lang="en-GB" sz="3600" dirty="0" smtClean="0">
                <a:latin typeface="+mj-lt"/>
              </a:rPr>
              <a:t>Describe national expectations regarding </a:t>
            </a:r>
            <a:r>
              <a:rPr lang="en-GB" sz="3600" dirty="0">
                <a:latin typeface="+mj-lt"/>
              </a:rPr>
              <a:t>NACS implementation and reporting.</a:t>
            </a:r>
            <a:endParaRPr lang="en-US" sz="3600" dirty="0">
              <a:latin typeface="+mj-lt"/>
            </a:endParaRPr>
          </a:p>
          <a:p>
            <a:pPr marL="512763" lvl="0" indent="-512763">
              <a:spcBef>
                <a:spcPts val="1200"/>
              </a:spcBef>
              <a:buFont typeface="+mj-lt"/>
              <a:buAutoNum type="arabicPeriod"/>
            </a:pPr>
            <a:r>
              <a:rPr lang="en-GB" sz="3600" dirty="0" smtClean="0">
                <a:latin typeface="+mj-lt"/>
              </a:rPr>
              <a:t>Make </a:t>
            </a:r>
            <a:r>
              <a:rPr lang="en-GB" sz="3600" dirty="0">
                <a:latin typeface="+mj-lt"/>
              </a:rPr>
              <a:t>action plans to integrate NACS into or strengthen NACS in routine health </a:t>
            </a:r>
            <a:r>
              <a:rPr lang="en-GB" sz="3600" dirty="0" smtClean="0">
                <a:latin typeface="+mj-lt"/>
              </a:rPr>
              <a:t>services in the workplace.</a:t>
            </a:r>
            <a:endParaRPr lang="en-US" sz="3600" dirty="0">
              <a:latin typeface="+mj-lt"/>
            </a:endParaRPr>
          </a:p>
          <a:p>
            <a:pPr lvl="0"/>
            <a:endParaRPr lang="en-US" sz="3600" dirty="0">
              <a:solidFill>
                <a:srgbClr val="000066"/>
              </a:solidFill>
              <a:latin typeface="+mj-lt"/>
            </a:endParaRPr>
          </a:p>
          <a:p>
            <a:pPr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/>
            </a:pPr>
            <a:endParaRPr lang="en-US" sz="360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327448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LEARNING OBJECTIVES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33689" y="395927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12.2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241510" y="1788617"/>
            <a:ext cx="8660981" cy="4525963"/>
          </a:xfrm>
        </p:spPr>
        <p:txBody>
          <a:bodyPr>
            <a:noAutofit/>
          </a:bodyPr>
          <a:lstStyle/>
          <a:p>
            <a:pPr lvl="0"/>
            <a:r>
              <a:rPr lang="en-US" sz="3600" b="1" dirty="0" smtClean="0">
                <a:solidFill>
                  <a:srgbClr val="B00000"/>
                </a:solidFill>
                <a:latin typeface="+mj-lt"/>
              </a:rPr>
              <a:t>S</a:t>
            </a:r>
            <a:r>
              <a:rPr lang="en-US" sz="3600" dirty="0" smtClean="0">
                <a:latin typeface="+mj-lt"/>
              </a:rPr>
              <a:t>pecific: 		</a:t>
            </a:r>
            <a:r>
              <a:rPr lang="en-US" sz="3600" i="1" dirty="0" smtClean="0">
                <a:latin typeface="+mj-lt"/>
              </a:rPr>
              <a:t>What area will be improved?</a:t>
            </a:r>
            <a:endParaRPr lang="en-US" sz="3600" i="1" dirty="0">
              <a:latin typeface="+mj-lt"/>
            </a:endParaRPr>
          </a:p>
          <a:p>
            <a:pPr lvl="0"/>
            <a:r>
              <a:rPr lang="en-US" sz="3600" b="1" dirty="0" smtClean="0">
                <a:solidFill>
                  <a:srgbClr val="B00000"/>
                </a:solidFill>
                <a:latin typeface="+mj-lt"/>
              </a:rPr>
              <a:t>M</a:t>
            </a:r>
            <a:r>
              <a:rPr lang="en-US" sz="3600" dirty="0" smtClean="0">
                <a:latin typeface="+mj-lt"/>
              </a:rPr>
              <a:t>easurable: 	</a:t>
            </a:r>
            <a:r>
              <a:rPr lang="en-US" sz="3600" i="1" dirty="0" smtClean="0">
                <a:latin typeface="+mj-lt"/>
              </a:rPr>
              <a:t>How much will be achieved? </a:t>
            </a:r>
          </a:p>
          <a:p>
            <a:pPr lvl="0"/>
            <a:r>
              <a:rPr lang="en-US" sz="3600" b="1" dirty="0" smtClean="0">
                <a:solidFill>
                  <a:srgbClr val="B00000"/>
                </a:solidFill>
                <a:latin typeface="+mj-lt"/>
              </a:rPr>
              <a:t>A</a:t>
            </a:r>
            <a:r>
              <a:rPr lang="en-US" sz="3600" dirty="0" smtClean="0">
                <a:latin typeface="+mj-lt"/>
              </a:rPr>
              <a:t>ssignable: 	</a:t>
            </a:r>
            <a:r>
              <a:rPr lang="en-US" sz="3600" i="1" dirty="0" smtClean="0">
                <a:latin typeface="+mj-lt"/>
              </a:rPr>
              <a:t>Who will do it?</a:t>
            </a:r>
          </a:p>
          <a:p>
            <a:pPr marL="2743200" lvl="0" indent="-2743200"/>
            <a:r>
              <a:rPr lang="en-US" sz="3600" b="1" dirty="0" smtClean="0">
                <a:solidFill>
                  <a:srgbClr val="B00000"/>
                </a:solidFill>
                <a:latin typeface="+mj-lt"/>
              </a:rPr>
              <a:t>R</a:t>
            </a:r>
            <a:r>
              <a:rPr lang="en-US" sz="3600" dirty="0" smtClean="0">
                <a:latin typeface="+mj-lt"/>
              </a:rPr>
              <a:t>ealistic: 	</a:t>
            </a:r>
            <a:r>
              <a:rPr lang="en-US" sz="3600" i="1" dirty="0" smtClean="0">
                <a:latin typeface="+mj-lt"/>
              </a:rPr>
              <a:t>What result(s) can be </a:t>
            </a:r>
            <a:r>
              <a:rPr lang="en-US" sz="3600" i="1" dirty="0">
                <a:latin typeface="+mj-lt"/>
              </a:rPr>
              <a:t>achieved </a:t>
            </a:r>
            <a:r>
              <a:rPr lang="en-US" sz="3600" i="1" dirty="0" smtClean="0">
                <a:latin typeface="+mj-lt"/>
              </a:rPr>
              <a:t>with </a:t>
            </a:r>
            <a:r>
              <a:rPr lang="en-US" sz="3600" i="1" dirty="0">
                <a:latin typeface="+mj-lt"/>
              </a:rPr>
              <a:t>available </a:t>
            </a:r>
            <a:r>
              <a:rPr lang="en-US" sz="3600" i="1" dirty="0" smtClean="0">
                <a:latin typeface="+mj-lt"/>
              </a:rPr>
              <a:t>resources?</a:t>
            </a:r>
            <a:endParaRPr lang="en-US" sz="3600" i="1" dirty="0">
              <a:latin typeface="+mj-lt"/>
            </a:endParaRPr>
          </a:p>
          <a:p>
            <a:pPr lvl="0"/>
            <a:r>
              <a:rPr lang="en-US" sz="3600" b="1" dirty="0" smtClean="0">
                <a:solidFill>
                  <a:srgbClr val="B00000"/>
                </a:solidFill>
                <a:latin typeface="+mj-lt"/>
              </a:rPr>
              <a:t>T</a:t>
            </a:r>
            <a:r>
              <a:rPr lang="en-US" sz="3600" dirty="0" smtClean="0">
                <a:latin typeface="+mj-lt"/>
              </a:rPr>
              <a:t>ime-bound: 	</a:t>
            </a:r>
            <a:r>
              <a:rPr lang="en-US" sz="3600" i="1" dirty="0" smtClean="0">
                <a:latin typeface="+mj-lt"/>
              </a:rPr>
              <a:t>When will the </a:t>
            </a:r>
            <a:r>
              <a:rPr lang="en-US" sz="3600" i="1" dirty="0">
                <a:latin typeface="+mj-lt"/>
              </a:rPr>
              <a:t>result(s) </a:t>
            </a:r>
            <a:r>
              <a:rPr lang="en-US" sz="3600" i="1" dirty="0" smtClean="0">
                <a:latin typeface="+mj-lt"/>
              </a:rPr>
              <a:t>be 				achieved?</a:t>
            </a:r>
            <a:endParaRPr lang="en-US" sz="3600" i="1" dirty="0">
              <a:latin typeface="+mj-lt"/>
            </a:endParaRPr>
          </a:p>
          <a:p>
            <a:pPr lvl="0"/>
            <a:endParaRPr lang="en-US" sz="3600" dirty="0">
              <a:solidFill>
                <a:srgbClr val="000066"/>
              </a:solidFill>
              <a:latin typeface="+mj-lt"/>
            </a:endParaRPr>
          </a:p>
          <a:p>
            <a:pPr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/>
            </a:pPr>
            <a:endParaRPr lang="en-US" sz="360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327448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SMART OBJECTIVES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33689" y="395927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12.3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0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9783"/>
            <a:ext cx="8229600" cy="4525963"/>
          </a:xfrm>
        </p:spPr>
        <p:txBody>
          <a:bodyPr>
            <a:normAutofit/>
          </a:bodyPr>
          <a:lstStyle/>
          <a:p>
            <a:pPr marL="341313" indent="-341313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sz="3000" b="1" dirty="0" smtClean="0">
                <a:latin typeface="Calibri" pitchFamily="34" charset="0"/>
              </a:rPr>
              <a:t>Malnutrition </a:t>
            </a:r>
            <a:r>
              <a:rPr lang="en-GB" sz="3000" dirty="0" smtClean="0">
                <a:latin typeface="Calibri" pitchFamily="34" charset="0"/>
              </a:rPr>
              <a:t>occurs when food intake doesn’t match the body’s needs. A malnourished person can have either undernutrition or overnutrition.</a:t>
            </a:r>
          </a:p>
          <a:p>
            <a:pPr marL="914400" lvl="0" indent="-341313">
              <a:spcBef>
                <a:spcPts val="1800"/>
              </a:spcBef>
              <a:buFont typeface="Calibri" pitchFamily="34" charset="0"/>
              <a:buChar char="–"/>
              <a:defRPr/>
            </a:pPr>
            <a:r>
              <a:rPr lang="en-GB" sz="3000" b="1" dirty="0" smtClean="0">
                <a:latin typeface="Calibri" pitchFamily="34" charset="0"/>
              </a:rPr>
              <a:t>Undernutrition</a:t>
            </a:r>
            <a:r>
              <a:rPr lang="en-GB" sz="3000" dirty="0" smtClean="0">
                <a:latin typeface="Calibri" pitchFamily="34" charset="0"/>
              </a:rPr>
              <a:t> is the result of lack of nutrients caused by an inadequate diet and/or disease.</a:t>
            </a:r>
          </a:p>
          <a:p>
            <a:pPr marL="914400" indent="-341313" eaLnBrk="1" hangingPunct="1">
              <a:spcBef>
                <a:spcPts val="1800"/>
              </a:spcBef>
              <a:buFont typeface="Calibri" pitchFamily="34" charset="0"/>
              <a:buChar char="–"/>
              <a:defRPr/>
            </a:pPr>
            <a:r>
              <a:rPr lang="en-GB" sz="3000" b="1" dirty="0" smtClean="0">
                <a:latin typeface="Calibri" pitchFamily="34" charset="0"/>
              </a:rPr>
              <a:t>Overnutrition</a:t>
            </a:r>
            <a:r>
              <a:rPr lang="en-GB" sz="3000" dirty="0" smtClean="0">
                <a:latin typeface="Calibri" pitchFamily="34" charset="0"/>
              </a:rPr>
              <a:t> is the result of taking in more nutrients than the body needs over time.</a:t>
            </a:r>
            <a:endParaRPr lang="en-IE" sz="3000" b="1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r-FR" sz="3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0325" y="327448"/>
            <a:ext cx="8217575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DEFINITION OF MALNUTRITION</a:t>
            </a:r>
            <a:endParaRPr lang="en-US" sz="4200" b="1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335536" y="405452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416" y="1618019"/>
            <a:ext cx="8420100" cy="4525963"/>
          </a:xfrm>
        </p:spPr>
        <p:txBody>
          <a:bodyPr>
            <a:noAutofit/>
          </a:bodyPr>
          <a:lstStyle/>
          <a:p>
            <a:pPr marL="341313" indent="-341313" eaLnBrk="1" hangingPunct="1">
              <a:spcBef>
                <a:spcPct val="35000"/>
              </a:spcBef>
              <a:buFont typeface="Wingdings" pitchFamily="2" charset="2"/>
              <a:buChar char="§"/>
              <a:defRPr/>
            </a:pPr>
            <a:r>
              <a:rPr lang="en-IE" sz="3000" b="1" dirty="0" smtClean="0">
                <a:solidFill>
                  <a:srgbClr val="000066"/>
                </a:solidFill>
                <a:latin typeface="Calibri" pitchFamily="34" charset="0"/>
              </a:rPr>
              <a:t>Acute malnutrition </a:t>
            </a:r>
            <a:r>
              <a:rPr lang="en-IE" sz="3000" dirty="0" smtClean="0">
                <a:solidFill>
                  <a:srgbClr val="000066"/>
                </a:solidFill>
                <a:latin typeface="Calibri" pitchFamily="34" charset="0"/>
              </a:rPr>
              <a:t>is caused by decreased food consumption and/or illness, resulting in wasting and/or bilateral pitting oedema. </a:t>
            </a:r>
            <a:r>
              <a:rPr lang="en-IE" sz="3000" b="1" dirty="0" smtClean="0">
                <a:solidFill>
                  <a:srgbClr val="000066"/>
                </a:solidFill>
                <a:latin typeface="Calibri" pitchFamily="34" charset="0"/>
              </a:rPr>
              <a:t>Wasting</a:t>
            </a:r>
            <a:r>
              <a:rPr lang="en-IE" sz="3000" dirty="0" smtClean="0">
                <a:solidFill>
                  <a:srgbClr val="000066"/>
                </a:solidFill>
                <a:latin typeface="Calibri" pitchFamily="34" charset="0"/>
              </a:rPr>
              <a:t> is defined by low mid-upper arm circumference (MUAC), body mass index (BMI), or weight-for-height z-score (WHZ).</a:t>
            </a:r>
            <a:endParaRPr lang="en-IE" sz="3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41313" indent="-341313">
              <a:spcBef>
                <a:spcPct val="35000"/>
              </a:spcBef>
              <a:buFont typeface="Wingdings" pitchFamily="2" charset="2"/>
              <a:buChar char="§"/>
              <a:defRPr/>
            </a:pPr>
            <a:r>
              <a:rPr lang="en-IE" sz="3000" b="1" dirty="0" smtClean="0">
                <a:solidFill>
                  <a:srgbClr val="000066"/>
                </a:solidFill>
                <a:latin typeface="Calibri" pitchFamily="34" charset="0"/>
              </a:rPr>
              <a:t>Chronic malnutrition </a:t>
            </a:r>
            <a:r>
              <a:rPr lang="en-IE" sz="3000" dirty="0" smtClean="0">
                <a:solidFill>
                  <a:srgbClr val="000066"/>
                </a:solidFill>
                <a:latin typeface="Calibri" pitchFamily="34" charset="0"/>
              </a:rPr>
              <a:t>is caused by prolonged or repeated episodes of undernutrition, resulting in stunting. </a:t>
            </a:r>
            <a:r>
              <a:rPr lang="en-IE" sz="3000" b="1" dirty="0" smtClean="0">
                <a:solidFill>
                  <a:srgbClr val="000066"/>
                </a:solidFill>
                <a:latin typeface="Calibri" pitchFamily="34" charset="0"/>
              </a:rPr>
              <a:t>Stunting</a:t>
            </a:r>
            <a:r>
              <a:rPr lang="en-IE" sz="3000" dirty="0" smtClean="0">
                <a:solidFill>
                  <a:srgbClr val="000066"/>
                </a:solidFill>
                <a:latin typeface="Calibri" pitchFamily="34" charset="0"/>
              </a:rPr>
              <a:t> is defined by low height-for-age z-score (HAZ).</a:t>
            </a:r>
            <a:endParaRPr lang="en-IE" sz="3000" b="1" dirty="0" smtClean="0">
              <a:solidFill>
                <a:srgbClr val="000066"/>
              </a:solidFill>
              <a:latin typeface="Calibri" pitchFamily="34" charset="0"/>
            </a:endParaRPr>
          </a:p>
          <a:p>
            <a:pPr>
              <a:defRPr/>
            </a:pPr>
            <a:endParaRPr lang="en-US" sz="3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313800"/>
            <a:ext cx="7922033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TYPES OF MALNUTRITION (1)</a:t>
            </a:r>
            <a:endParaRPr lang="en-US" sz="4200" b="1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335536" y="391804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848" y="1782611"/>
            <a:ext cx="8420100" cy="4525963"/>
          </a:xfrm>
        </p:spPr>
        <p:txBody>
          <a:bodyPr>
            <a:normAutofit/>
          </a:bodyPr>
          <a:lstStyle/>
          <a:p>
            <a:pPr marL="341313" indent="-341313" eaLnBrk="1" hangingPunct="1">
              <a:spcBef>
                <a:spcPct val="35000"/>
              </a:spcBef>
              <a:buFont typeface="Wingdings" pitchFamily="2" charset="2"/>
              <a:buChar char="§"/>
              <a:defRPr/>
            </a:pPr>
            <a:r>
              <a:rPr lang="en-IE" sz="3200" b="1" dirty="0" smtClean="0">
                <a:solidFill>
                  <a:srgbClr val="000066"/>
                </a:solidFill>
                <a:latin typeface="Calibri" pitchFamily="34" charset="0"/>
              </a:rPr>
              <a:t>Micronutrient deficiencies </a:t>
            </a:r>
            <a:r>
              <a:rPr lang="en-IE" sz="3200" dirty="0" smtClean="0">
                <a:solidFill>
                  <a:srgbClr val="000066"/>
                </a:solidFill>
                <a:latin typeface="Calibri" pitchFamily="34" charset="0"/>
              </a:rPr>
              <a:t>are a result of reduced micronutrient intake and/or absorption. The most common forms of micronutrient deficiencies are related to iron, vitamin A, iodine, and zinc.</a:t>
            </a:r>
            <a:endParaRPr lang="en-IE" sz="3200" b="1" dirty="0" smtClean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313800"/>
            <a:ext cx="7922033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TYPES OF MALNUTRITION (2)</a:t>
            </a:r>
            <a:endParaRPr lang="en-US" sz="4200" b="1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335536" y="391804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535723"/>
            <a:ext cx="8238744" cy="4525963"/>
          </a:xfrm>
        </p:spPr>
        <p:txBody>
          <a:bodyPr>
            <a:noAutofit/>
          </a:bodyPr>
          <a:lstStyle/>
          <a:p>
            <a:pPr marL="341313" lvl="0" indent="-341313">
              <a:spcBef>
                <a:spcPct val="35000"/>
              </a:spcBef>
              <a:defRPr/>
            </a:pPr>
            <a:r>
              <a:rPr lang="en-GB" sz="3000" b="1" dirty="0" smtClean="0">
                <a:solidFill>
                  <a:srgbClr val="000066"/>
                </a:solidFill>
                <a:latin typeface="Calibri" pitchFamily="34" charset="0"/>
              </a:rPr>
              <a:t>Good nutrition</a:t>
            </a:r>
          </a:p>
          <a:p>
            <a:pPr marL="341313" lvl="0" indent="-341313">
              <a:spcBef>
                <a:spcPct val="35000"/>
              </a:spcBef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Is essential for human survival, growth, cognitive and physical development and productivity</a:t>
            </a:r>
            <a:endParaRPr lang="en-US" sz="30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41313" lvl="0" indent="-341313">
              <a:spcBef>
                <a:spcPct val="35000"/>
              </a:spcBef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Strengthens the immune system to reduce morbidity and mortality</a:t>
            </a:r>
            <a:endParaRPr lang="en-US" sz="30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41313" lvl="0" indent="-341313">
              <a:spcBef>
                <a:spcPct val="35000"/>
              </a:spcBef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Improves adherence to and effectiveness of some medications</a:t>
            </a:r>
          </a:p>
          <a:p>
            <a:pPr marL="341313" lvl="0" indent="-341313">
              <a:spcBef>
                <a:spcPct val="35000"/>
              </a:spcBef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Builds a productive society and improves quality of life</a:t>
            </a:r>
            <a:endParaRPr lang="en-US" sz="3000" dirty="0" smtClean="0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en-GB" sz="3000" dirty="0" smtClean="0"/>
              <a:t> </a:t>
            </a:r>
            <a:endParaRPr lang="en-US" sz="3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0"/>
            <a:ext cx="7922033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IMPORTANCE OF NUTRITION FOR GOOD HEALTH</a:t>
            </a:r>
            <a:endParaRPr lang="en-US" sz="4200" b="1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335536" y="391804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1.9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674425"/>
            <a:ext cx="8229600" cy="4525963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dirty="0" smtClean="0">
                <a:latin typeface="Calibri" pitchFamily="34" charset="0"/>
              </a:rPr>
              <a:t>People should eat a variety of foods from all the food groups to get all the nutrients the body needs. </a:t>
            </a:r>
            <a:endParaRPr lang="en-US" dirty="0" smtClean="0">
              <a:latin typeface="Calibri" pitchFamily="34" charset="0"/>
            </a:endParaRPr>
          </a:p>
          <a:p>
            <a:pPr marL="736600" indent="-504825">
              <a:spcBef>
                <a:spcPts val="1800"/>
              </a:spcBef>
              <a:buFont typeface="+mj-lt"/>
              <a:buAutoNum type="arabicPeriod"/>
            </a:pPr>
            <a:r>
              <a:rPr lang="en-GB" b="1" dirty="0" smtClean="0">
                <a:latin typeface="Calibri" pitchFamily="34" charset="0"/>
              </a:rPr>
              <a:t>Cereals, bread, pasta, roots, and tubers </a:t>
            </a:r>
            <a:r>
              <a:rPr lang="en-GB" dirty="0" smtClean="0">
                <a:latin typeface="Calibri" pitchFamily="34" charset="0"/>
              </a:rPr>
              <a:t>(carbohydrates for energy)</a:t>
            </a:r>
          </a:p>
          <a:p>
            <a:pPr marL="736600" indent="-504825">
              <a:spcBef>
                <a:spcPts val="900"/>
              </a:spcBef>
              <a:buFont typeface="+mj-lt"/>
              <a:buAutoNum type="arabicPeriod"/>
            </a:pPr>
            <a:r>
              <a:rPr lang="en-GB" b="1" dirty="0" smtClean="0">
                <a:latin typeface="Calibri" pitchFamily="34" charset="0"/>
              </a:rPr>
              <a:t>Meat, poultry, fish, beans, nuts, eggs, and milk products </a:t>
            </a:r>
            <a:r>
              <a:rPr lang="en-GB" dirty="0" smtClean="0">
                <a:latin typeface="Calibri" pitchFamily="34" charset="0"/>
              </a:rPr>
              <a:t>(protein</a:t>
            </a:r>
            <a:r>
              <a:rPr lang="en-GB" b="1" dirty="0" smtClean="0">
                <a:latin typeface="Calibri" pitchFamily="34" charset="0"/>
              </a:rPr>
              <a:t> </a:t>
            </a:r>
            <a:r>
              <a:rPr lang="en-GB" dirty="0">
                <a:latin typeface="Calibri" pitchFamily="34" charset="0"/>
              </a:rPr>
              <a:t>for body </a:t>
            </a:r>
            <a:r>
              <a:rPr lang="en-GB" dirty="0" smtClean="0">
                <a:latin typeface="Calibri" pitchFamily="34" charset="0"/>
              </a:rPr>
              <a:t>building) </a:t>
            </a:r>
          </a:p>
          <a:p>
            <a:pPr marL="736600" indent="-504825">
              <a:spcBef>
                <a:spcPts val="900"/>
              </a:spcBef>
              <a:buFont typeface="+mj-lt"/>
              <a:buAutoNum type="arabicPeriod"/>
            </a:pPr>
            <a:r>
              <a:rPr lang="en-GB" b="1" dirty="0" smtClean="0">
                <a:latin typeface="Calibri" pitchFamily="34" charset="0"/>
              </a:rPr>
              <a:t>Fruits</a:t>
            </a:r>
            <a:r>
              <a:rPr lang="en-GB" dirty="0" smtClean="0">
                <a:latin typeface="Calibri" pitchFamily="34" charset="0"/>
              </a:rPr>
              <a:t> (vitamins and minerals for protection)</a:t>
            </a:r>
          </a:p>
          <a:p>
            <a:pPr marL="736600" indent="-504825">
              <a:spcBef>
                <a:spcPts val="900"/>
              </a:spcBef>
              <a:buFont typeface="+mj-lt"/>
              <a:buAutoNum type="arabicPeriod"/>
            </a:pPr>
            <a:r>
              <a:rPr lang="en-GB" b="1" dirty="0" smtClean="0">
                <a:latin typeface="Calibri" pitchFamily="34" charset="0"/>
              </a:rPr>
              <a:t>Vegetables </a:t>
            </a:r>
            <a:r>
              <a:rPr lang="en-GB" dirty="0" smtClean="0">
                <a:latin typeface="Calibri" pitchFamily="34" charset="0"/>
              </a:rPr>
              <a:t>(vitamins </a:t>
            </a:r>
            <a:r>
              <a:rPr lang="en-GB" dirty="0">
                <a:latin typeface="Calibri" pitchFamily="34" charset="0"/>
              </a:rPr>
              <a:t>and minerals for </a:t>
            </a:r>
            <a:r>
              <a:rPr lang="en-GB" dirty="0" smtClean="0">
                <a:latin typeface="Calibri" pitchFamily="34" charset="0"/>
              </a:rPr>
              <a:t>protection)</a:t>
            </a:r>
          </a:p>
          <a:p>
            <a:pPr marL="736600" indent="-504825">
              <a:spcBef>
                <a:spcPts val="900"/>
              </a:spcBef>
              <a:buFont typeface="+mj-lt"/>
              <a:buAutoNum type="arabicPeriod"/>
            </a:pPr>
            <a:r>
              <a:rPr lang="en-GB" b="1" dirty="0" smtClean="0">
                <a:latin typeface="Calibri" pitchFamily="34" charset="0"/>
              </a:rPr>
              <a:t>Sugar, honey, fats, and oils</a:t>
            </a:r>
            <a:r>
              <a:rPr lang="en-GB" dirty="0" smtClean="0">
                <a:latin typeface="Calibri" pitchFamily="34" charset="0"/>
              </a:rPr>
              <a:t> (for extra energy)</a:t>
            </a:r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313800"/>
            <a:ext cx="7481455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FOOD GROUPS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04987" y="401889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1.10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327659"/>
              </p:ext>
            </p:extLst>
          </p:nvPr>
        </p:nvGraphicFramePr>
        <p:xfrm>
          <a:off x="457200" y="1668817"/>
          <a:ext cx="8140890" cy="4281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4866"/>
                <a:gridCol w="5036024"/>
              </a:tblGrid>
              <a:tr h="489389"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Group</a:t>
                      </a:r>
                      <a:endParaRPr lang="en-US" sz="2600" dirty="0"/>
                    </a:p>
                  </a:txBody>
                  <a:tcPr marL="91471" marR="91471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Kilocalories</a:t>
                      </a:r>
                      <a:r>
                        <a:rPr lang="en-US" sz="26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(kcal)/day</a:t>
                      </a:r>
                      <a:endParaRPr lang="en-US" sz="2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71" marR="91471" anchor="ctr">
                    <a:solidFill>
                      <a:srgbClr val="2A547E"/>
                    </a:solidFill>
                  </a:tcPr>
                </a:tc>
              </a:tr>
              <a:tr h="469480">
                <a:tc>
                  <a:txBody>
                    <a:bodyPr/>
                    <a:lstStyle/>
                    <a:p>
                      <a:pPr marL="6350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6–11 months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680</a:t>
                      </a:r>
                      <a:endParaRPr lang="en-US" sz="2600" kern="1200" baseline="300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</a:tr>
              <a:tr h="469480">
                <a:tc>
                  <a:txBody>
                    <a:bodyPr/>
                    <a:lstStyle/>
                    <a:p>
                      <a:pPr marL="6350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12–23 months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</a:tr>
              <a:tr h="469480">
                <a:tc>
                  <a:txBody>
                    <a:bodyPr/>
                    <a:lstStyle/>
                    <a:p>
                      <a:pPr marL="6350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2–5 years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1,260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</a:tr>
              <a:tr h="469480">
                <a:tc>
                  <a:txBody>
                    <a:bodyPr/>
                    <a:lstStyle/>
                    <a:p>
                      <a:pPr marL="6350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6–9 years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1,650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</a:tr>
              <a:tr h="469480">
                <a:tc>
                  <a:txBody>
                    <a:bodyPr/>
                    <a:lstStyle/>
                    <a:p>
                      <a:pPr marL="63500" marR="0" indent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10–14 years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2,020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</a:tr>
              <a:tr h="469480">
                <a:tc>
                  <a:txBody>
                    <a:bodyPr/>
                    <a:lstStyle/>
                    <a:p>
                      <a:pPr marL="635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15–17 years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2,800</a:t>
                      </a:r>
                      <a:endParaRPr lang="en-US" sz="26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874" marR="69874" marT="0" marB="0" anchor="ctr">
                    <a:solidFill>
                      <a:srgbClr val="2A547E"/>
                    </a:solidFill>
                  </a:tcPr>
                </a:tc>
              </a:tr>
              <a:tr h="475463">
                <a:tc>
                  <a:txBody>
                    <a:bodyPr/>
                    <a:lstStyle/>
                    <a:p>
                      <a:pPr marL="635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≥ 18 years</a:t>
                      </a:r>
                    </a:p>
                  </a:txBody>
                  <a:tcPr marL="91471" marR="91471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2,000–2,580</a:t>
                      </a:r>
                    </a:p>
                  </a:txBody>
                  <a:tcPr marL="91471" marR="91471" anchor="ctr">
                    <a:solidFill>
                      <a:srgbClr val="2A547E"/>
                    </a:solidFill>
                  </a:tcPr>
                </a:tc>
              </a:tr>
              <a:tr h="475463">
                <a:tc>
                  <a:txBody>
                    <a:bodyPr/>
                    <a:lstStyle/>
                    <a:p>
                      <a:pPr marL="635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Pregnant/lactating</a:t>
                      </a:r>
                    </a:p>
                  </a:txBody>
                  <a:tcPr marL="91471" marR="91471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2,460–2,570</a:t>
                      </a:r>
                    </a:p>
                  </a:txBody>
                  <a:tcPr marL="91471" marR="91471" anchor="ctr">
                    <a:solidFill>
                      <a:srgbClr val="2A547E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18770" y="6027463"/>
            <a:ext cx="83248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Source</a:t>
            </a:r>
            <a:r>
              <a:rPr lang="en-GB" sz="14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: World Health Organization (WHO), Food and Agriculture Organization of the United Nations (FAO), and United Nations University (UNU). 2001. </a:t>
            </a:r>
            <a:r>
              <a:rPr lang="en-GB" sz="1400" i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Human Energy Requirements: Report of a Joint WHO/FAO/UNU Expert Consultation, 17–24 October, 2001. </a:t>
            </a:r>
            <a:r>
              <a:rPr lang="en-GB" sz="14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Geneva: WHO.</a:t>
            </a:r>
            <a:r>
              <a:rPr lang="en-US" sz="1400" dirty="0"/>
              <a:t> </a:t>
            </a:r>
            <a:endParaRPr lang="en-US" sz="1400" i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2765" y="327448"/>
            <a:ext cx="8011236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DAILY ENERGY REQUIREMENTS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58774" y="419385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684978"/>
              </p:ext>
            </p:extLst>
          </p:nvPr>
        </p:nvGraphicFramePr>
        <p:xfrm>
          <a:off x="457200" y="1363068"/>
          <a:ext cx="8229600" cy="4588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0642"/>
                <a:gridCol w="4688958"/>
              </a:tblGrid>
              <a:tr h="3978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Group</a:t>
                      </a:r>
                      <a:endParaRPr lang="en-US" sz="2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743" marR="112743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Grams (g)/day</a:t>
                      </a:r>
                      <a:endParaRPr lang="en-US" sz="2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743" marR="112743" anchor="ctr">
                    <a:solidFill>
                      <a:srgbClr val="2A547E"/>
                    </a:solidFill>
                  </a:tcPr>
                </a:tc>
              </a:tr>
              <a:tr h="3832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 months</a:t>
                      </a: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  <a:tr h="3948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7–11 months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  <a:tr h="387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1–3 years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  <a:tr h="3895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4–8 years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  <a:tr h="382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9–13 years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  <a:tr h="35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14–18 years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46 (girls), 52 (boys)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  <a:tr h="3767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19–&gt; 70 years 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743" marR="112743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46 (females), 56 (males)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  <a:tr h="400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Pregnant 14</a:t>
                      </a: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–50</a:t>
                      </a:r>
                      <a:r>
                        <a:rPr lang="en-GB" sz="24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years</a:t>
                      </a:r>
                      <a:endParaRPr 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743" marR="112743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  <a:tr h="400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Lactating 14</a:t>
                      </a:r>
                      <a:r>
                        <a:rPr lang="en-GB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–5</a:t>
                      </a: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 years</a:t>
                      </a:r>
                    </a:p>
                  </a:txBody>
                  <a:tcPr marL="112743" marR="112743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  <a:tr h="4550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HIV</a:t>
                      </a:r>
                      <a:r>
                        <a:rPr lang="en-US" sz="24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positive</a:t>
                      </a:r>
                    </a:p>
                  </a:txBody>
                  <a:tcPr marL="112743" marR="112743" anchor="ctr">
                    <a:solidFill>
                      <a:srgbClr val="2A547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additional requirement</a:t>
                      </a:r>
                    </a:p>
                  </a:txBody>
                  <a:tcPr marL="86124" marR="86124" marT="0" marB="0" anchor="ctr">
                    <a:solidFill>
                      <a:srgbClr val="2A547E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4504" y="5967393"/>
            <a:ext cx="84273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Calibri" pitchFamily="34" charset="0"/>
                <a:cs typeface="Arial" pitchFamily="34" charset="0"/>
              </a:rPr>
              <a:t>Sources:</a:t>
            </a:r>
            <a:r>
              <a:rPr lang="en-GB" sz="1400" dirty="0" smtClean="0">
                <a:latin typeface="Calibri" pitchFamily="34" charset="0"/>
                <a:cs typeface="Arial" pitchFamily="34" charset="0"/>
              </a:rPr>
              <a:t> WHO, FAO, and UNU. 2001. </a:t>
            </a:r>
            <a:r>
              <a:rPr lang="en-GB" sz="1400" i="1" dirty="0" smtClean="0">
                <a:latin typeface="Calibri" pitchFamily="34" charset="0"/>
                <a:cs typeface="Arial" pitchFamily="34" charset="0"/>
              </a:rPr>
              <a:t>Human Energy Requirements: Report of a Joint WHO/FAO/UNU Expert Consultation, 17–24 October, 2001. </a:t>
            </a:r>
            <a:r>
              <a:rPr lang="en-GB" sz="1400" dirty="0" smtClean="0">
                <a:latin typeface="Calibri" pitchFamily="34" charset="0"/>
                <a:cs typeface="Arial" pitchFamily="34" charset="0"/>
              </a:rPr>
              <a:t>Geneva: WHO;</a:t>
            </a:r>
            <a:r>
              <a:rPr lang="en-GB" sz="1400" dirty="0" smtClean="0"/>
              <a:t> U.S. Department of Agriculture. 2011. </a:t>
            </a:r>
            <a:r>
              <a:rPr lang="en-GB" sz="1400" i="1" dirty="0" smtClean="0"/>
              <a:t>Dietary Reference Intakes (DRIs): Recommended Intakes for Individuals</a:t>
            </a:r>
            <a:r>
              <a:rPr lang="en-GB" sz="1400" dirty="0" smtClean="0"/>
              <a:t>. Washington, DC: U.S. Department of Agriculture.</a:t>
            </a:r>
            <a:endParaRPr lang="en-US" sz="14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67485" y="327448"/>
            <a:ext cx="8149469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DAILY PROTEIN REQUIREMENTS</a:t>
            </a:r>
            <a:endParaRPr lang="en-US" sz="4200" b="1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212291" y="419100"/>
            <a:ext cx="91884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416300" y="1458828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Introductory Session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0.2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0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21967" y="14116"/>
            <a:ext cx="7481455" cy="548318"/>
          </a:xfrm>
        </p:spPr>
        <p:txBody>
          <a:bodyPr/>
          <a:lstStyle/>
          <a:p>
            <a:r>
              <a:rPr lang="en-GB" sz="4200" b="1" spc="0" dirty="0" smtClean="0">
                <a:cs typeface="Arial" pitchFamily="34" charset="0"/>
              </a:rPr>
              <a:t>CONCEPTUAL</a:t>
            </a:r>
            <a:r>
              <a:rPr lang="fr-FR" sz="4200" b="1" spc="0" dirty="0" smtClean="0">
                <a:cs typeface="Arial" pitchFamily="34" charset="0"/>
              </a:rPr>
              <a:t> FRAMEWORK </a:t>
            </a:r>
            <a:br>
              <a:rPr lang="fr-FR" sz="4200" b="1" spc="0" dirty="0" smtClean="0">
                <a:cs typeface="Arial" pitchFamily="34" charset="0"/>
              </a:rPr>
            </a:br>
            <a:r>
              <a:rPr lang="fr-FR" sz="4200" b="1" spc="0" dirty="0" smtClean="0">
                <a:cs typeface="Arial" pitchFamily="34" charset="0"/>
              </a:rPr>
              <a:t>OF MALNUTRITION</a:t>
            </a:r>
            <a:endParaRPr lang="en-US" sz="4200" b="1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212291" y="201307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672" name="Rectangle 13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673" name="Rectangle 15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675" name="Group 24674"/>
          <p:cNvGrpSpPr/>
          <p:nvPr/>
        </p:nvGrpSpPr>
        <p:grpSpPr>
          <a:xfrm>
            <a:off x="2033816" y="1566819"/>
            <a:ext cx="6058624" cy="5102106"/>
            <a:chOff x="1611115" y="1464759"/>
            <a:chExt cx="6058624" cy="5102106"/>
          </a:xfrm>
        </p:grpSpPr>
        <p:sp>
          <p:nvSpPr>
            <p:cNvPr id="24636" name="Text Box 70"/>
            <p:cNvSpPr txBox="1">
              <a:spLocks noChangeArrowheads="1"/>
            </p:cNvSpPr>
            <p:nvPr/>
          </p:nvSpPr>
          <p:spPr bwMode="auto">
            <a:xfrm>
              <a:off x="6465439" y="1545531"/>
              <a:ext cx="1204300" cy="28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Manifestation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4637" name="Text Box 71"/>
            <p:cNvSpPr txBox="1">
              <a:spLocks noChangeArrowheads="1"/>
            </p:cNvSpPr>
            <p:nvPr/>
          </p:nvSpPr>
          <p:spPr bwMode="auto">
            <a:xfrm>
              <a:off x="6464839" y="2244330"/>
              <a:ext cx="1143115" cy="47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Immediate causes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4638" name="Text Box 72"/>
            <p:cNvSpPr txBox="1">
              <a:spLocks noChangeArrowheads="1"/>
            </p:cNvSpPr>
            <p:nvPr/>
          </p:nvSpPr>
          <p:spPr bwMode="auto">
            <a:xfrm>
              <a:off x="6461038" y="3208408"/>
              <a:ext cx="1143115" cy="482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Underlying causes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4613" name="AutoShape 136"/>
            <p:cNvSpPr>
              <a:spLocks noChangeShapeType="1"/>
            </p:cNvSpPr>
            <p:nvPr/>
          </p:nvSpPr>
          <p:spPr bwMode="auto">
            <a:xfrm flipV="1">
              <a:off x="3813822" y="5172848"/>
              <a:ext cx="0" cy="2280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14" name="Straight Arrow Connector 66"/>
            <p:cNvSpPr>
              <a:spLocks noChangeShapeType="1"/>
            </p:cNvSpPr>
            <p:nvPr/>
          </p:nvSpPr>
          <p:spPr bwMode="auto">
            <a:xfrm flipV="1">
              <a:off x="4679941" y="5237035"/>
              <a:ext cx="130810" cy="22801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4615" name="Group 24"/>
            <p:cNvGrpSpPr>
              <a:grpSpLocks/>
            </p:cNvGrpSpPr>
            <p:nvPr/>
          </p:nvGrpSpPr>
          <p:grpSpPr bwMode="auto">
            <a:xfrm>
              <a:off x="3055092" y="6048655"/>
              <a:ext cx="1485900" cy="518210"/>
              <a:chOff x="0" y="-134"/>
              <a:chExt cx="14859" cy="5188"/>
            </a:xfrm>
          </p:grpSpPr>
          <p:sp>
            <p:nvSpPr>
              <p:cNvPr id="24616" name="Oval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4859" cy="5054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617" name="Text Box 5"/>
              <p:cNvSpPr txBox="1">
                <a:spLocks noChangeArrowheads="1"/>
              </p:cNvSpPr>
              <p:nvPr/>
            </p:nvSpPr>
            <p:spPr bwMode="auto">
              <a:xfrm>
                <a:off x="1619" y="-134"/>
                <a:ext cx="11430" cy="4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Calibri" pitchFamily="34" charset="0"/>
                    <a:cs typeface="Times New Roman" pitchFamily="18" charset="0"/>
                  </a:rPr>
                  <a:t>Potential resources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</p:grpSp>
        <p:grpSp>
          <p:nvGrpSpPr>
            <p:cNvPr id="24620" name="Group 40"/>
            <p:cNvGrpSpPr>
              <a:grpSpLocks/>
            </p:cNvGrpSpPr>
            <p:nvPr/>
          </p:nvGrpSpPr>
          <p:grpSpPr bwMode="auto">
            <a:xfrm>
              <a:off x="2499372" y="3898496"/>
              <a:ext cx="2628900" cy="1182687"/>
              <a:chOff x="0" y="0"/>
              <a:chExt cx="26289" cy="11830"/>
            </a:xfrm>
          </p:grpSpPr>
          <p:sp>
            <p:nvSpPr>
              <p:cNvPr id="24621" name="Straight Arrow Connector 44"/>
              <p:cNvSpPr>
                <a:spLocks noChangeShapeType="1"/>
              </p:cNvSpPr>
              <p:nvPr/>
            </p:nvSpPr>
            <p:spPr bwMode="auto">
              <a:xfrm flipV="1">
                <a:off x="13201" y="0"/>
                <a:ext cx="83" cy="3429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24622" name="Group 116"/>
              <p:cNvGrpSpPr>
                <a:grpSpLocks/>
              </p:cNvGrpSpPr>
              <p:nvPr/>
            </p:nvGrpSpPr>
            <p:grpSpPr bwMode="auto">
              <a:xfrm>
                <a:off x="0" y="3780"/>
                <a:ext cx="26289" cy="8050"/>
                <a:chOff x="0" y="91"/>
                <a:chExt cx="26289" cy="8049"/>
              </a:xfrm>
            </p:grpSpPr>
            <p:grpSp>
              <p:nvGrpSpPr>
                <p:cNvPr id="24623" name="Group 48"/>
                <p:cNvGrpSpPr>
                  <a:grpSpLocks/>
                </p:cNvGrpSpPr>
                <p:nvPr/>
              </p:nvGrpSpPr>
              <p:grpSpPr bwMode="auto">
                <a:xfrm>
                  <a:off x="0" y="91"/>
                  <a:ext cx="26289" cy="8049"/>
                  <a:chOff x="0" y="91"/>
                  <a:chExt cx="26289" cy="8049"/>
                </a:xfrm>
              </p:grpSpPr>
              <p:sp>
                <p:nvSpPr>
                  <p:cNvPr id="24625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143" y="91"/>
                    <a:ext cx="25146" cy="6858"/>
                  </a:xfrm>
                  <a:prstGeom prst="rect">
                    <a:avLst/>
                  </a:prstGeom>
                  <a:solidFill>
                    <a:srgbClr val="D9D9D9"/>
                  </a:solidFill>
                  <a:ln w="9525">
                    <a:solidFill>
                      <a:srgbClr val="4A7EBB"/>
                    </a:solidFill>
                    <a:miter lim="800000"/>
                    <a:headEnd/>
                    <a:tailEnd/>
                  </a:ln>
                  <a:effectLst>
                    <a:outerShdw dist="23000" dir="5400000" rotWithShape="0">
                      <a:srgbClr val="808080">
                        <a:alpha val="34998"/>
                      </a:srgbClr>
                    </a:outerShdw>
                  </a:effec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grpSp>
                <p:nvGrpSpPr>
                  <p:cNvPr id="24626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0" y="730"/>
                    <a:ext cx="25717" cy="7410"/>
                    <a:chOff x="0" y="0"/>
                    <a:chExt cx="25717" cy="7410"/>
                  </a:xfrm>
                </p:grpSpPr>
                <p:sp>
                  <p:nvSpPr>
                    <p:cNvPr id="24627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1" y="0"/>
                      <a:ext cx="25146" cy="6858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 w="9525">
                      <a:solidFill>
                        <a:srgbClr val="4A7EBB"/>
                      </a:solidFill>
                      <a:miter lim="800000"/>
                      <a:headEnd/>
                      <a:tailEnd/>
                    </a:ln>
                    <a:effectLst>
                      <a:outerShdw dist="23000" dir="5400000" rotWithShape="0">
                        <a:srgbClr val="808080">
                          <a:alpha val="34998"/>
                        </a:srgbClr>
                      </a:outerShdw>
                    </a:effec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4628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552"/>
                      <a:ext cx="25146" cy="6858"/>
                    </a:xfrm>
                    <a:prstGeom prst="rect">
                      <a:avLst/>
                    </a:prstGeom>
                    <a:solidFill>
                      <a:srgbClr val="D9D9D9"/>
                    </a:solidFill>
                    <a:ln w="9525">
                      <a:solidFill>
                        <a:srgbClr val="4A7EBB"/>
                      </a:solidFill>
                      <a:miter lim="800000"/>
                      <a:headEnd/>
                      <a:tailEnd/>
                    </a:ln>
                    <a:effectLst>
                      <a:outerShdw dist="23000" dir="5400000" rotWithShape="0">
                        <a:srgbClr val="808080">
                          <a:alpha val="34998"/>
                        </a:srgbClr>
                      </a:outerShdw>
                    </a:effec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</p:grpSp>
            </p:grpSp>
            <p:sp>
              <p:nvSpPr>
                <p:cNvPr id="24624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247" y="901"/>
                  <a:ext cx="25146" cy="6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ea typeface="Calibri" pitchFamily="34" charset="0"/>
                      <a:cs typeface="Times New Roman" pitchFamily="18" charset="0"/>
                    </a:rPr>
                    <a:t>Human, economic, and organizational resources and how they are controlled</a:t>
                  </a: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4629" name="Text Box 32"/>
            <p:cNvSpPr txBox="1">
              <a:spLocks noChangeArrowheads="1"/>
            </p:cNvSpPr>
            <p:nvPr/>
          </p:nvSpPr>
          <p:spPr bwMode="auto">
            <a:xfrm>
              <a:off x="2505784" y="5446945"/>
              <a:ext cx="2604200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ea typeface="Calibri" pitchFamily="34" charset="0"/>
                  <a:cs typeface="Times New Roman" pitchFamily="18" charset="0"/>
                </a:rPr>
                <a:t>Political and ideological factors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4639" name="Text Box 73"/>
            <p:cNvSpPr txBox="1">
              <a:spLocks noChangeArrowheads="1"/>
            </p:cNvSpPr>
            <p:nvPr/>
          </p:nvSpPr>
          <p:spPr bwMode="auto">
            <a:xfrm>
              <a:off x="6457237" y="4682506"/>
              <a:ext cx="1096091" cy="385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Basic causes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4640" name="Right Bracket 77"/>
            <p:cNvSpPr>
              <a:spLocks/>
            </p:cNvSpPr>
            <p:nvPr/>
          </p:nvSpPr>
          <p:spPr bwMode="auto">
            <a:xfrm>
              <a:off x="6367129" y="3934476"/>
              <a:ext cx="98310" cy="1905899"/>
            </a:xfrm>
            <a:prstGeom prst="rightBracket">
              <a:avLst>
                <a:gd name="adj" fmla="val 833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41" name="Right Bracket 79"/>
            <p:cNvSpPr>
              <a:spLocks/>
            </p:cNvSpPr>
            <p:nvPr/>
          </p:nvSpPr>
          <p:spPr bwMode="auto">
            <a:xfrm>
              <a:off x="6367129" y="2878132"/>
              <a:ext cx="98310" cy="967274"/>
            </a:xfrm>
            <a:prstGeom prst="rightBracket">
              <a:avLst>
                <a:gd name="adj" fmla="val 833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42" name="Right Bracket 80"/>
            <p:cNvSpPr>
              <a:spLocks/>
            </p:cNvSpPr>
            <p:nvPr/>
          </p:nvSpPr>
          <p:spPr bwMode="auto">
            <a:xfrm>
              <a:off x="6367129" y="1484635"/>
              <a:ext cx="96510" cy="482446"/>
            </a:xfrm>
            <a:prstGeom prst="rightBracket">
              <a:avLst>
                <a:gd name="adj" fmla="val 833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43" name="Right Bracket 81"/>
            <p:cNvSpPr>
              <a:spLocks/>
            </p:cNvSpPr>
            <p:nvPr/>
          </p:nvSpPr>
          <p:spPr bwMode="auto">
            <a:xfrm>
              <a:off x="6367129" y="2047047"/>
              <a:ext cx="96510" cy="749458"/>
            </a:xfrm>
            <a:prstGeom prst="rightBracket">
              <a:avLst>
                <a:gd name="adj" fmla="val 8348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4644" name="Group 49"/>
            <p:cNvGrpSpPr>
              <a:grpSpLocks/>
            </p:cNvGrpSpPr>
            <p:nvPr/>
          </p:nvGrpSpPr>
          <p:grpSpPr bwMode="auto">
            <a:xfrm>
              <a:off x="1611115" y="3059518"/>
              <a:ext cx="4491115" cy="775995"/>
              <a:chOff x="113" y="0"/>
              <a:chExt cx="44914" cy="8001"/>
            </a:xfrm>
          </p:grpSpPr>
          <p:grpSp>
            <p:nvGrpSpPr>
              <p:cNvPr id="24645" name="Group 13"/>
              <p:cNvGrpSpPr>
                <a:grpSpLocks/>
              </p:cNvGrpSpPr>
              <p:nvPr/>
            </p:nvGrpSpPr>
            <p:grpSpPr bwMode="auto">
              <a:xfrm>
                <a:off x="113" y="0"/>
                <a:ext cx="16002" cy="8001"/>
                <a:chOff x="97" y="0"/>
                <a:chExt cx="13716" cy="8001"/>
              </a:xfrm>
            </p:grpSpPr>
            <p:sp>
              <p:nvSpPr>
                <p:cNvPr id="24652" name="Oval 7"/>
                <p:cNvSpPr>
                  <a:spLocks noChangeArrowheads="1"/>
                </p:cNvSpPr>
                <p:nvPr/>
              </p:nvSpPr>
              <p:spPr bwMode="auto">
                <a:xfrm>
                  <a:off x="97" y="0"/>
                  <a:ext cx="13716" cy="8001"/>
                </a:xfrm>
                <a:prstGeom prst="ellipse">
                  <a:avLst/>
                </a:prstGeom>
                <a:noFill/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65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479" y="1466"/>
                  <a:ext cx="11430" cy="6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 smtClean="0">
                      <a:ln>
                        <a:noFill/>
                      </a:ln>
                      <a:solidFill>
                        <a:srgbClr val="990000"/>
                      </a:solidFill>
                      <a:effectLst/>
                      <a:ea typeface="Calibri" pitchFamily="34" charset="0"/>
                      <a:cs typeface="Times New Roman" pitchFamily="18" charset="0"/>
                    </a:rPr>
                    <a:t>Inadequate access to food</a:t>
                  </a: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</p:grpSp>
          <p:grpSp>
            <p:nvGrpSpPr>
              <p:cNvPr id="24646" name="Group 14"/>
              <p:cNvGrpSpPr>
                <a:grpSpLocks/>
              </p:cNvGrpSpPr>
              <p:nvPr/>
            </p:nvGrpSpPr>
            <p:grpSpPr bwMode="auto">
              <a:xfrm>
                <a:off x="14370" y="0"/>
                <a:ext cx="15436" cy="8001"/>
                <a:chOff x="0" y="0"/>
                <a:chExt cx="13716" cy="8001"/>
              </a:xfrm>
            </p:grpSpPr>
            <p:sp>
              <p:nvSpPr>
                <p:cNvPr id="2465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716" cy="8001"/>
                </a:xfrm>
                <a:prstGeom prst="ellipse">
                  <a:avLst/>
                </a:prstGeom>
                <a:noFill/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651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763" y="781"/>
                  <a:ext cx="12421" cy="64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dirty="0" smtClean="0">
                      <a:ln>
                        <a:noFill/>
                      </a:ln>
                      <a:solidFill>
                        <a:srgbClr val="990000"/>
                      </a:solidFill>
                      <a:effectLst/>
                      <a:ea typeface="Calibri" pitchFamily="34" charset="0"/>
                      <a:cs typeface="Times New Roman" pitchFamily="18" charset="0"/>
                    </a:rPr>
                    <a:t>Inadequate care of children and women</a:t>
                  </a:r>
                  <a:endParaRPr kumimoji="0" lang="en-US" sz="1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</p:grpSp>
          <p:grpSp>
            <p:nvGrpSpPr>
              <p:cNvPr id="24647" name="Group 15"/>
              <p:cNvGrpSpPr>
                <a:grpSpLocks/>
              </p:cNvGrpSpPr>
              <p:nvPr/>
            </p:nvGrpSpPr>
            <p:grpSpPr bwMode="auto">
              <a:xfrm>
                <a:off x="28278" y="0"/>
                <a:ext cx="16749" cy="8001"/>
                <a:chOff x="88" y="0"/>
                <a:chExt cx="13399" cy="8001"/>
              </a:xfrm>
            </p:grpSpPr>
            <p:sp>
              <p:nvSpPr>
                <p:cNvPr id="24648" name="Oval 16"/>
                <p:cNvSpPr>
                  <a:spLocks noChangeArrowheads="1"/>
                </p:cNvSpPr>
                <p:nvPr/>
              </p:nvSpPr>
              <p:spPr bwMode="auto">
                <a:xfrm>
                  <a:off x="88" y="0"/>
                  <a:ext cx="13196" cy="8001"/>
                </a:xfrm>
                <a:prstGeom prst="ellipse">
                  <a:avLst/>
                </a:prstGeom>
                <a:noFill/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649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577" y="673"/>
                  <a:ext cx="12910" cy="6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 smtClean="0">
                      <a:ln>
                        <a:noFill/>
                      </a:ln>
                      <a:solidFill>
                        <a:srgbClr val="990000"/>
                      </a:solidFill>
                      <a:effectLst/>
                      <a:ea typeface="Calibri" pitchFamily="34" charset="0"/>
                      <a:cs typeface="Times New Roman" pitchFamily="18" charset="0"/>
                    </a:rPr>
                    <a:t>Inadequate health services, unhealthy environment</a:t>
                  </a: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4654" name="Straight Arrow Connector 59"/>
            <p:cNvSpPr>
              <a:spLocks noChangeShapeType="1"/>
            </p:cNvSpPr>
            <p:nvPr/>
          </p:nvSpPr>
          <p:spPr bwMode="auto">
            <a:xfrm rot="16200000">
              <a:off x="2223126" y="2863078"/>
              <a:ext cx="342900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55" name="Straight Arrow Connector 60"/>
            <p:cNvSpPr>
              <a:spLocks noChangeShapeType="1"/>
            </p:cNvSpPr>
            <p:nvPr/>
          </p:nvSpPr>
          <p:spPr bwMode="auto">
            <a:xfrm rot="16200000">
              <a:off x="5080626" y="2863077"/>
              <a:ext cx="342900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4656" name="Group 83"/>
            <p:cNvGrpSpPr>
              <a:grpSpLocks/>
            </p:cNvGrpSpPr>
            <p:nvPr/>
          </p:nvGrpSpPr>
          <p:grpSpPr bwMode="auto">
            <a:xfrm>
              <a:off x="3084822" y="1464759"/>
              <a:ext cx="1485900" cy="534994"/>
              <a:chOff x="0" y="213"/>
              <a:chExt cx="14859" cy="5353"/>
            </a:xfrm>
          </p:grpSpPr>
          <p:sp>
            <p:nvSpPr>
              <p:cNvPr id="24657" name="Oval 1"/>
              <p:cNvSpPr>
                <a:spLocks noChangeArrowheads="1"/>
              </p:cNvSpPr>
              <p:nvPr/>
            </p:nvSpPr>
            <p:spPr bwMode="auto">
              <a:xfrm>
                <a:off x="0" y="213"/>
                <a:ext cx="14859" cy="5054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85AEDF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658" name="Text Box 62"/>
              <p:cNvSpPr txBox="1">
                <a:spLocks noChangeArrowheads="1"/>
              </p:cNvSpPr>
              <p:nvPr/>
            </p:nvSpPr>
            <p:spPr bwMode="auto">
              <a:xfrm>
                <a:off x="977" y="994"/>
                <a:ext cx="12905" cy="4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>
                    <a:ea typeface="Calibri" pitchFamily="34" charset="0"/>
                    <a:cs typeface="Times New Roman" pitchFamily="18" charset="0"/>
                  </a:rPr>
                  <a:t>Malnutrition</a:t>
                </a:r>
              </a:p>
            </p:txBody>
          </p:sp>
        </p:grpSp>
        <p:grpSp>
          <p:nvGrpSpPr>
            <p:cNvPr id="24659" name="Group 65"/>
            <p:cNvGrpSpPr>
              <a:grpSpLocks/>
            </p:cNvGrpSpPr>
            <p:nvPr/>
          </p:nvGrpSpPr>
          <p:grpSpPr bwMode="auto">
            <a:xfrm>
              <a:off x="4563101" y="2163618"/>
              <a:ext cx="1377950" cy="431800"/>
              <a:chOff x="0" y="0"/>
              <a:chExt cx="13773" cy="4318"/>
            </a:xfrm>
          </p:grpSpPr>
          <p:sp>
            <p:nvSpPr>
              <p:cNvPr id="24660" name="Rounded Rectangle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3773" cy="4318"/>
              </a:xfrm>
              <a:prstGeom prst="roundRect">
                <a:avLst>
                  <a:gd name="adj" fmla="val 16667"/>
                </a:avLst>
              </a:prstGeom>
              <a:solidFill>
                <a:srgbClr val="DDD9C3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661" name="Text Box 65"/>
              <p:cNvSpPr txBox="1">
                <a:spLocks noChangeArrowheads="1"/>
              </p:cNvSpPr>
              <p:nvPr/>
            </p:nvSpPr>
            <p:spPr bwMode="auto">
              <a:xfrm>
                <a:off x="1949" y="653"/>
                <a:ext cx="10287" cy="3429"/>
              </a:xfrm>
              <a:prstGeom prst="rect">
                <a:avLst/>
              </a:prstGeom>
              <a:solidFill>
                <a:srgbClr val="DDD9C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Calibri" pitchFamily="34" charset="0"/>
                    <a:cs typeface="Times New Roman" pitchFamily="18" charset="0"/>
                  </a:rPr>
                  <a:t>Disease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</p:grpSp>
        <p:sp>
          <p:nvSpPr>
            <p:cNvPr id="24663" name="Straight Arrow Connector 64"/>
            <p:cNvSpPr>
              <a:spLocks noChangeShapeType="1"/>
            </p:cNvSpPr>
            <p:nvPr/>
          </p:nvSpPr>
          <p:spPr bwMode="auto">
            <a:xfrm>
              <a:off x="3239126" y="2308682"/>
              <a:ext cx="1257300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65" name="Straight Arrow Connector 71"/>
            <p:cNvSpPr>
              <a:spLocks noChangeShapeType="1"/>
            </p:cNvSpPr>
            <p:nvPr/>
          </p:nvSpPr>
          <p:spPr bwMode="auto">
            <a:xfrm rot="5400000">
              <a:off x="3463279" y="2383193"/>
              <a:ext cx="740734" cy="1588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66" name="Straight Arrow Connector 63"/>
            <p:cNvSpPr>
              <a:spLocks noChangeShapeType="1"/>
            </p:cNvSpPr>
            <p:nvPr/>
          </p:nvSpPr>
          <p:spPr bwMode="auto">
            <a:xfrm rot="10800000">
              <a:off x="3202614" y="2457907"/>
              <a:ext cx="1257300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4669" name="Group 68"/>
            <p:cNvGrpSpPr>
              <a:grpSpLocks/>
            </p:cNvGrpSpPr>
            <p:nvPr/>
          </p:nvGrpSpPr>
          <p:grpSpPr bwMode="auto">
            <a:xfrm>
              <a:off x="1702426" y="2168381"/>
              <a:ext cx="1377951" cy="440091"/>
              <a:chOff x="1285" y="3960"/>
              <a:chExt cx="2169" cy="694"/>
            </a:xfrm>
          </p:grpSpPr>
          <p:sp>
            <p:nvSpPr>
              <p:cNvPr id="24670" name="Rounded Rectangle 18"/>
              <p:cNvSpPr>
                <a:spLocks noChangeArrowheads="1"/>
              </p:cNvSpPr>
              <p:nvPr/>
            </p:nvSpPr>
            <p:spPr bwMode="auto">
              <a:xfrm>
                <a:off x="1285" y="3960"/>
                <a:ext cx="2169" cy="680"/>
              </a:xfrm>
              <a:prstGeom prst="roundRect">
                <a:avLst>
                  <a:gd name="adj" fmla="val 16667"/>
                </a:avLst>
              </a:prstGeom>
              <a:solidFill>
                <a:srgbClr val="DDD9C3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671" name="Text Box 75"/>
              <p:cNvSpPr txBox="1">
                <a:spLocks noChangeArrowheads="1"/>
              </p:cNvSpPr>
              <p:nvPr/>
            </p:nvSpPr>
            <p:spPr bwMode="auto">
              <a:xfrm>
                <a:off x="1304" y="3972"/>
                <a:ext cx="2113" cy="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DDD9C3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Calibri" pitchFamily="34" charset="0"/>
                    <a:cs typeface="Times New Roman" pitchFamily="18" charset="0"/>
                  </a:rPr>
                  <a:t>Inadequate</a:t>
                </a: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Calibri" pitchFamily="34" charset="0"/>
                    <a:cs typeface="Times New Roman" pitchFamily="18" charset="0"/>
                  </a:rPr>
                  <a:t>food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Calibri" pitchFamily="34" charset="0"/>
                    <a:cs typeface="Times New Roman" pitchFamily="18" charset="0"/>
                  </a:rPr>
                  <a:t>intake</a:t>
                </a:r>
                <a:endPara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</p:grpSp>
        <p:sp>
          <p:nvSpPr>
            <p:cNvPr id="130" name="Straight Arrow Connector 66"/>
            <p:cNvSpPr>
              <a:spLocks noChangeShapeType="1"/>
            </p:cNvSpPr>
            <p:nvPr/>
          </p:nvSpPr>
          <p:spPr bwMode="auto">
            <a:xfrm flipV="1">
              <a:off x="4334415" y="5837215"/>
              <a:ext cx="142783" cy="24819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Straight Arrow Connector 66"/>
            <p:cNvSpPr>
              <a:spLocks noChangeShapeType="1"/>
            </p:cNvSpPr>
            <p:nvPr/>
          </p:nvSpPr>
          <p:spPr bwMode="auto">
            <a:xfrm flipH="1" flipV="1">
              <a:off x="2831292" y="5237034"/>
              <a:ext cx="139503" cy="199441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Straight Arrow Connector 66"/>
            <p:cNvSpPr>
              <a:spLocks noChangeShapeType="1"/>
            </p:cNvSpPr>
            <p:nvPr/>
          </p:nvSpPr>
          <p:spPr bwMode="auto">
            <a:xfrm flipH="1" flipV="1">
              <a:off x="3202613" y="5837216"/>
              <a:ext cx="132162" cy="224824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30" name="Text Box 37"/>
            <p:cNvSpPr txBox="1">
              <a:spLocks noChangeArrowheads="1"/>
            </p:cNvSpPr>
            <p:nvPr/>
          </p:nvSpPr>
          <p:spPr bwMode="auto">
            <a:xfrm>
              <a:off x="2855323" y="3934475"/>
              <a:ext cx="1930577" cy="23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ea typeface="Calibri" pitchFamily="34" charset="0"/>
                  <a:cs typeface="Times New Roman" pitchFamily="18" charset="0"/>
                </a:rPr>
                <a:t>Inadequate   education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3" name="Straight Arrow Connector 66"/>
            <p:cNvSpPr>
              <a:spLocks noChangeShapeType="1"/>
            </p:cNvSpPr>
            <p:nvPr/>
          </p:nvSpPr>
          <p:spPr bwMode="auto">
            <a:xfrm flipV="1">
              <a:off x="4831620" y="3934476"/>
              <a:ext cx="154142" cy="30480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Straight Arrow Connector 66"/>
            <p:cNvSpPr>
              <a:spLocks noChangeShapeType="1"/>
            </p:cNvSpPr>
            <p:nvPr/>
          </p:nvSpPr>
          <p:spPr bwMode="auto">
            <a:xfrm flipH="1" flipV="1">
              <a:off x="2571782" y="3934476"/>
              <a:ext cx="191298" cy="312794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Straight Arrow Connector 66"/>
            <p:cNvSpPr>
              <a:spLocks noChangeShapeType="1"/>
            </p:cNvSpPr>
            <p:nvPr/>
          </p:nvSpPr>
          <p:spPr bwMode="auto">
            <a:xfrm flipV="1">
              <a:off x="4173168" y="2721734"/>
              <a:ext cx="161247" cy="312794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Straight Arrow Connector 66"/>
            <p:cNvSpPr>
              <a:spLocks noChangeShapeType="1"/>
            </p:cNvSpPr>
            <p:nvPr/>
          </p:nvSpPr>
          <p:spPr bwMode="auto">
            <a:xfrm flipH="1" flipV="1">
              <a:off x="3278739" y="2721734"/>
              <a:ext cx="191298" cy="312794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Straight Arrow Connector 66"/>
            <p:cNvSpPr>
              <a:spLocks noChangeShapeType="1"/>
            </p:cNvSpPr>
            <p:nvPr/>
          </p:nvSpPr>
          <p:spPr bwMode="auto">
            <a:xfrm flipH="1" flipV="1">
              <a:off x="4679940" y="1957414"/>
              <a:ext cx="572135" cy="135109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Straight Arrow Connector 66"/>
            <p:cNvSpPr>
              <a:spLocks noChangeShapeType="1"/>
            </p:cNvSpPr>
            <p:nvPr/>
          </p:nvSpPr>
          <p:spPr bwMode="auto">
            <a:xfrm flipV="1">
              <a:off x="2391401" y="1957414"/>
              <a:ext cx="509642" cy="15639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Straight Arrow Connector 59"/>
            <p:cNvSpPr>
              <a:spLocks noChangeShapeType="1"/>
            </p:cNvSpPr>
            <p:nvPr/>
          </p:nvSpPr>
          <p:spPr bwMode="auto">
            <a:xfrm rot="16200000">
              <a:off x="3656309" y="5875113"/>
              <a:ext cx="296016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98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6"/>
          <p:cNvSpPr>
            <a:spLocks noGrp="1" noChangeArrowheads="1"/>
          </p:cNvSpPr>
          <p:nvPr>
            <p:ph idx="1"/>
          </p:nvPr>
        </p:nvSpPr>
        <p:spPr>
          <a:xfrm>
            <a:off x="586854" y="1373178"/>
            <a:ext cx="8557146" cy="4525963"/>
          </a:xfrm>
          <a:prstGeom prst="rect">
            <a:avLst/>
          </a:prstGeom>
        </p:spPr>
        <p:txBody>
          <a:bodyPr numCol="2">
            <a:noAutofit/>
          </a:bodyPr>
          <a:lstStyle/>
          <a:p>
            <a:pPr eaLnBrk="1" hangingPunct="1">
              <a:spcBef>
                <a:spcPts val="0"/>
              </a:spcBef>
              <a:buClr>
                <a:srgbClr val="000066"/>
              </a:buClr>
              <a:buNone/>
              <a:defRPr/>
            </a:pPr>
            <a:r>
              <a:rPr lang="en-US" sz="30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In adults</a:t>
            </a:r>
            <a:r>
              <a:rPr lang="en-US" sz="25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			</a:t>
            </a:r>
            <a:endParaRPr lang="en-US" sz="25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Weight loss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AIDS wasting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Anemia</a:t>
            </a:r>
          </a:p>
          <a:p>
            <a:pPr eaLnBrk="1" hangingPunct="1">
              <a:spcBef>
                <a:spcPts val="600"/>
              </a:spcBef>
              <a:buClr>
                <a:srgbClr val="000066"/>
              </a:buClr>
              <a:buNone/>
              <a:defRPr/>
            </a:pPr>
            <a:r>
              <a:rPr lang="en-US" sz="30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In pregnant women</a:t>
            </a:r>
            <a:endParaRPr lang="en-US" sz="30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Inadequate weight gain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Anemia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r>
              <a:rPr lang="en-US" sz="30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General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Reduced lean body mass 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Metabolic disorders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Bitot’s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 spots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Skin lesions</a:t>
            </a:r>
            <a:endParaRPr lang="en-US" sz="25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Clr>
                <a:srgbClr val="000066"/>
              </a:buClr>
              <a:buNone/>
              <a:defRPr/>
            </a:pPr>
            <a:r>
              <a:rPr lang="en-US" sz="30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In children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Growth faltering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Slower growth rate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Weight loss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Stunting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Underweight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Wasting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Hair color change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Bilateral pitting edema</a:t>
            </a:r>
          </a:p>
          <a:p>
            <a:pPr marL="519113" lvl="4" indent="-341313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Anemia</a:t>
            </a:r>
          </a:p>
          <a:p>
            <a:pPr marL="341313" lvl="4" indent="-341313">
              <a:lnSpc>
                <a:spcPct val="80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28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27764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CLINICAL FEATURES OF MALNUTRITION (1)</a:t>
            </a:r>
            <a:endParaRPr lang="en-US" sz="4200" spc="0" dirty="0"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14" y="19718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685359" y="5201584"/>
            <a:ext cx="804454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>
              <a:defRPr/>
            </a:pPr>
            <a:r>
              <a:rPr lang="en-GB" sz="2600" b="1" dirty="0" smtClean="0">
                <a:solidFill>
                  <a:srgbClr val="000066"/>
                </a:solidFill>
                <a:latin typeface="+mj-lt"/>
              </a:rPr>
              <a:t>Kwashiorkor			Marasmus</a:t>
            </a:r>
            <a:endParaRPr lang="en-US" sz="2600" b="1" dirty="0">
              <a:solidFill>
                <a:srgbClr val="000066"/>
              </a:solidFill>
              <a:latin typeface="+mj-lt"/>
            </a:endParaRPr>
          </a:p>
          <a:p>
            <a:pPr>
              <a:spcBef>
                <a:spcPts val="1200"/>
              </a:spcBef>
              <a:defRPr/>
            </a:pPr>
            <a:r>
              <a:rPr lang="en-GB" sz="1400" i="1" dirty="0">
                <a:solidFill>
                  <a:srgbClr val="000066"/>
                </a:solidFill>
                <a:latin typeface="Arial" pitchFamily="34" charset="0"/>
              </a:rPr>
              <a:t> </a:t>
            </a:r>
            <a:r>
              <a:rPr lang="en-GB" sz="1600" i="1" dirty="0" smtClean="0">
                <a:solidFill>
                  <a:srgbClr val="000066"/>
                </a:solidFill>
                <a:latin typeface="Calibri" pitchFamily="34" charset="0"/>
              </a:rPr>
              <a:t>Source</a:t>
            </a:r>
            <a:r>
              <a:rPr lang="en-GB" sz="1600" dirty="0">
                <a:solidFill>
                  <a:srgbClr val="000066"/>
                </a:solidFill>
                <a:latin typeface="Calibri" pitchFamily="34" charset="0"/>
              </a:rPr>
              <a:t>: </a:t>
            </a:r>
            <a:r>
              <a:rPr lang="en-GB" sz="1600" dirty="0" smtClean="0">
                <a:solidFill>
                  <a:srgbClr val="000066"/>
                </a:solidFill>
                <a:latin typeface="Calibri" pitchFamily="34" charset="0"/>
              </a:rPr>
              <a:t>University Research Co., LLC (URC). </a:t>
            </a:r>
            <a:r>
              <a:rPr lang="en-GB" sz="1600" dirty="0">
                <a:solidFill>
                  <a:srgbClr val="000066"/>
                </a:solidFill>
                <a:latin typeface="Calibri" pitchFamily="34" charset="0"/>
              </a:rPr>
              <a:t>2009. </a:t>
            </a:r>
            <a:r>
              <a:rPr lang="en-GB" sz="1600" i="1" dirty="0" smtClean="0">
                <a:solidFill>
                  <a:srgbClr val="000066"/>
                </a:solidFill>
                <a:latin typeface="Calibri" pitchFamily="34" charset="0"/>
              </a:rPr>
              <a:t>Comprehensive </a:t>
            </a:r>
            <a:r>
              <a:rPr lang="en-GB" sz="1600" i="1" dirty="0">
                <a:solidFill>
                  <a:srgbClr val="000066"/>
                </a:solidFill>
                <a:latin typeface="Calibri" pitchFamily="34" charset="0"/>
              </a:rPr>
              <a:t>Nutrition Care for People Living with HIV/AIDS: Facility-Based Health Providers </a:t>
            </a:r>
            <a:r>
              <a:rPr lang="en-GB" sz="1600" i="1" dirty="0" smtClean="0">
                <a:solidFill>
                  <a:srgbClr val="000066"/>
                </a:solidFill>
                <a:latin typeface="Calibri" pitchFamily="34" charset="0"/>
              </a:rPr>
              <a:t>Manual</a:t>
            </a:r>
            <a:r>
              <a:rPr lang="en-GB" sz="1600" dirty="0" smtClean="0">
                <a:solidFill>
                  <a:srgbClr val="000066"/>
                </a:solidFill>
                <a:latin typeface="Calibri" pitchFamily="34" charset="0"/>
              </a:rPr>
              <a:t>. Bethesda, MD: URC.</a:t>
            </a:r>
            <a:endParaRPr lang="en-US" sz="16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defRPr/>
            </a:pPr>
            <a:endParaRPr lang="en-US" sz="1400" dirty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b="1" spc="0" dirty="0" smtClean="0"/>
              <a:t>KWASHIORKOR AND MARASMUS</a:t>
            </a:r>
            <a:endParaRPr lang="en-US" sz="4200" b="1" spc="0" dirty="0"/>
          </a:p>
        </p:txBody>
      </p:sp>
      <p:sp>
        <p:nvSpPr>
          <p:cNvPr id="11" name="TextBox 10"/>
          <p:cNvSpPr txBox="1"/>
          <p:nvPr/>
        </p:nvSpPr>
        <p:spPr>
          <a:xfrm>
            <a:off x="225939" y="19533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6" name="Picture 5" descr="two babies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80" y="1668789"/>
            <a:ext cx="6083729" cy="3517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93836" y="6419533"/>
            <a:ext cx="7179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Photos: </a:t>
            </a:r>
            <a:r>
              <a:rPr lang="en-US" sz="1400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WHO. 2002. </a:t>
            </a:r>
            <a:r>
              <a:rPr lang="en-US" sz="1400" i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Training course on the management of severe malnutrition</a:t>
            </a:r>
            <a:r>
              <a:rPr lang="en-US" sz="1400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en-US" sz="14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Geneva: WHO.</a:t>
            </a:r>
            <a:endParaRPr lang="en-US" sz="1400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582806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66"/>
                </a:solidFill>
              </a:rPr>
              <a:t>Wasting (marasmus)</a:t>
            </a:r>
          </a:p>
        </p:txBody>
      </p:sp>
      <p:pic>
        <p:nvPicPr>
          <p:cNvPr id="12" name="Picture 11" descr="WHO_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9" y="1658402"/>
            <a:ext cx="2561721" cy="4142232"/>
          </a:xfrm>
          <a:prstGeom prst="rect">
            <a:avLst/>
          </a:prstGeom>
        </p:spPr>
      </p:pic>
      <p:pic>
        <p:nvPicPr>
          <p:cNvPr id="13" name="Picture 12" descr="WHO_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40" y="1658402"/>
            <a:ext cx="2653333" cy="4142232"/>
          </a:xfrm>
          <a:prstGeom prst="rect">
            <a:avLst/>
          </a:prstGeom>
        </p:spPr>
      </p:pic>
      <p:pic>
        <p:nvPicPr>
          <p:cNvPr id="14" name="Picture 13" descr="WHO_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40" y="1627922"/>
            <a:ext cx="2505456" cy="4145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836" y="5773202"/>
            <a:ext cx="280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66"/>
                </a:solidFill>
              </a:rPr>
              <a:t>Pitting </a:t>
            </a:r>
            <a:r>
              <a:rPr lang="en-US" b="1" dirty="0" smtClean="0">
                <a:solidFill>
                  <a:srgbClr val="000066"/>
                </a:solidFill>
              </a:rPr>
              <a:t>edema </a:t>
            </a:r>
            <a:r>
              <a:rPr lang="en-US" b="1" dirty="0">
                <a:solidFill>
                  <a:srgbClr val="000066"/>
                </a:solidFill>
              </a:rPr>
              <a:t>in both </a:t>
            </a:r>
            <a:r>
              <a:rPr lang="en-US" b="1" dirty="0" smtClean="0">
                <a:solidFill>
                  <a:srgbClr val="000066"/>
                </a:solidFill>
              </a:rPr>
              <a:t>legs (kwashiorkor)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0204" y="574577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66"/>
                </a:solidFill>
              </a:rPr>
              <a:t>E</a:t>
            </a:r>
            <a:r>
              <a:rPr lang="en-US" b="1" dirty="0" smtClean="0">
                <a:solidFill>
                  <a:srgbClr val="000066"/>
                </a:solidFill>
              </a:rPr>
              <a:t>dema </a:t>
            </a:r>
            <a:r>
              <a:rPr lang="en-US" b="1" dirty="0">
                <a:solidFill>
                  <a:srgbClr val="000066"/>
                </a:solidFill>
              </a:rPr>
              <a:t>and flaking </a:t>
            </a:r>
            <a:r>
              <a:rPr lang="en-US" b="1" dirty="0" smtClean="0">
                <a:solidFill>
                  <a:srgbClr val="000066"/>
                </a:solidFill>
              </a:rPr>
              <a:t>skin (kwashiorkor</a:t>
            </a:r>
            <a:r>
              <a:rPr lang="en-US" b="1" dirty="0">
                <a:solidFill>
                  <a:srgbClr val="000066"/>
                </a:solidFill>
              </a:rPr>
              <a:t>)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221967" y="27764"/>
            <a:ext cx="7481455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CLINICAL FEATURES OF MALNUTRITION (2)</a:t>
            </a:r>
            <a:endParaRPr lang="en-US" sz="4200" b="1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216414" y="19718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6"/>
          <p:cNvSpPr>
            <a:spLocks noGrp="1" noChangeArrowheads="1"/>
          </p:cNvSpPr>
          <p:nvPr>
            <p:ph idx="1"/>
          </p:nvPr>
        </p:nvSpPr>
        <p:spPr>
          <a:xfrm>
            <a:off x="376517" y="1485901"/>
            <a:ext cx="83909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5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Increased risk of infections</a:t>
            </a:r>
            <a:endParaRPr lang="en-US" sz="25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5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Poor physical growth and brain development</a:t>
            </a:r>
            <a:endParaRPr lang="en-US" sz="25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5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Weakened immunity and increased morbidity and mortality</a:t>
            </a:r>
            <a:endParaRPr lang="en-US" sz="25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5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Faster disease progression in people with HIV and TB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5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Increased risk of mother-to-child transmission of HIV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500" dirty="0" smtClean="0">
                <a:latin typeface="Calibri" pitchFamily="34" charset="0"/>
                <a:cs typeface="Arial" pitchFamily="34" charset="0"/>
              </a:rPr>
              <a:t>Reduced drug effectiveness and adherence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500" dirty="0" smtClean="0">
                <a:latin typeface="Calibri" pitchFamily="34" charset="0"/>
                <a:cs typeface="Arial" pitchFamily="34" charset="0"/>
              </a:rPr>
              <a:t>Increased burden of poverty and disease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500" dirty="0" smtClean="0">
                <a:latin typeface="Calibri" pitchFamily="34" charset="0"/>
                <a:cs typeface="Arial" pitchFamily="34" charset="0"/>
              </a:rPr>
              <a:t>Decreased educational and economic prospects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500" dirty="0" smtClean="0">
                <a:latin typeface="Calibri" pitchFamily="34" charset="0"/>
                <a:cs typeface="Arial" pitchFamily="34" charset="0"/>
              </a:rPr>
              <a:t>Increased health and education costs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Font typeface="Wingdings" pitchFamily="2" charset="2"/>
              <a:buChar char="§"/>
              <a:defRPr/>
            </a:pPr>
            <a:r>
              <a:rPr lang="en-GB" sz="2500" dirty="0" smtClean="0">
                <a:latin typeface="Calibri" pitchFamily="34" charset="0"/>
                <a:cs typeface="Arial" pitchFamily="34" charset="0"/>
              </a:rPr>
              <a:t>Increased risk of chronic diseases (e.g., type 2 diabetes from overnutrition)</a:t>
            </a:r>
            <a:endParaRPr lang="fr-FR" sz="25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200" b="1" spc="0" dirty="0" smtClean="0">
                <a:solidFill>
                  <a:srgbClr val="000066"/>
                </a:solidFill>
                <a:cs typeface="Arial" charset="0"/>
              </a:rPr>
              <a:t>CONSEQUENCES OF MALNUTRITION </a:t>
            </a:r>
            <a:endParaRPr lang="en-US" sz="4200" b="1" spc="0" dirty="0">
              <a:solidFill>
                <a:srgbClr val="00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766" y="204858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b="1" spc="0" dirty="0" smtClean="0">
                <a:cs typeface="Arial" charset="0"/>
              </a:rPr>
              <a:t>VICIOUS CYCLE OF MALNUTRITION AND </a:t>
            </a:r>
            <a:r>
              <a:rPr lang="en-US" sz="4200" spc="0" dirty="0" smtClean="0">
                <a:cs typeface="Arial" charset="0"/>
              </a:rPr>
              <a:t>INFECTION</a:t>
            </a:r>
            <a:endParaRPr lang="en-US" sz="4200" b="1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212291" y="187088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25122" y="1503051"/>
            <a:ext cx="6221097" cy="4762124"/>
            <a:chOff x="1306834" y="1429899"/>
            <a:chExt cx="6221097" cy="4762124"/>
          </a:xfrm>
        </p:grpSpPr>
        <p:sp>
          <p:nvSpPr>
            <p:cNvPr id="14" name="Oval 13"/>
            <p:cNvSpPr/>
            <p:nvPr/>
          </p:nvSpPr>
          <p:spPr bwMode="auto">
            <a:xfrm>
              <a:off x="2439483" y="1754839"/>
              <a:ext cx="4214213" cy="409863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3624425" y="1429899"/>
              <a:ext cx="1828800" cy="18158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 smtClean="0"/>
                <a:t>Poor nutritional status</a:t>
              </a:r>
            </a:p>
            <a:p>
              <a:pPr algn="ctr">
                <a:defRPr/>
              </a:pPr>
              <a:r>
                <a:rPr lang="en-US" sz="1600" dirty="0" smtClean="0">
                  <a:latin typeface="+mn-lt"/>
                </a:rPr>
                <a:t>Weight </a:t>
              </a:r>
              <a:r>
                <a:rPr lang="en-US" sz="1600" dirty="0">
                  <a:latin typeface="+mn-lt"/>
                </a:rPr>
                <a:t>loss, growth faltering, muscle wasting, </a:t>
              </a:r>
              <a:r>
                <a:rPr lang="en-US" sz="1600" dirty="0" smtClean="0">
                  <a:latin typeface="+mn-lt"/>
                </a:rPr>
                <a:t>micronutrient </a:t>
              </a:r>
              <a:r>
                <a:rPr lang="en-US" sz="1600" dirty="0">
                  <a:latin typeface="+mn-lt"/>
                </a:rPr>
                <a:t>deficiencies</a:t>
              </a: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3674887" y="4622363"/>
              <a:ext cx="1828800" cy="15696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/>
                <a:t>Increased vulnerability to </a:t>
              </a:r>
              <a:r>
                <a:rPr lang="en-US" sz="1600" b="1" dirty="0" smtClean="0"/>
                <a:t>infection</a:t>
              </a:r>
              <a:r>
                <a:rPr lang="en-US" sz="1600" dirty="0" smtClean="0"/>
                <a:t>, more </a:t>
              </a:r>
              <a:r>
                <a:rPr lang="en-US" sz="1600" dirty="0" smtClean="0">
                  <a:latin typeface="+mn-lt"/>
                </a:rPr>
                <a:t>frequent</a:t>
              </a:r>
              <a:r>
                <a:rPr lang="en-US" sz="1600" dirty="0">
                  <a:latin typeface="+mn-lt"/>
                </a:rPr>
                <a:t>, </a:t>
              </a:r>
              <a:r>
                <a:rPr lang="en-US" sz="1600" dirty="0" smtClean="0">
                  <a:latin typeface="+mn-lt"/>
                </a:rPr>
                <a:t>severe, </a:t>
              </a:r>
              <a:r>
                <a:rPr lang="en-US" sz="1600" dirty="0">
                  <a:latin typeface="+mn-lt"/>
                </a:rPr>
                <a:t>and longer-lasting infections 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306834" y="2953900"/>
              <a:ext cx="1901825" cy="15696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/>
                <a:t>Impaired appetite and digestion</a:t>
              </a:r>
            </a:p>
            <a:p>
              <a:pPr algn="ctr">
                <a:defRPr/>
              </a:pPr>
              <a:r>
                <a:rPr lang="en-US" sz="1600" dirty="0">
                  <a:latin typeface="+mn-lt"/>
                </a:rPr>
                <a:t>Increased nutrient needs </a:t>
              </a:r>
              <a:r>
                <a:rPr lang="en-US" sz="1600" dirty="0" smtClean="0">
                  <a:latin typeface="+mn-lt"/>
                </a:rPr>
                <a:t>because </a:t>
              </a:r>
              <a:r>
                <a:rPr lang="en-US" sz="1600" dirty="0" smtClean="0"/>
                <a:t>of </a:t>
              </a:r>
              <a:r>
                <a:rPr lang="en-US" sz="1600" dirty="0" smtClean="0">
                  <a:latin typeface="+mn-lt"/>
                </a:rPr>
                <a:t>nutrient loss and malabsorption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5626106" y="2919237"/>
              <a:ext cx="1901825" cy="18196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</a:ln>
          </p:spPr>
          <p:txBody>
            <a:bodyPr anchor="ctr" anchorCtr="0">
              <a:spAutoFit/>
            </a:bodyPr>
            <a:lstStyle/>
            <a:p>
              <a:pPr algn="ctr">
                <a:defRPr/>
              </a:pPr>
              <a:r>
                <a:rPr lang="en-US" sz="1600" b="1" dirty="0"/>
                <a:t>Weakened immune system</a:t>
              </a:r>
            </a:p>
            <a:p>
              <a:pPr algn="ctr">
                <a:defRPr/>
              </a:pPr>
              <a:r>
                <a:rPr lang="en-US" sz="1600" dirty="0">
                  <a:latin typeface="+mn-lt"/>
                </a:rPr>
                <a:t>Poor ability to resist and fight </a:t>
              </a:r>
              <a:r>
                <a:rPr lang="en-US" sz="1600" dirty="0" smtClean="0">
                  <a:latin typeface="+mn-lt"/>
                </a:rPr>
                <a:t>infections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3632355" y="3527666"/>
              <a:ext cx="18284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Infection</a:t>
              </a:r>
              <a:endPara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Arc 30"/>
            <p:cNvSpPr/>
            <p:nvPr/>
          </p:nvSpPr>
          <p:spPr>
            <a:xfrm rot="419627">
              <a:off x="4903671" y="2298775"/>
              <a:ext cx="1186439" cy="979865"/>
            </a:xfrm>
            <a:prstGeom prst="arc">
              <a:avLst>
                <a:gd name="adj1" fmla="val 16028600"/>
                <a:gd name="adj2" fmla="val 0"/>
              </a:avLst>
            </a:prstGeom>
            <a:ln w="50800">
              <a:solidFill>
                <a:schemeClr val="tx2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16478264">
              <a:off x="3003979" y="2340476"/>
              <a:ext cx="1153732" cy="1132829"/>
            </a:xfrm>
            <a:prstGeom prst="arc">
              <a:avLst>
                <a:gd name="adj1" fmla="val 16028600"/>
                <a:gd name="adj2" fmla="val 0"/>
              </a:avLst>
            </a:prstGeom>
            <a:ln w="50800">
              <a:solidFill>
                <a:schemeClr val="tx2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10800000">
              <a:off x="3085850" y="4234933"/>
              <a:ext cx="1055655" cy="1136073"/>
            </a:xfrm>
            <a:prstGeom prst="arc">
              <a:avLst>
                <a:gd name="adj1" fmla="val 16028600"/>
                <a:gd name="adj2" fmla="val 0"/>
              </a:avLst>
            </a:prstGeom>
            <a:ln w="50800">
              <a:solidFill>
                <a:schemeClr val="tx2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5400000">
              <a:off x="4907874" y="4118038"/>
              <a:ext cx="1096392" cy="1273310"/>
            </a:xfrm>
            <a:prstGeom prst="arc">
              <a:avLst>
                <a:gd name="adj1" fmla="val 16028600"/>
                <a:gd name="adj2" fmla="val 0"/>
              </a:avLst>
            </a:prstGeom>
            <a:ln w="50800">
              <a:solidFill>
                <a:schemeClr val="tx2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6247493"/>
            <a:ext cx="9070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Bef>
                <a:spcPts val="1200"/>
              </a:spcBef>
            </a:pPr>
            <a:r>
              <a:rPr lang="en-GB" sz="1600" i="1" dirty="0">
                <a:solidFill>
                  <a:srgbClr val="000066"/>
                </a:solidFill>
              </a:rPr>
              <a:t>Source</a:t>
            </a:r>
            <a:r>
              <a:rPr lang="en-GB" sz="1600" dirty="0">
                <a:solidFill>
                  <a:srgbClr val="000066"/>
                </a:solidFill>
              </a:rPr>
              <a:t>: </a:t>
            </a:r>
            <a:r>
              <a:rPr lang="en-GB" sz="1600" dirty="0" smtClean="0">
                <a:solidFill>
                  <a:srgbClr val="000066"/>
                </a:solidFill>
              </a:rPr>
              <a:t>Adapted from Food and Agri</a:t>
            </a:r>
            <a:r>
              <a:rPr lang="en-GB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culture </a:t>
            </a:r>
            <a:r>
              <a:rPr lang="en-GB" sz="1600" dirty="0">
                <a:ea typeface="Times New Roman" panose="02020603050405020304" pitchFamily="18" charset="0"/>
                <a:cs typeface="Arial" panose="020B0604020202020204" pitchFamily="34" charset="0"/>
              </a:rPr>
              <a:t>Organization of the United Nations (FAO). 2002. </a:t>
            </a:r>
            <a:r>
              <a:rPr lang="en-GB" sz="1600" i="1" dirty="0">
                <a:ea typeface="Times New Roman" panose="02020603050405020304" pitchFamily="18" charset="0"/>
                <a:cs typeface="Arial" panose="020B0604020202020204" pitchFamily="34" charset="0"/>
              </a:rPr>
              <a:t>Living Well with </a:t>
            </a:r>
            <a:r>
              <a:rPr lang="en-GB" sz="1600" i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HIV/AIDS</a:t>
            </a:r>
            <a:r>
              <a:rPr lang="en-GB" sz="1600" i="1" dirty="0">
                <a:ea typeface="Times New Roman" panose="02020603050405020304" pitchFamily="18" charset="0"/>
                <a:cs typeface="Arial" panose="020B0604020202020204" pitchFamily="34" charset="0"/>
              </a:rPr>
              <a:t>: A Manual on Nutritional Care and Support for People Living with HIV/AIDS</a:t>
            </a:r>
            <a:r>
              <a:rPr lang="en-GB" sz="1600" dirty="0">
                <a:ea typeface="Times New Roman" panose="02020603050405020304" pitchFamily="18" charset="0"/>
                <a:cs typeface="Arial" panose="020B0604020202020204" pitchFamily="34" charset="0"/>
              </a:rPr>
              <a:t>. Rome.</a:t>
            </a:r>
            <a:endParaRPr lang="en-US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6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94535" y="341021"/>
            <a:ext cx="7876313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GOOD NUTRITION AND </a:t>
            </a:r>
            <a:r>
              <a:rPr lang="en-US" sz="4200" spc="0" dirty="0" smtClean="0">
                <a:cs typeface="Arial" charset="0"/>
              </a:rPr>
              <a:t>INFECTION</a:t>
            </a:r>
            <a:r>
              <a:rPr lang="en-US" sz="4200" b="1" spc="0" dirty="0" smtClean="0">
                <a:cs typeface="Arial" charset="0"/>
              </a:rPr>
              <a:t> 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06889" y="419100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1.19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249424" y="1577668"/>
            <a:ext cx="4572000" cy="449580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3664008" y="1577668"/>
            <a:ext cx="1828800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/>
              <a:t>Good nutritional status</a:t>
            </a:r>
          </a:p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rgbClr val="000066"/>
                </a:solidFill>
              </a:rPr>
              <a:t>Weight </a:t>
            </a:r>
            <a:r>
              <a:rPr lang="en-US" sz="1600" dirty="0">
                <a:solidFill>
                  <a:srgbClr val="000066"/>
                </a:solidFill>
              </a:rPr>
              <a:t>maintained, no deficiencies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3664008" y="4521129"/>
            <a:ext cx="1906073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rgbClr val="000066"/>
                </a:solidFill>
              </a:rPr>
              <a:t>Reduced vulnerability to infections</a:t>
            </a:r>
          </a:p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rgbClr val="000066"/>
                </a:solidFill>
              </a:rPr>
              <a:t>Fewer </a:t>
            </a:r>
            <a:r>
              <a:rPr lang="en-US" sz="1600" dirty="0">
                <a:solidFill>
                  <a:srgbClr val="000066"/>
                </a:solidFill>
              </a:rPr>
              <a:t>infections and shorter duration of infections 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1361430" y="2925376"/>
            <a:ext cx="1901825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b="1" dirty="0">
                <a:solidFill>
                  <a:srgbClr val="000066"/>
                </a:solidFill>
              </a:rPr>
              <a:t>Nutritional needs </a:t>
            </a:r>
            <a:r>
              <a:rPr lang="en-US" sz="1600" b="1" dirty="0" smtClean="0">
                <a:solidFill>
                  <a:srgbClr val="000066"/>
                </a:solidFill>
              </a:rPr>
              <a:t>met</a:t>
            </a:r>
          </a:p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rgbClr val="000066"/>
                </a:solidFill>
              </a:rPr>
              <a:t>Ability </a:t>
            </a:r>
            <a:r>
              <a:rPr lang="en-US" sz="1600">
                <a:solidFill>
                  <a:srgbClr val="000066"/>
                </a:solidFill>
              </a:rPr>
              <a:t>to </a:t>
            </a:r>
            <a:r>
              <a:rPr lang="en-US" sz="1600" smtClean="0">
                <a:solidFill>
                  <a:srgbClr val="000066"/>
                </a:solidFill>
              </a:rPr>
              <a:t>manage </a:t>
            </a:r>
            <a:r>
              <a:rPr lang="en-US" sz="1600" dirty="0">
                <a:solidFill>
                  <a:srgbClr val="000066"/>
                </a:solidFill>
              </a:rPr>
              <a:t>symptoms and medication side effects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5740389" y="2917087"/>
            <a:ext cx="1901825" cy="157276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txBody>
          <a:bodyPr anchor="ctr" anchorCtr="0">
            <a:no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66"/>
                </a:solidFill>
              </a:rPr>
              <a:t>Stronger</a:t>
            </a:r>
            <a:br>
              <a:rPr lang="en-US" sz="1600" b="1" dirty="0">
                <a:solidFill>
                  <a:srgbClr val="000066"/>
                </a:solidFill>
              </a:rPr>
            </a:br>
            <a:r>
              <a:rPr lang="en-US" sz="1600" b="1" dirty="0">
                <a:solidFill>
                  <a:srgbClr val="000066"/>
                </a:solidFill>
              </a:rPr>
              <a:t>immune system </a:t>
            </a:r>
            <a:r>
              <a:rPr lang="en-US" sz="1600" dirty="0">
                <a:solidFill>
                  <a:srgbClr val="000066"/>
                </a:solidFill>
              </a:rPr>
              <a:t>to fight </a:t>
            </a:r>
            <a:r>
              <a:rPr lang="en-US" sz="1600" dirty="0" smtClean="0">
                <a:solidFill>
                  <a:srgbClr val="000066"/>
                </a:solidFill>
              </a:rPr>
              <a:t>infections</a:t>
            </a:r>
            <a:endParaRPr lang="en-US" sz="1600" dirty="0">
              <a:latin typeface="+mn-lt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221416" y="3110921"/>
            <a:ext cx="25130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Nutrition interventions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Arc 19"/>
          <p:cNvSpPr/>
          <p:nvPr/>
        </p:nvSpPr>
        <p:spPr>
          <a:xfrm>
            <a:off x="5010363" y="2247710"/>
            <a:ext cx="1208431" cy="1269190"/>
          </a:xfrm>
          <a:prstGeom prst="arc">
            <a:avLst>
              <a:gd name="adj1" fmla="val 16028600"/>
              <a:gd name="adj2" fmla="val 0"/>
            </a:avLst>
          </a:prstGeom>
          <a:ln w="50800">
            <a:solidFill>
              <a:schemeClr val="tx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16478264">
            <a:off x="2919008" y="2223230"/>
            <a:ext cx="1208431" cy="1269190"/>
          </a:xfrm>
          <a:prstGeom prst="arc">
            <a:avLst>
              <a:gd name="adj1" fmla="val 16028600"/>
              <a:gd name="adj2" fmla="val 0"/>
            </a:avLst>
          </a:prstGeom>
          <a:ln w="50800">
            <a:solidFill>
              <a:schemeClr val="tx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 rot="10800000">
            <a:off x="2914974" y="4022461"/>
            <a:ext cx="1208431" cy="1269190"/>
          </a:xfrm>
          <a:prstGeom prst="arc">
            <a:avLst>
              <a:gd name="adj1" fmla="val 16028600"/>
              <a:gd name="adj2" fmla="val 0"/>
            </a:avLst>
          </a:prstGeom>
          <a:ln w="50800">
            <a:solidFill>
              <a:schemeClr val="tx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5400000">
            <a:off x="5057452" y="3932277"/>
            <a:ext cx="1208431" cy="1389860"/>
          </a:xfrm>
          <a:prstGeom prst="arc">
            <a:avLst>
              <a:gd name="adj1" fmla="val 16028600"/>
              <a:gd name="adj2" fmla="val 0"/>
            </a:avLst>
          </a:prstGeom>
          <a:ln w="50800">
            <a:solidFill>
              <a:schemeClr val="tx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6087777"/>
            <a:ext cx="9070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Bef>
                <a:spcPts val="1200"/>
              </a:spcBef>
            </a:pPr>
            <a:r>
              <a:rPr lang="en-GB" sz="1600" i="1" dirty="0">
                <a:solidFill>
                  <a:srgbClr val="000066"/>
                </a:solidFill>
              </a:rPr>
              <a:t>Source</a:t>
            </a:r>
            <a:r>
              <a:rPr lang="en-GB" sz="1600" dirty="0">
                <a:solidFill>
                  <a:srgbClr val="000066"/>
                </a:solidFill>
              </a:rPr>
              <a:t>: </a:t>
            </a:r>
            <a:r>
              <a:rPr lang="en-GB" sz="1600" dirty="0" smtClean="0">
                <a:solidFill>
                  <a:srgbClr val="000066"/>
                </a:solidFill>
              </a:rPr>
              <a:t>Adapted from Food and Agri</a:t>
            </a:r>
            <a:r>
              <a:rPr lang="en-GB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culture </a:t>
            </a:r>
            <a:r>
              <a:rPr lang="en-GB" sz="1600" dirty="0">
                <a:ea typeface="Times New Roman" panose="02020603050405020304" pitchFamily="18" charset="0"/>
                <a:cs typeface="Arial" panose="020B0604020202020204" pitchFamily="34" charset="0"/>
              </a:rPr>
              <a:t>Organization of the United Nations (FAO). 2002. </a:t>
            </a:r>
            <a:r>
              <a:rPr lang="en-GB" sz="1600" i="1" dirty="0">
                <a:ea typeface="Times New Roman" panose="02020603050405020304" pitchFamily="18" charset="0"/>
                <a:cs typeface="Arial" panose="020B0604020202020204" pitchFamily="34" charset="0"/>
              </a:rPr>
              <a:t>Living Well with </a:t>
            </a:r>
            <a:r>
              <a:rPr lang="en-GB" sz="1600" i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HIV/AIDS</a:t>
            </a:r>
            <a:r>
              <a:rPr lang="en-GB" sz="1600" i="1" dirty="0">
                <a:ea typeface="Times New Roman" panose="02020603050405020304" pitchFamily="18" charset="0"/>
                <a:cs typeface="Arial" panose="020B0604020202020204" pitchFamily="34" charset="0"/>
              </a:rPr>
              <a:t>: A Manual on Nutritional Care and Support for People Living with HIV/AIDS</a:t>
            </a:r>
            <a:r>
              <a:rPr lang="en-GB" sz="1600" dirty="0">
                <a:ea typeface="Times New Roman" panose="02020603050405020304" pitchFamily="18" charset="0"/>
                <a:cs typeface="Arial" panose="020B0604020202020204" pitchFamily="34" charset="0"/>
              </a:rPr>
              <a:t>. Rome.</a:t>
            </a:r>
            <a:endParaRPr lang="en-US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1313" indent="-341313" eaLnBrk="1" hangingPunct="1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2800" b="1" dirty="0" smtClean="0">
                <a:latin typeface="Calibri" pitchFamily="34" charset="0"/>
              </a:rPr>
              <a:t>HIV-infected adult </a:t>
            </a:r>
            <a:r>
              <a:rPr lang="en-GB" sz="2800" dirty="0" smtClean="0">
                <a:latin typeface="Calibri" pitchFamily="34" charset="0"/>
              </a:rPr>
              <a:t>in early/asymptomatic stage: </a:t>
            </a:r>
            <a:br>
              <a:rPr lang="en-GB" sz="2800" dirty="0" smtClean="0">
                <a:latin typeface="Calibri" pitchFamily="34" charset="0"/>
              </a:rPr>
            </a:br>
            <a:r>
              <a:rPr lang="en-GB" sz="2800" dirty="0" smtClean="0">
                <a:latin typeface="Calibri" pitchFamily="34" charset="0"/>
              </a:rPr>
              <a:t>10% more energy</a:t>
            </a:r>
            <a:endParaRPr lang="en-US" sz="2800" dirty="0" smtClean="0">
              <a:latin typeface="Calibri" pitchFamily="34" charset="0"/>
            </a:endParaRPr>
          </a:p>
          <a:p>
            <a:pPr marL="341313" indent="-341313">
              <a:spcBef>
                <a:spcPts val="900"/>
              </a:spcBef>
              <a:buFont typeface="Wingdings" pitchFamily="2" charset="2"/>
              <a:buChar char="§"/>
              <a:defRPr/>
            </a:pPr>
            <a:r>
              <a:rPr lang="en-GB" sz="2800" b="1" dirty="0" smtClean="0">
                <a:latin typeface="Calibri" pitchFamily="34" charset="0"/>
              </a:rPr>
              <a:t>HIV-infected adult </a:t>
            </a:r>
            <a:r>
              <a:rPr lang="en-GB" sz="2800" dirty="0" smtClean="0">
                <a:latin typeface="Calibri" pitchFamily="34" charset="0"/>
              </a:rPr>
              <a:t>in late/symptomatic stage:</a:t>
            </a:r>
            <a:r>
              <a:rPr lang="en-US" sz="2800" dirty="0" smtClean="0">
                <a:latin typeface="Calibri" pitchFamily="34" charset="0"/>
              </a:rPr>
              <a:t> </a:t>
            </a:r>
            <a:br>
              <a:rPr lang="en-US" sz="2800" dirty="0" smtClean="0">
                <a:latin typeface="Calibri" pitchFamily="34" charset="0"/>
              </a:rPr>
            </a:br>
            <a:r>
              <a:rPr lang="en-GB" sz="2800" dirty="0" smtClean="0">
                <a:latin typeface="Calibri" pitchFamily="34" charset="0"/>
              </a:rPr>
              <a:t>20% more energy</a:t>
            </a:r>
            <a:endParaRPr lang="en-US" sz="2800" dirty="0" smtClean="0">
              <a:latin typeface="Calibri" pitchFamily="34" charset="0"/>
            </a:endParaRPr>
          </a:p>
          <a:p>
            <a:pPr marL="341313" indent="-341313">
              <a:spcBef>
                <a:spcPts val="900"/>
              </a:spcBef>
              <a:buFont typeface="Wingdings" pitchFamily="2" charset="2"/>
              <a:buChar char="§"/>
              <a:defRPr/>
            </a:pPr>
            <a:r>
              <a:rPr lang="en-GB" sz="2800" b="1" dirty="0" smtClean="0">
                <a:latin typeface="Calibri" pitchFamily="34" charset="0"/>
              </a:rPr>
              <a:t>HIV-infected child</a:t>
            </a:r>
            <a:endParaRPr lang="en-US" sz="2800" b="1" dirty="0" smtClean="0">
              <a:latin typeface="Calibri" pitchFamily="34" charset="0"/>
            </a:endParaRPr>
          </a:p>
          <a:p>
            <a:pPr marL="860425" lvl="1" indent="-287338" eaLnBrk="1" hangingPunct="1">
              <a:spcBef>
                <a:spcPts val="600"/>
              </a:spcBef>
              <a:defRPr/>
            </a:pPr>
            <a:r>
              <a:rPr lang="en-GB" sz="28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Asymptomatic: 10% more energy</a:t>
            </a:r>
            <a:endParaRPr lang="en-US" sz="28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  <a:p>
            <a:pPr marL="860425" lvl="1" indent="-287338" eaLnBrk="1" hangingPunct="1">
              <a:spcBef>
                <a:spcPts val="600"/>
              </a:spcBef>
              <a:defRPr/>
            </a:pPr>
            <a:r>
              <a:rPr lang="en-GB" sz="28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Symptomatic: 20%–30% more energy</a:t>
            </a:r>
            <a:endParaRPr lang="en-US" sz="28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  <a:p>
            <a:pPr marL="860425" lvl="1" indent="-287338" eaLnBrk="1" hangingPunct="1">
              <a:spcBef>
                <a:spcPts val="600"/>
              </a:spcBef>
              <a:defRPr/>
            </a:pPr>
            <a:r>
              <a:rPr lang="en-GB" sz="28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Losing weight or acutely malnourished: </a:t>
            </a:r>
            <a:br>
              <a:rPr lang="en-GB" sz="28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</a:br>
            <a:r>
              <a:rPr lang="en-GB" sz="28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50%–100% more energy</a:t>
            </a:r>
          </a:p>
          <a:p>
            <a:pPr marL="0" lvl="1" indent="0" eaLnBrk="1" hangingPunct="1">
              <a:spcBef>
                <a:spcPts val="1200"/>
              </a:spcBef>
              <a:buNone/>
              <a:defRPr/>
            </a:pPr>
            <a:r>
              <a:rPr lang="en-GB" sz="1400" i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Source</a:t>
            </a:r>
            <a:r>
              <a:rPr lang="en-GB" sz="14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: WHO. 2003. </a:t>
            </a:r>
            <a:r>
              <a:rPr lang="en-GB" sz="1400" i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Nutrient Requirements of People Living with HIV/AIDS: Report of a Technical Consultation, Geneva, 13–15 May 2003</a:t>
            </a:r>
            <a:r>
              <a:rPr lang="en-GB" sz="14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 Geneva: WHO.</a:t>
            </a:r>
            <a:endParaRPr lang="en-US" sz="14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b="1" spc="0" dirty="0" smtClean="0">
                <a:cs typeface="Arial" charset="0"/>
              </a:rPr>
              <a:t>ENERGY REQUIREMENTS OF PLHIV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02766" y="204859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1.20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302371" y="1510458"/>
            <a:ext cx="8686801" cy="4525963"/>
          </a:xfrm>
        </p:spPr>
        <p:txBody>
          <a:bodyPr>
            <a:noAutofit/>
          </a:bodyPr>
          <a:lstStyle/>
          <a:p>
            <a:pPr marL="341313" indent="-341313">
              <a:spcBef>
                <a:spcPts val="900"/>
              </a:spcBef>
              <a:buFont typeface="Wingdings" pitchFamily="2" charset="2"/>
              <a:buChar char="§"/>
              <a:defRPr/>
            </a:pPr>
            <a:r>
              <a:rPr lang="en-US" b="1" dirty="0" smtClean="0">
                <a:latin typeface="Calibri" pitchFamily="34" charset="0"/>
              </a:rPr>
              <a:t>Protein: </a:t>
            </a:r>
            <a:r>
              <a:rPr lang="en-US" dirty="0">
                <a:latin typeface="Calibri" pitchFamily="34" charset="0"/>
              </a:rPr>
              <a:t>As for HIV-negative people, 12</a:t>
            </a:r>
            <a:r>
              <a:rPr lang="en-US" dirty="0" smtClean="0">
                <a:latin typeface="Calibri" pitchFamily="34" charset="0"/>
              </a:rPr>
              <a:t>%–15% of energy intake, 50–80 g/day or 1 g/kg of ideal weight</a:t>
            </a:r>
          </a:p>
          <a:p>
            <a:pPr marL="341313" indent="-341313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b="1" dirty="0" smtClean="0">
                <a:latin typeface="Calibri" pitchFamily="34" charset="0"/>
              </a:rPr>
              <a:t>Fat: </a:t>
            </a:r>
            <a:r>
              <a:rPr lang="en-US" dirty="0" smtClean="0">
                <a:latin typeface="Calibri" pitchFamily="34" charset="0"/>
              </a:rPr>
              <a:t>As for HIV-negative people, no more than 35% of total energy needs, but people on ART or with persistent diarrhea might need to eat less fat</a:t>
            </a:r>
          </a:p>
          <a:p>
            <a:pPr marL="341313" indent="-341313"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b="1" dirty="0" smtClean="0">
                <a:latin typeface="Calibri" pitchFamily="34" charset="0"/>
              </a:rPr>
              <a:t>Micronutrients: </a:t>
            </a:r>
            <a:r>
              <a:rPr lang="en-US" dirty="0" smtClean="0">
                <a:latin typeface="Calibri" pitchFamily="34" charset="0"/>
              </a:rPr>
              <a:t>As for HIV-negative people, 1 Recommended Dietary Allowance [RDA] through diet. If diet is insufficient, HIV-positive children and pregnant/postpartum women might need multiple micronutrient supplements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b="1" spc="0" dirty="0" smtClean="0">
                <a:cs typeface="Arial" charset="0"/>
              </a:rPr>
              <a:t>NUTRIENT REQUIREMENTS </a:t>
            </a:r>
            <a:br>
              <a:rPr lang="en-US" sz="4200" b="1" spc="0" dirty="0" smtClean="0">
                <a:cs typeface="Arial" charset="0"/>
              </a:rPr>
            </a:br>
            <a:r>
              <a:rPr lang="en-US" sz="4200" b="1" spc="0" dirty="0" smtClean="0">
                <a:cs typeface="Arial" charset="0"/>
              </a:rPr>
              <a:t>OF PLHIV</a:t>
            </a:r>
            <a:endParaRPr lang="en-US" sz="4200" b="1" spc="0" dirty="0"/>
          </a:p>
        </p:txBody>
      </p:sp>
      <p:sp>
        <p:nvSpPr>
          <p:cNvPr id="6" name="Rectangle 5"/>
          <p:cNvSpPr/>
          <p:nvPr/>
        </p:nvSpPr>
        <p:spPr>
          <a:xfrm>
            <a:off x="588122" y="6218554"/>
            <a:ext cx="811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eaLnBrk="1" hangingPunct="1">
              <a:spcBef>
                <a:spcPts val="1200"/>
              </a:spcBef>
              <a:buNone/>
              <a:defRPr/>
            </a:pPr>
            <a:r>
              <a:rPr lang="en-GB" sz="1400" i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Source</a:t>
            </a:r>
            <a:r>
              <a:rPr lang="en-GB" sz="14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: WHO. 2003. </a:t>
            </a:r>
            <a:r>
              <a:rPr lang="en-GB" sz="1400" i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Nutrient Requirements of People Living with HIV/AIDS: Report of a Technical Consultation, Geneva, 13–15 May 2003</a:t>
            </a:r>
            <a:r>
              <a:rPr lang="en-GB" sz="14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 Geneva: WHO.</a:t>
            </a:r>
            <a:endParaRPr lang="en-US" sz="1400" dirty="0" smtClean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91" y="187088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1.21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146" y="1400473"/>
            <a:ext cx="8603709" cy="4525963"/>
          </a:xfrm>
        </p:spPr>
        <p:txBody>
          <a:bodyPr>
            <a:noAutofit/>
          </a:bodyPr>
          <a:lstStyle/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TB reduces appetite and increases energy expenditure, </a:t>
            </a:r>
            <a:br>
              <a:rPr lang="en-GB" sz="2800" dirty="0" smtClean="0">
                <a:latin typeface="Calibri" pitchFamily="34" charset="0"/>
                <a:cs typeface="Arial" pitchFamily="34" charset="0"/>
              </a:rPr>
            </a:br>
            <a:r>
              <a:rPr lang="en-GB" sz="2800" dirty="0" smtClean="0">
                <a:latin typeface="Calibri" pitchFamily="34" charset="0"/>
                <a:cs typeface="Arial" pitchFamily="34" charset="0"/>
              </a:rPr>
              <a:t>causing wasting. 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Underweight people are at risk of developing active TB.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Poor nutritional status may speed up progression from TB infection to active TB.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Protein loss in TB patients can cause nutrient malabsorption. 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Increased energy expenditure and tissue breakdown increase micronutrient needs in people with TB. 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Poor appetite makes it difficult to eat enough to meet the increased micronutrient needs required with TB.</a:t>
            </a:r>
          </a:p>
          <a:p>
            <a:pPr>
              <a:buClr>
                <a:srgbClr val="000066"/>
              </a:buClr>
              <a:defRPr/>
            </a:pPr>
            <a:endParaRPr lang="en-US" sz="2800" dirty="0">
              <a:solidFill>
                <a:srgbClr val="000066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327448"/>
            <a:ext cx="7481455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NUTRITION AND TB 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06889" y="419100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1.22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3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498143" y="1932737"/>
            <a:ext cx="8277367" cy="4525963"/>
          </a:xfrm>
          <a:noFill/>
        </p:spPr>
        <p:txBody>
          <a:bodyPr>
            <a:normAutofit fontScale="92500"/>
          </a:bodyPr>
          <a:lstStyle/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1.</a:t>
            </a:r>
            <a:r>
              <a:rPr lang="en-GB" altLang="ko-KR" sz="3200" dirty="0" smtClean="0">
                <a:latin typeface="Calibri" pitchFamily="34" charset="0"/>
              </a:rPr>
              <a:t> Basic Nutrition</a:t>
            </a:r>
          </a:p>
          <a:p>
            <a:pPr marL="1828800" indent="-18288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2. </a:t>
            </a:r>
            <a:r>
              <a:rPr lang="en-GB" altLang="ko-KR" sz="3200" dirty="0" smtClean="0">
                <a:latin typeface="Calibri" pitchFamily="34" charset="0"/>
              </a:rPr>
              <a:t>Nutrition Assessment and Classification</a:t>
            </a:r>
          </a:p>
          <a:p>
            <a:pPr marL="1828800" indent="-18288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3</a:t>
            </a:r>
            <a:r>
              <a:rPr lang="en-GB" altLang="ko-KR" sz="3200" dirty="0" smtClean="0">
                <a:latin typeface="Calibri" pitchFamily="34" charset="0"/>
              </a:rPr>
              <a:t>. Nutrition Education and </a:t>
            </a:r>
            <a:r>
              <a:rPr lang="en-GB" altLang="ko-KR" sz="3200" dirty="0" err="1" smtClean="0">
                <a:latin typeface="Calibri" pitchFamily="34" charset="0"/>
              </a:rPr>
              <a:t>Counseling</a:t>
            </a:r>
            <a:endParaRPr lang="en-GB" altLang="ko-KR" sz="3200" dirty="0" smtClean="0">
              <a:latin typeface="Calibri" pitchFamily="34" charset="0"/>
            </a:endParaRPr>
          </a:p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4. </a:t>
            </a:r>
            <a:r>
              <a:rPr lang="en-GB" altLang="ko-KR" sz="3200" dirty="0" smtClean="0">
                <a:latin typeface="Calibri" pitchFamily="34" charset="0"/>
              </a:rPr>
              <a:t>Food and Water Safety and Hygiene</a:t>
            </a:r>
          </a:p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5. </a:t>
            </a:r>
            <a:r>
              <a:rPr lang="en-GB" altLang="ko-KR" sz="3200" dirty="0" smtClean="0">
                <a:latin typeface="Calibri" pitchFamily="34" charset="0"/>
              </a:rPr>
              <a:t>Nutrition Care for Pregnant and Postpartum Women </a:t>
            </a:r>
          </a:p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6. </a:t>
            </a:r>
            <a:r>
              <a:rPr lang="en-GB" altLang="ko-KR" sz="3200" dirty="0" smtClean="0">
                <a:latin typeface="Calibri" pitchFamily="34" charset="0"/>
              </a:rPr>
              <a:t>Nutrition Care for Infants and Young Children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0.3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4672" y="330606"/>
            <a:ext cx="7481455" cy="548318"/>
          </a:xfrm>
        </p:spPr>
        <p:txBody>
          <a:bodyPr>
            <a:normAutofit fontScale="90000"/>
          </a:bodyPr>
          <a:lstStyle/>
          <a:p>
            <a:r>
              <a:rPr lang="en-US" sz="4700" spc="0" dirty="0" smtClean="0"/>
              <a:t>COURSE </a:t>
            </a:r>
            <a:r>
              <a:rPr lang="en-US" sz="4700" spc="0" dirty="0"/>
              <a:t>STRUCTURE </a:t>
            </a:r>
            <a:r>
              <a:rPr lang="en-US" spc="0" dirty="0" smtClean="0"/>
              <a:t/>
            </a:r>
            <a:br>
              <a:rPr lang="en-US" spc="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59795"/>
            <a:ext cx="8686801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In southern Africa, people without HIV have a 10% risk of TB over a lifetime. PLHIV have a 10% risk over a year. </a:t>
            </a:r>
            <a:endParaRPr lang="en-US" sz="2800" dirty="0" smtClean="0"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PLHIV are more vulnerable to TB, and it is more difficult to treat TB in PLHIV. 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HIV increases the risks of TB infection, latent TB becoming active, and relapse after treatment.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PLHIV are up to 50 times more likely to develop active TB than people without HIV.</a:t>
            </a:r>
            <a:endParaRPr lang="en-US" sz="2800" dirty="0" smtClean="0">
              <a:latin typeface="Calibri" pitchFamily="34" charset="0"/>
              <a:cs typeface="Arial" pitchFamily="34" charset="0"/>
            </a:endParaRP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800" dirty="0" smtClean="0">
                <a:latin typeface="Calibri" pitchFamily="34" charset="0"/>
                <a:cs typeface="Arial" pitchFamily="34" charset="0"/>
              </a:rPr>
              <a:t>30% of PLHIV with TB die within 1 year of diagnosis and initial treatment. </a:t>
            </a:r>
          </a:p>
          <a:p>
            <a:pPr marL="341313" lvl="4" indent="-34131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Calibri" pitchFamily="34" charset="0"/>
                <a:cs typeface="Arial" pitchFamily="34" charset="0"/>
              </a:rPr>
              <a:t>TB speeds HIV progression and increases mortality.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00152"/>
            <a:ext cx="7481455" cy="548318"/>
          </a:xfrm>
        </p:spPr>
        <p:txBody>
          <a:bodyPr/>
          <a:lstStyle/>
          <a:p>
            <a:r>
              <a:rPr lang="en-US" sz="4200" b="1" spc="0" dirty="0" smtClean="0">
                <a:cs typeface="Arial" charset="0"/>
              </a:rPr>
              <a:t>HIV-TB CO-INFECTION</a:t>
            </a:r>
            <a:r>
              <a:rPr lang="en-US" sz="4200" b="1" spc="0" dirty="0" smtClean="0"/>
              <a:t/>
            </a:r>
            <a:br>
              <a:rPr lang="en-US" sz="4200" b="1" spc="0" dirty="0" smtClean="0"/>
            </a:br>
            <a:endParaRPr lang="en-US" sz="4200" b="1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212291" y="419100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1.23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86281"/>
            <a:ext cx="8613648" cy="5728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5000"/>
              </a:spcBef>
              <a:buClr>
                <a:srgbClr val="000066"/>
              </a:buClr>
              <a:buNone/>
              <a:defRPr/>
            </a:pPr>
            <a:r>
              <a:rPr lang="en-GB" sz="2900" b="1" dirty="0" smtClean="0">
                <a:solidFill>
                  <a:srgbClr val="000066"/>
                </a:solidFill>
                <a:latin typeface="+mj-lt"/>
              </a:rPr>
              <a:t>Food</a:t>
            </a:r>
            <a:endParaRPr lang="en-GB" sz="2900" dirty="0" smtClean="0">
              <a:solidFill>
                <a:srgbClr val="000066"/>
              </a:solidFill>
              <a:latin typeface="+mj-lt"/>
            </a:endParaRP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Eating a balanced diet using a variety of local foods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Optimal feeding of vulnerable groups 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Food </a:t>
            </a:r>
            <a:r>
              <a:rPr lang="en-GB" sz="2900" dirty="0">
                <a:solidFill>
                  <a:srgbClr val="000066"/>
                </a:solidFill>
                <a:latin typeface="+mj-lt"/>
                <a:cs typeface="Arial" pitchFamily="34" charset="0"/>
              </a:rPr>
              <a:t>modification </a:t>
            </a: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(e.g., fermenting</a:t>
            </a:r>
            <a:r>
              <a:rPr lang="en-GB" sz="2900" dirty="0">
                <a:solidFill>
                  <a:srgbClr val="000066"/>
                </a:solidFill>
                <a:latin typeface="+mj-lt"/>
                <a:cs typeface="Arial" pitchFamily="34" charset="0"/>
              </a:rPr>
              <a:t>, </a:t>
            </a: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germinating)</a:t>
            </a:r>
            <a:endParaRPr lang="en-US" sz="2900" dirty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900" dirty="0">
                <a:solidFill>
                  <a:srgbClr val="000066"/>
                </a:solidFill>
                <a:latin typeface="+mj-lt"/>
                <a:cs typeface="Arial" pitchFamily="34" charset="0"/>
              </a:rPr>
              <a:t>Food fortification </a:t>
            </a: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(adding micronutrients to foods)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Improved household food production</a:t>
            </a:r>
            <a:endParaRPr lang="en-US" sz="2900" dirty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Economic strengthening support to improve food security</a:t>
            </a:r>
            <a:endParaRPr lang="en-US" sz="2900" dirty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900" dirty="0">
                <a:solidFill>
                  <a:srgbClr val="000066"/>
                </a:solidFill>
                <a:latin typeface="+mj-lt"/>
                <a:cs typeface="Arial" pitchFamily="34" charset="0"/>
              </a:rPr>
              <a:t>Food </a:t>
            </a: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support</a:t>
            </a:r>
            <a:endParaRPr lang="en-US" sz="2900" dirty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Improved </a:t>
            </a:r>
            <a:r>
              <a:rPr lang="en-GB" sz="2900" dirty="0">
                <a:solidFill>
                  <a:srgbClr val="000066"/>
                </a:solidFill>
                <a:latin typeface="+mj-lt"/>
                <a:cs typeface="Arial" pitchFamily="34" charset="0"/>
              </a:rPr>
              <a:t>institutional feeding</a:t>
            </a:r>
            <a:endParaRPr lang="en-US" sz="2900" dirty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000066"/>
              </a:buClr>
              <a:buFont typeface="Wingdings" pitchFamily="2" charset="2"/>
              <a:buChar char="Ø"/>
              <a:defRPr/>
            </a:pPr>
            <a:endParaRPr lang="fr-FR" sz="2900" dirty="0" smtClean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5592" y="41413"/>
            <a:ext cx="7913000" cy="548318"/>
          </a:xfrm>
        </p:spPr>
        <p:txBody>
          <a:bodyPr/>
          <a:lstStyle/>
          <a:p>
            <a:r>
              <a:rPr lang="en-US" sz="4200" spc="0" dirty="0" smtClean="0">
                <a:cs typeface="Arial" pitchFamily="34" charset="0"/>
              </a:rPr>
              <a:t>PREVENTING AND MANAGING MALNUTRITION (1)</a:t>
            </a:r>
            <a:endParaRPr lang="en-US" sz="4200" spc="0" dirty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938" y="214956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1.24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40512" y="1536955"/>
            <a:ext cx="8462977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5000"/>
              </a:spcBef>
              <a:buClr>
                <a:srgbClr val="000066"/>
              </a:buClr>
              <a:buNone/>
              <a:defRPr/>
            </a:pPr>
            <a:r>
              <a:rPr lang="en-US" sz="2900" b="1" dirty="0" smtClean="0">
                <a:solidFill>
                  <a:srgbClr val="000066"/>
                </a:solidFill>
                <a:latin typeface="+mj-lt"/>
              </a:rPr>
              <a:t>Health services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Integration of nutrition into routine health services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Micronutrient supplementation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Treating malnutrition with specialized food products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Deworming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Growth </a:t>
            </a:r>
            <a:r>
              <a:rPr lang="en-US" sz="2900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monitoring and promotion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2900" dirty="0" smtClean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81023" y="27764"/>
            <a:ext cx="7922033" cy="548318"/>
          </a:xfrm>
        </p:spPr>
        <p:txBody>
          <a:bodyPr/>
          <a:lstStyle/>
          <a:p>
            <a:r>
              <a:rPr lang="en-US" sz="4000" spc="0" dirty="0" smtClean="0">
                <a:cs typeface="Arial" pitchFamily="34" charset="0"/>
              </a:rPr>
              <a:t>PREVENTING AND MANAGING MALNUTRITION (2)</a:t>
            </a:r>
            <a:endParaRPr lang="en-US" sz="4000" spc="0" dirty="0"/>
          </a:p>
        </p:txBody>
      </p:sp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341744" y="4783541"/>
            <a:ext cx="8460513" cy="164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5000"/>
              </a:spcBef>
              <a:buClr>
                <a:srgbClr val="000066"/>
              </a:buClr>
              <a:buSzPct val="80000"/>
              <a:defRPr/>
            </a:pPr>
            <a:endParaRPr lang="en-US" sz="2900" b="1" dirty="0" smtClean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pPr marL="514350" indent="-514350">
              <a:spcBef>
                <a:spcPct val="25000"/>
              </a:spcBef>
              <a:buClr>
                <a:srgbClr val="000066"/>
              </a:buClr>
              <a:buSzPct val="80000"/>
              <a:defRPr/>
            </a:pPr>
            <a:r>
              <a:rPr lang="en-US" sz="2900" b="1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Behavior change</a:t>
            </a:r>
          </a:p>
          <a:p>
            <a:pPr marL="576072" lvl="4" indent="-283464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Nutrition counseling and education </a:t>
            </a:r>
            <a:endParaRPr lang="en-US" sz="2900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414" y="183535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1.25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Content Placeholder 2"/>
          <p:cNvSpPr>
            <a:spLocks noGrp="1"/>
          </p:cNvSpPr>
          <p:nvPr>
            <p:ph idx="1"/>
          </p:nvPr>
        </p:nvSpPr>
        <p:spPr>
          <a:xfrm>
            <a:off x="234184" y="1496009"/>
            <a:ext cx="8909816" cy="490479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/>
              <a:defRPr/>
            </a:pPr>
            <a:r>
              <a:rPr lang="en-GB" sz="2600" dirty="0" smtClean="0">
                <a:solidFill>
                  <a:srgbClr val="000066"/>
                </a:solidFill>
                <a:latin typeface="+mn-lt"/>
              </a:rPr>
              <a:t> Get weighed regularly and have weight recorded.</a:t>
            </a:r>
          </a:p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/>
              <a:defRPr/>
            </a:pPr>
            <a:r>
              <a:rPr lang="en-GB" sz="2600" dirty="0" smtClean="0">
                <a:solidFill>
                  <a:srgbClr val="000066"/>
                </a:solidFill>
                <a:latin typeface="+mn-lt"/>
              </a:rPr>
              <a:t> Eat a variety of foods and eat more nutritious foods.</a:t>
            </a:r>
          </a:p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/>
              <a:defRPr/>
            </a:pPr>
            <a:r>
              <a:rPr lang="en-GB" sz="2600" dirty="0" smtClean="0">
                <a:solidFill>
                  <a:srgbClr val="000066"/>
                </a:solidFill>
                <a:latin typeface="+mn-lt"/>
              </a:rPr>
              <a:t> Drink plenty of boiled or treated water.</a:t>
            </a:r>
          </a:p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/>
              <a:defRPr/>
            </a:pPr>
            <a:r>
              <a:rPr lang="en-GB" sz="2600" spc="-50" dirty="0" smtClean="0">
                <a:solidFill>
                  <a:srgbClr val="000066"/>
                </a:solidFill>
                <a:latin typeface="+mn-lt"/>
              </a:rPr>
              <a:t> Avoid practices that can lead to infection and poor nutrition.</a:t>
            </a:r>
          </a:p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GB" sz="2600" dirty="0" smtClean="0">
                <a:solidFill>
                  <a:srgbClr val="000066"/>
                </a:solidFill>
                <a:latin typeface="+mn-lt"/>
              </a:rPr>
              <a:t> Maintain good hygiene and sanitation.</a:t>
            </a:r>
          </a:p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GB" sz="2600" dirty="0" smtClean="0">
                <a:solidFill>
                  <a:srgbClr val="000066"/>
                </a:solidFill>
                <a:latin typeface="+mn-lt"/>
              </a:rPr>
              <a:t> Get exercise as often as possible.</a:t>
            </a:r>
          </a:p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GB" sz="2600" dirty="0" smtClean="0">
                <a:solidFill>
                  <a:srgbClr val="000066"/>
                </a:solidFill>
                <a:latin typeface="+mn-lt"/>
              </a:rPr>
              <a:t> Get infections treated early.</a:t>
            </a:r>
          </a:p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GB" sz="2600" dirty="0" smtClean="0">
                <a:solidFill>
                  <a:srgbClr val="000066"/>
                </a:solidFill>
                <a:latin typeface="+mn-lt"/>
              </a:rPr>
              <a:t> Take all medications as directed by your doctor.</a:t>
            </a:r>
          </a:p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US" sz="2600" dirty="0" smtClean="0">
                <a:solidFill>
                  <a:srgbClr val="000066"/>
                </a:solidFill>
                <a:latin typeface="+mn-lt"/>
              </a:rPr>
              <a:t> Manage symptoms and medication side effects through diet.</a:t>
            </a:r>
          </a:p>
          <a:p>
            <a:pPr marL="406400" indent="-406400" eaLnBrk="1" hangingPunct="1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US" sz="2600" dirty="0" smtClean="0">
                <a:solidFill>
                  <a:srgbClr val="000066"/>
                </a:solidFill>
                <a:latin typeface="+mn-lt"/>
              </a:rPr>
              <a:t> Attend scheduled follow-up visits.</a:t>
            </a:r>
            <a:endParaRPr lang="en-US" sz="260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803"/>
            <a:ext cx="7949328" cy="627895"/>
          </a:xfrm>
        </p:spPr>
        <p:txBody>
          <a:bodyPr/>
          <a:lstStyle/>
          <a:p>
            <a:r>
              <a:rPr lang="en-US" sz="4000" spc="0" dirty="0" smtClean="0">
                <a:cs typeface="Arial" charset="0"/>
              </a:rPr>
              <a:t>CRITICAL NUTRITION ACTIONS</a:t>
            </a:r>
            <a:endParaRPr lang="en-US" sz="40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34184" y="392378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1.26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5536" y="1532294"/>
            <a:ext cx="8132928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3088" lvl="4" indent="-285750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Nutrition assessment</a:t>
            </a:r>
          </a:p>
          <a:p>
            <a:pPr marL="573088" lvl="4" indent="-285750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Nutrition counseling and education</a:t>
            </a:r>
          </a:p>
          <a:p>
            <a:pPr marL="573088" lvl="4" indent="-285750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Demonstration of how to prepare nutritious food</a:t>
            </a:r>
          </a:p>
          <a:p>
            <a:pPr marL="573088" lvl="4" indent="-285750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Prescription of specialized food products for acutely malnourished clients </a:t>
            </a:r>
          </a:p>
          <a:p>
            <a:pPr marL="573088" lvl="4" indent="-285750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Micronutrient supplementation</a:t>
            </a:r>
          </a:p>
          <a:p>
            <a:pPr marL="573088" lvl="4" indent="-285750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Deworming</a:t>
            </a:r>
          </a:p>
          <a:p>
            <a:pPr marL="573088" lvl="4" indent="-285750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Referral to community economic strengthening, livelihood, and food security services</a:t>
            </a:r>
            <a:endParaRPr lang="en-US" sz="2900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76559" y="27764"/>
            <a:ext cx="7481455" cy="548318"/>
          </a:xfrm>
        </p:spPr>
        <p:txBody>
          <a:bodyPr/>
          <a:lstStyle/>
          <a:p>
            <a:r>
              <a:rPr lang="en-US" sz="4000" spc="0" dirty="0" smtClean="0">
                <a:cs typeface="Arial" charset="0"/>
              </a:rPr>
              <a:t>NUTRITION SERVICES IN HEALTH CARE FACILITIES</a:t>
            </a:r>
            <a:endParaRPr lang="en-US" sz="4000" spc="0" dirty="0"/>
          </a:p>
        </p:txBody>
      </p:sp>
      <p:sp>
        <p:nvSpPr>
          <p:cNvPr id="8" name="TextBox 7"/>
          <p:cNvSpPr txBox="1"/>
          <p:nvPr/>
        </p:nvSpPr>
        <p:spPr>
          <a:xfrm>
            <a:off x="216414" y="224480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1.27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2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6300" y="1458828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Nutrition Assessment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3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3"/>
          <p:cNvSpPr>
            <a:spLocks noGrp="1" noChangeArrowheads="1"/>
          </p:cNvSpPr>
          <p:nvPr>
            <p:ph idx="1"/>
          </p:nvPr>
        </p:nvSpPr>
        <p:spPr>
          <a:xfrm>
            <a:off x="251459" y="1477721"/>
            <a:ext cx="8641082" cy="4525963"/>
          </a:xfrm>
        </p:spPr>
        <p:txBody>
          <a:bodyPr>
            <a:noAutofit/>
          </a:bodyPr>
          <a:lstStyle/>
          <a:p>
            <a:pPr marL="514350" indent="-514350">
              <a:buClr>
                <a:srgbClr val="000066"/>
              </a:buClr>
              <a:buFont typeface="Arial" charset="0"/>
              <a:buAutoNum type="arabicPeriod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Explain the importance of nutrition assessment. </a:t>
            </a:r>
          </a:p>
          <a:p>
            <a:pPr marL="514350" indent="-514350"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Take and interpret anthropometric measurements accurately. </a:t>
            </a:r>
          </a:p>
          <a:p>
            <a:pPr marL="514350" indent="-514350"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/>
              <a:defRPr/>
            </a:pPr>
            <a:r>
              <a:rPr lang="en-GB" sz="3000" dirty="0" smtClean="0">
                <a:solidFill>
                  <a:srgbClr val="000066"/>
                </a:solidFill>
                <a:latin typeface="Calibri" pitchFamily="34" charset="0"/>
              </a:rPr>
              <a:t>D</a:t>
            </a:r>
            <a:r>
              <a:rPr lang="en-US" sz="3000" dirty="0" smtClean="0">
                <a:solidFill>
                  <a:srgbClr val="000066"/>
                </a:solidFill>
                <a:latin typeface="Calibri" pitchFamily="34" charset="0"/>
              </a:rPr>
              <a:t>o </a:t>
            </a:r>
            <a:r>
              <a:rPr lang="en-US" sz="3000" dirty="0">
                <a:solidFill>
                  <a:srgbClr val="000066"/>
                </a:solidFill>
                <a:latin typeface="Calibri" pitchFamily="34" charset="0"/>
              </a:rPr>
              <a:t>simple </a:t>
            </a:r>
            <a:r>
              <a:rPr lang="en-US" sz="3000" dirty="0" smtClean="0">
                <a:solidFill>
                  <a:srgbClr val="000066"/>
                </a:solidFill>
                <a:latin typeface="Calibri" pitchFamily="34" charset="0"/>
              </a:rPr>
              <a:t>clinical and dietary assessment</a:t>
            </a:r>
            <a:r>
              <a:rPr lang="en-US" sz="3000" dirty="0">
                <a:solidFill>
                  <a:srgbClr val="000066"/>
                </a:solidFill>
                <a:latin typeface="Calibri" pitchFamily="34" charset="0"/>
              </a:rPr>
              <a:t>.</a:t>
            </a:r>
          </a:p>
          <a:p>
            <a:pPr marL="512763" indent="-512763"/>
            <a:r>
              <a:rPr lang="en-US" sz="3000" dirty="0">
                <a:solidFill>
                  <a:srgbClr val="000066"/>
                </a:solidFill>
                <a:latin typeface="Calibri" pitchFamily="34" charset="0"/>
              </a:rPr>
              <a:t>4. </a:t>
            </a:r>
            <a:r>
              <a:rPr lang="en-US" sz="3000" dirty="0" smtClean="0">
                <a:solidFill>
                  <a:srgbClr val="000066"/>
                </a:solidFill>
                <a:latin typeface="Calibri" pitchFamily="34" charset="0"/>
              </a:rPr>
              <a:t>	Explain </a:t>
            </a:r>
            <a:r>
              <a:rPr lang="en-US" sz="3000" dirty="0">
                <a:solidFill>
                  <a:srgbClr val="000066"/>
                </a:solidFill>
                <a:latin typeface="Calibri" pitchFamily="34" charset="0"/>
              </a:rPr>
              <a:t>the importance of biochemical assessment.</a:t>
            </a:r>
          </a:p>
          <a:p>
            <a:pPr>
              <a:spcBef>
                <a:spcPts val="900"/>
              </a:spcBef>
              <a:buClr>
                <a:srgbClr val="000066"/>
              </a:buClr>
              <a:buFont typeface="+mj-lt"/>
              <a:buAutoNum type="arabicPeriod" startAt="5"/>
              <a:defRPr/>
            </a:pPr>
            <a:r>
              <a:rPr lang="en-GB" sz="3000" dirty="0">
                <a:solidFill>
                  <a:srgbClr val="000066"/>
                </a:solidFill>
                <a:latin typeface="Calibri" pitchFamily="34" charset="0"/>
              </a:rPr>
              <a:t>Classify nutritional status correctly based on assessment.</a:t>
            </a:r>
            <a:endParaRPr lang="en-US" sz="3000" dirty="0">
              <a:solidFill>
                <a:srgbClr val="000066"/>
              </a:solidFill>
              <a:latin typeface="Calibri" pitchFamily="34" charset="0"/>
            </a:endParaRPr>
          </a:p>
          <a:p>
            <a:pPr>
              <a:spcBef>
                <a:spcPts val="900"/>
              </a:spcBef>
              <a:buClr>
                <a:srgbClr val="000066"/>
              </a:buClr>
              <a:buFont typeface="Arial" charset="0"/>
              <a:buAutoNum type="arabicPeriod" startAt="5"/>
              <a:defRPr/>
            </a:pPr>
            <a:r>
              <a:rPr lang="en-GB" sz="3000" dirty="0">
                <a:solidFill>
                  <a:srgbClr val="000066"/>
                </a:solidFill>
                <a:latin typeface="Calibri" pitchFamily="34" charset="0"/>
              </a:rPr>
              <a:t>Explain the importance of recording client nutrition information.</a:t>
            </a:r>
            <a:endParaRPr lang="en-US" sz="3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08319" y="300154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LEARNING OBJECTIVES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26011" y="4095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Content Placeholder 2"/>
          <p:cNvSpPr>
            <a:spLocks noGrp="1"/>
          </p:cNvSpPr>
          <p:nvPr>
            <p:ph idx="1"/>
          </p:nvPr>
        </p:nvSpPr>
        <p:spPr>
          <a:xfrm>
            <a:off x="37778" y="1579924"/>
            <a:ext cx="5145205" cy="36889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631825" lvl="4" indent="-344488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cs typeface="Arial" pitchFamily="34" charset="0"/>
              </a:rPr>
              <a:t>Identifies people at risk of undernutrition for action before they become severely malnourished</a:t>
            </a:r>
          </a:p>
          <a:p>
            <a:pPr marL="631825" lvl="4" indent="-344488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cs typeface="Arial" pitchFamily="34" charset="0"/>
              </a:rPr>
              <a:t>Measures changes in nutritional status to monitor progress</a:t>
            </a:r>
          </a:p>
          <a:p>
            <a:pPr marL="631825" lvl="4" indent="-344488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cs typeface="Arial" pitchFamily="34" charset="0"/>
              </a:rPr>
              <a:t>Determines what interventions clients need</a:t>
            </a:r>
          </a:p>
          <a:p>
            <a:pPr marL="631825" lvl="4" indent="-344488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900" dirty="0" smtClean="0">
                <a:solidFill>
                  <a:srgbClr val="000066"/>
                </a:solidFill>
                <a:cs typeface="Arial" pitchFamily="34" charset="0"/>
              </a:rPr>
              <a:t>Identifies needs for nutrition counseling</a:t>
            </a:r>
          </a:p>
          <a:p>
            <a:pPr marL="0" indent="0" eaLnBrk="1" hangingPunct="1">
              <a:spcBef>
                <a:spcPts val="600"/>
              </a:spcBef>
              <a:buClr>
                <a:srgbClr val="000066"/>
              </a:buClr>
              <a:buNone/>
              <a:defRPr/>
            </a:pPr>
            <a:endParaRPr lang="en-US" sz="2900" dirty="0" smtClean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21967" y="14116"/>
            <a:ext cx="7922033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IMPORTANCE OF </a:t>
            </a:r>
            <a:br>
              <a:rPr lang="en-US" sz="4200" spc="0" dirty="0" smtClean="0">
                <a:cs typeface="Arial" charset="0"/>
              </a:rPr>
            </a:br>
            <a:r>
              <a:rPr lang="en-US" sz="4200" spc="0" dirty="0" smtClean="0">
                <a:cs typeface="Arial" charset="0"/>
              </a:rPr>
              <a:t>NUTRITION ASSESSMENT </a:t>
            </a:r>
            <a:endParaRPr lang="en-US" sz="4200" spc="0" dirty="0"/>
          </a:p>
        </p:txBody>
      </p:sp>
      <p:grpSp>
        <p:nvGrpSpPr>
          <p:cNvPr id="3" name="Group 7"/>
          <p:cNvGrpSpPr/>
          <p:nvPr/>
        </p:nvGrpSpPr>
        <p:grpSpPr>
          <a:xfrm>
            <a:off x="5288280" y="2000965"/>
            <a:ext cx="3578225" cy="4193977"/>
            <a:chOff x="5348288" y="1600200"/>
            <a:chExt cx="3578225" cy="4193977"/>
          </a:xfrm>
        </p:grpSpPr>
        <p:pic>
          <p:nvPicPr>
            <p:cNvPr id="2" name="Picture 7" descr="npo00003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288" y="1600200"/>
              <a:ext cx="3529012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25"/>
            <p:cNvSpPr txBox="1">
              <a:spLocks noChangeArrowheads="1"/>
            </p:cNvSpPr>
            <p:nvPr/>
          </p:nvSpPr>
          <p:spPr bwMode="auto">
            <a:xfrm>
              <a:off x="5957888" y="5486400"/>
              <a:ext cx="29686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fr-FR" sz="1400" i="1" dirty="0">
                  <a:solidFill>
                    <a:srgbClr val="000066"/>
                  </a:solidFill>
                </a:rPr>
                <a:t>Photo: </a:t>
              </a:r>
              <a:r>
                <a:rPr lang="fr-FR" sz="1400" dirty="0" smtClean="0">
                  <a:solidFill>
                    <a:srgbClr val="000066"/>
                  </a:solidFill>
                </a:rPr>
                <a:t>Wendy Hammond</a:t>
              </a:r>
              <a:endParaRPr lang="fr-FR" sz="1400" dirty="0">
                <a:solidFill>
                  <a:srgbClr val="000066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6960" y="194017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5695661"/>
            <a:ext cx="9143999" cy="9985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66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66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66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66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Content Placeholder 2"/>
          <p:cNvSpPr>
            <a:spLocks noGrp="1"/>
          </p:cNvSpPr>
          <p:nvPr>
            <p:ph idx="1"/>
          </p:nvPr>
        </p:nvSpPr>
        <p:spPr>
          <a:xfrm>
            <a:off x="473822" y="1605737"/>
            <a:ext cx="8229600" cy="4525963"/>
          </a:xfrm>
        </p:spPr>
        <p:txBody>
          <a:bodyPr>
            <a:normAutofit/>
          </a:bodyPr>
          <a:lstStyle/>
          <a:p>
            <a:pPr marL="287338" lvl="4" indent="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r>
              <a:rPr lang="en-US" sz="3600" b="1" dirty="0" smtClean="0">
                <a:solidFill>
                  <a:srgbClr val="C00000"/>
                </a:solidFill>
                <a:cs typeface="Arial" pitchFamily="34" charset="0"/>
              </a:rPr>
              <a:t>A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nthropometric</a:t>
            </a:r>
          </a:p>
          <a:p>
            <a:pPr marL="287338" lvl="4" indent="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iochemical</a:t>
            </a:r>
          </a:p>
          <a:p>
            <a:pPr marL="287338" lvl="4" indent="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cs typeface="Arial" pitchFamily="34" charset="0"/>
              </a:rPr>
              <a:t>C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linical</a:t>
            </a:r>
          </a:p>
          <a:p>
            <a:pPr marL="287338" lvl="4" indent="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cs typeface="Arial" pitchFamily="34" charset="0"/>
              </a:rPr>
              <a:t>D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ietary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spc="0" dirty="0" smtClean="0">
                <a:cs typeface="Arial" charset="0"/>
              </a:rPr>
              <a:t>TYPES OF NUTRITION ASSESSMENT 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6" y="187088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Content Placeholder 2"/>
          <p:cNvSpPr>
            <a:spLocks noGrp="1"/>
          </p:cNvSpPr>
          <p:nvPr>
            <p:ph idx="1"/>
          </p:nvPr>
        </p:nvSpPr>
        <p:spPr>
          <a:xfrm>
            <a:off x="87086" y="1586345"/>
            <a:ext cx="9056914" cy="4525963"/>
          </a:xfrm>
        </p:spPr>
        <p:txBody>
          <a:bodyPr>
            <a:noAutofit/>
          </a:bodyPr>
          <a:lstStyle/>
          <a:p>
            <a:pPr marL="631825" lvl="4" indent="-344488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SAM with medical </a:t>
            </a:r>
            <a:r>
              <a:rPr lang="en-GB" sz="3000" smtClean="0">
                <a:solidFill>
                  <a:srgbClr val="000066"/>
                </a:solidFill>
                <a:latin typeface="+mj-lt"/>
                <a:cs typeface="Arial" pitchFamily="34" charset="0"/>
              </a:rPr>
              <a:t>complications or </a:t>
            </a:r>
            <a:r>
              <a:rPr lang="en-GB" sz="30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no appetite </a:t>
            </a:r>
          </a:p>
          <a:p>
            <a:pPr marL="631825" lvl="4" indent="-344488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SAM with appetite and no medical complications</a:t>
            </a:r>
          </a:p>
          <a:p>
            <a:pPr marL="631825" lvl="4" indent="-344488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MAM for children under 5</a:t>
            </a:r>
          </a:p>
          <a:p>
            <a:pPr marL="631825" lvl="4" indent="-344488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Moderate malnutrition for older children, adolescents, and adults</a:t>
            </a:r>
          </a:p>
          <a:p>
            <a:pPr marL="631825" lvl="4" indent="-344488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Normal nutritional status</a:t>
            </a:r>
            <a:endParaRPr lang="en-US" sz="3000" dirty="0" smtClean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pPr marL="631825" lvl="4" indent="-344488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Overweight</a:t>
            </a:r>
          </a:p>
          <a:p>
            <a:pPr marL="631825" lvl="4" indent="-344488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0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Obesity</a:t>
            </a:r>
            <a:endParaRPr lang="en-US" sz="3000" dirty="0" smtClean="0">
              <a:solidFill>
                <a:srgbClr val="000066"/>
              </a:solidFill>
              <a:latin typeface="+mj-lt"/>
              <a:cs typeface="Arial" pitchFamily="34" charset="0"/>
            </a:endParaRPr>
          </a:p>
          <a:p>
            <a:pPr lvl="0">
              <a:buNone/>
            </a:pPr>
            <a:endParaRPr lang="en-GB" sz="3000" dirty="0" smtClean="0">
              <a:solidFill>
                <a:srgbClr val="000066"/>
              </a:solidFill>
              <a:latin typeface="+mj-lt"/>
            </a:endParaRPr>
          </a:p>
          <a:p>
            <a:pPr eaLnBrk="1" hangingPunct="1">
              <a:spcBef>
                <a:spcPts val="900"/>
              </a:spcBef>
              <a:spcAft>
                <a:spcPts val="1200"/>
              </a:spcAft>
              <a:buFont typeface="Wingdings 3" pitchFamily="18" charset="2"/>
              <a:buNone/>
              <a:defRPr/>
            </a:pPr>
            <a:endParaRPr lang="en-US" sz="3000" dirty="0" smtClean="0"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13648"/>
            <a:ext cx="7481455" cy="548318"/>
          </a:xfrm>
        </p:spPr>
        <p:txBody>
          <a:bodyPr/>
          <a:lstStyle/>
          <a:p>
            <a:r>
              <a:rPr lang="en-GB" sz="4200" spc="0" dirty="0" smtClean="0">
                <a:cs typeface="Arial" charset="0"/>
              </a:rPr>
              <a:t>CLASSIFICATIONS OF </a:t>
            </a:r>
            <a:br>
              <a:rPr lang="en-GB" sz="4200" spc="0" dirty="0" smtClean="0">
                <a:cs typeface="Arial" charset="0"/>
              </a:rPr>
            </a:br>
            <a:r>
              <a:rPr lang="en-GB" sz="4200" spc="0" dirty="0" smtClean="0">
                <a:cs typeface="Arial" charset="0"/>
              </a:rPr>
              <a:t>NUTRITIONAL STATUS 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26011" y="187656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498143" y="1932737"/>
            <a:ext cx="8277367" cy="4525963"/>
          </a:xfrm>
          <a:noFill/>
        </p:spPr>
        <p:txBody>
          <a:bodyPr>
            <a:normAutofit/>
          </a:bodyPr>
          <a:lstStyle/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7.</a:t>
            </a:r>
            <a:r>
              <a:rPr lang="en-GB" altLang="ko-KR" sz="3200" dirty="0" smtClean="0">
                <a:latin typeface="Calibri" pitchFamily="34" charset="0"/>
              </a:rPr>
              <a:t> Nutrition and Antiretroviral Therapy</a:t>
            </a:r>
          </a:p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8.</a:t>
            </a:r>
            <a:r>
              <a:rPr lang="en-GB" altLang="ko-KR" sz="3200" dirty="0" smtClean="0">
                <a:latin typeface="Calibri" pitchFamily="34" charset="0"/>
              </a:rPr>
              <a:t> Nutrition Support</a:t>
            </a:r>
          </a:p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9. </a:t>
            </a:r>
            <a:r>
              <a:rPr lang="en-GB" altLang="ko-KR" sz="3200" dirty="0" smtClean="0">
                <a:latin typeface="Calibri" pitchFamily="34" charset="0"/>
              </a:rPr>
              <a:t>Health Facility-Community Linkages</a:t>
            </a:r>
          </a:p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10. </a:t>
            </a:r>
            <a:r>
              <a:rPr lang="en-GB" altLang="ko-KR" sz="3200" dirty="0" smtClean="0">
                <a:latin typeface="Calibri" pitchFamily="34" charset="0"/>
              </a:rPr>
              <a:t>NACS Monitoring and Reporting</a:t>
            </a:r>
          </a:p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11. </a:t>
            </a:r>
            <a:r>
              <a:rPr lang="en-GB" altLang="ko-KR" sz="3200" dirty="0" smtClean="0">
                <a:latin typeface="Calibri" pitchFamily="34" charset="0"/>
              </a:rPr>
              <a:t>Site Practice Visits</a:t>
            </a:r>
          </a:p>
          <a:p>
            <a:pPr marL="609600" indent="-609600" eaLnBrk="1" hangingPunct="1">
              <a:spcBef>
                <a:spcPts val="900"/>
              </a:spcBef>
            </a:pPr>
            <a:r>
              <a:rPr lang="en-GB" altLang="ko-KR" sz="3200" b="1" dirty="0" smtClean="0">
                <a:latin typeface="Calibri" pitchFamily="34" charset="0"/>
              </a:rPr>
              <a:t>Module 12. </a:t>
            </a:r>
            <a:r>
              <a:rPr lang="en-GB" altLang="ko-KR" sz="3200" dirty="0" smtClean="0">
                <a:latin typeface="Calibri" pitchFamily="34" charset="0"/>
              </a:rPr>
              <a:t>NACS Action Plan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08319" y="313800"/>
            <a:ext cx="7481455" cy="548318"/>
          </a:xfrm>
        </p:spPr>
        <p:txBody>
          <a:bodyPr/>
          <a:lstStyle/>
          <a:p>
            <a:r>
              <a:rPr lang="en-US" sz="4200" b="1" spc="0" dirty="0" smtClean="0"/>
              <a:t>COURSE STRUCTURE (Cont.)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35535" y="409575"/>
            <a:ext cx="710451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0.4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0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41212" y="1719943"/>
            <a:ext cx="7287479" cy="4525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GB" sz="3600" dirty="0" smtClean="0">
                <a:solidFill>
                  <a:srgbClr val="000066"/>
                </a:solidFill>
              </a:rPr>
              <a:t>Measurement of the size, weight, and proportions of the human body </a:t>
            </a:r>
            <a:r>
              <a:rPr lang="en-US" sz="3600" dirty="0" smtClean="0">
                <a:solidFill>
                  <a:srgbClr val="000066"/>
                </a:solidFill>
              </a:rPr>
              <a:t/>
            </a:r>
            <a:br>
              <a:rPr lang="en-US" sz="3600" dirty="0" smtClean="0">
                <a:solidFill>
                  <a:srgbClr val="000066"/>
                </a:solidFill>
              </a:rPr>
            </a:br>
            <a:endParaRPr lang="en-US" sz="3600" dirty="0" smtClean="0">
              <a:solidFill>
                <a:srgbClr val="000066"/>
              </a:solidFill>
            </a:endParaRPr>
          </a:p>
          <a:p>
            <a:pPr marL="0" indent="0">
              <a:buNone/>
              <a:defRPr/>
            </a:pPr>
            <a:endParaRPr lang="en-US" sz="3600" dirty="0" smtClean="0">
              <a:solidFill>
                <a:srgbClr val="000066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281102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ANTHROPOMETRY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06961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57" y="1428095"/>
            <a:ext cx="8229600" cy="4525963"/>
          </a:xfrm>
        </p:spPr>
        <p:txBody>
          <a:bodyPr>
            <a:noAutofit/>
          </a:bodyPr>
          <a:lstStyle/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Head circumference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Weight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Height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Mid-upper arm circumference (</a:t>
            </a:r>
            <a:r>
              <a:rPr lang="en-US" sz="2800" dirty="0">
                <a:solidFill>
                  <a:srgbClr val="000066"/>
                </a:solidFill>
                <a:cs typeface="Arial" pitchFamily="34" charset="0"/>
              </a:rPr>
              <a:t>MUAC</a:t>
            </a: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)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Body </a:t>
            </a:r>
            <a:r>
              <a:rPr lang="en-US" sz="2800" dirty="0">
                <a:solidFill>
                  <a:srgbClr val="000066"/>
                </a:solidFill>
                <a:cs typeface="Arial" pitchFamily="34" charset="0"/>
              </a:rPr>
              <a:t>mass index (BMI)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2800" dirty="0" smtClean="0">
              <a:solidFill>
                <a:srgbClr val="000066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Clr>
                <a:srgbClr val="000066"/>
              </a:buClr>
              <a:buNone/>
              <a:defRPr/>
            </a:pPr>
            <a:r>
              <a:rPr lang="en-US" b="1" dirty="0" smtClean="0">
                <a:solidFill>
                  <a:srgbClr val="000066"/>
                </a:solidFill>
                <a:latin typeface="Calibri" pitchFamily="34" charset="0"/>
              </a:rPr>
              <a:t> Measurements presented as indexes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BMI-for-age 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Weight-for-age z-score (WAZ)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Height-for-age z-</a:t>
            </a:r>
            <a:r>
              <a:rPr lang="en-US" sz="2800" dirty="0">
                <a:solidFill>
                  <a:srgbClr val="000066"/>
                </a:solidFill>
                <a:cs typeface="Arial" pitchFamily="34" charset="0"/>
              </a:rPr>
              <a:t>s</a:t>
            </a:r>
            <a:r>
              <a:rPr lang="en-US" sz="2800" dirty="0" smtClean="0">
                <a:solidFill>
                  <a:srgbClr val="000066"/>
                </a:solidFill>
                <a:cs typeface="Arial" pitchFamily="34" charset="0"/>
              </a:rPr>
              <a:t>core (HAZ)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14116"/>
            <a:ext cx="7758260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TYPES OF ANTHROPOMETRIC MEASUREMENT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06961" y="197181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954741" y="1496009"/>
            <a:ext cx="7234519" cy="4525963"/>
          </a:xfrm>
        </p:spPr>
        <p:txBody>
          <a:bodyPr>
            <a:noAutofit/>
          </a:bodyPr>
          <a:lstStyle/>
          <a:p>
            <a:pPr marL="344488" lvl="4" indent="-344488"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Used to assess nutritional status in children from birth to 59 months of age</a:t>
            </a:r>
          </a:p>
          <a:p>
            <a:pPr marL="344488" lvl="4" indent="-344488"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 smtClean="0"/>
              <a:t>Measured against WHO growth standards</a:t>
            </a:r>
          </a:p>
          <a:p>
            <a:pPr marL="344488" lvl="4" indent="-344488"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Written as a z-score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799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WEIGHT-FOR-HEIGHT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20609" y="391804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2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799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Z-SCORES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20609" y="391804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2.9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988" y="1434062"/>
            <a:ext cx="8372079" cy="5136759"/>
            <a:chOff x="407988" y="1434062"/>
            <a:chExt cx="8372079" cy="5136759"/>
          </a:xfrm>
        </p:grpSpPr>
        <p:pic>
          <p:nvPicPr>
            <p:cNvPr id="6" name="Picture 27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6" t="17273" r="9082" b="12180"/>
            <a:stretch/>
          </p:blipFill>
          <p:spPr bwMode="auto">
            <a:xfrm>
              <a:off x="407988" y="1434062"/>
              <a:ext cx="8372079" cy="432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5519057" y="5965371"/>
              <a:ext cx="2862943" cy="10886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1194673" y="5965371"/>
              <a:ext cx="2495584" cy="0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548380" y="6078378"/>
              <a:ext cx="2362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b="1" dirty="0" smtClean="0">
                  <a:solidFill>
                    <a:srgbClr val="000000"/>
                  </a:solidFill>
                </a:rPr>
                <a:t>Undernutrition</a:t>
              </a:r>
              <a:endParaRPr lang="en-GB" sz="26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29847" y="6078377"/>
              <a:ext cx="210094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600" b="1" dirty="0" smtClean="0">
                  <a:solidFill>
                    <a:srgbClr val="000000"/>
                  </a:solidFill>
                </a:rPr>
                <a:t>Overnutrition</a:t>
              </a:r>
              <a:endParaRPr lang="en-GB" sz="2600" b="1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799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WHZ CUTOFFS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6414" y="39180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2.10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889437"/>
              </p:ext>
            </p:extLst>
          </p:nvPr>
        </p:nvGraphicFramePr>
        <p:xfrm>
          <a:off x="795092" y="2365535"/>
          <a:ext cx="7699245" cy="32112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39849"/>
                <a:gridCol w="1539849"/>
                <a:gridCol w="1539849"/>
                <a:gridCol w="1539849"/>
                <a:gridCol w="1539849"/>
              </a:tblGrid>
              <a:tr h="8275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&lt; –3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≥ –3 </a:t>
                      </a:r>
                      <a:r>
                        <a:rPr lang="en-GB" sz="2200" spc="-5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o &lt; –2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≥ </a:t>
                      </a: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–2 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to </a:t>
                      </a: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≤ 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lang="en-GB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 to </a:t>
                      </a: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≤</a:t>
                      </a:r>
                      <a:r>
                        <a:rPr lang="en-GB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200" spc="1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lang="en-GB" sz="2200" b="1" kern="1200" spc="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</a:t>
                      </a:r>
                      <a:endParaRPr lang="en-US" sz="2200" b="1" kern="1200" spc="1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39BFF"/>
                    </a:solidFill>
                  </a:tcPr>
                </a:tc>
              </a:tr>
              <a:tr h="13462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SAM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 smtClean="0">
                          <a:solidFill>
                            <a:schemeClr val="tx1"/>
                          </a:solidFill>
                          <a:effectLst/>
                        </a:rPr>
                        <a:t>MAM</a:t>
                      </a:r>
                      <a:endParaRPr lang="en-US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DB6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Normal 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nutritional status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Overweight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200" spc="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Obesity</a:t>
                      </a:r>
                      <a:endParaRPr lang="en-US" sz="2200" b="1" kern="1200" spc="1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39BFF"/>
                    </a:solidFill>
                  </a:tcPr>
                </a:tc>
              </a:tr>
              <a:tr h="103741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900" dirty="0">
                          <a:solidFill>
                            <a:schemeClr val="tx1"/>
                          </a:solidFill>
                          <a:effectLst/>
                        </a:rPr>
                        <a:t>Undernutrition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900" spc="1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GB" sz="2900" spc="-20" dirty="0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en-GB" sz="2900" dirty="0">
                          <a:solidFill>
                            <a:schemeClr val="tx1"/>
                          </a:solidFill>
                          <a:effectLst/>
                        </a:rPr>
                        <a:t>ernutrition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55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102736" y="1605737"/>
            <a:ext cx="8556171" cy="4525963"/>
          </a:xfrm>
        </p:spPr>
        <p:txBody>
          <a:bodyPr>
            <a:noAutofit/>
          </a:bodyPr>
          <a:lstStyle/>
          <a:p>
            <a:pPr marL="631825" lvl="4" indent="-344488"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A reliable indicator of body fatness in adults</a:t>
            </a:r>
          </a:p>
          <a:p>
            <a:pPr marL="631825" lvl="4" indent="-344488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Calculated as 	</a:t>
            </a:r>
            <a:r>
              <a:rPr lang="en-US" sz="3400" u="sng" dirty="0" smtClean="0">
                <a:solidFill>
                  <a:srgbClr val="C00000"/>
                </a:solidFill>
                <a:cs typeface="Arial" pitchFamily="34" charset="0"/>
              </a:rPr>
              <a:t>weight (kg)</a:t>
            </a:r>
          </a:p>
          <a:p>
            <a:pPr marL="287338" lvl="4" indent="3316288"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SzPct val="100000"/>
              <a:buNone/>
              <a:defRPr/>
            </a:pPr>
            <a:r>
              <a:rPr lang="en-US" sz="3400" dirty="0" smtClean="0">
                <a:solidFill>
                  <a:srgbClr val="C00000"/>
                </a:solidFill>
                <a:cs typeface="Arial" pitchFamily="34" charset="0"/>
              </a:rPr>
              <a:t> height (m)</a:t>
            </a:r>
            <a:r>
              <a:rPr lang="en-US" sz="3400" baseline="30000" dirty="0" smtClean="0">
                <a:solidFill>
                  <a:srgbClr val="C00000"/>
                </a:solidFill>
                <a:cs typeface="Arial" pitchFamily="34" charset="0"/>
              </a:rPr>
              <a:t>2</a:t>
            </a:r>
          </a:p>
          <a:p>
            <a:pPr marL="631825" lvl="4" indent="-344488"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Not accurate in pregnant women; women up to 6 months postpartum; or adults with edema, whose weight gain is not linked to nutritional status. For these groups, use MUAC.</a:t>
            </a:r>
          </a:p>
          <a:p>
            <a:pPr marL="2401888" lvl="8" indent="-285750"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400" dirty="0" smtClean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799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BODY MASS INDEX (BMI)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6414" y="39180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2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799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BMI-FOR-AGE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6414" y="39180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67370"/>
              </p:ext>
            </p:extLst>
          </p:nvPr>
        </p:nvGraphicFramePr>
        <p:xfrm>
          <a:off x="722378" y="3367020"/>
          <a:ext cx="7699245" cy="23588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39849"/>
                <a:gridCol w="1539849"/>
                <a:gridCol w="1539849"/>
                <a:gridCol w="1539849"/>
                <a:gridCol w="1539849"/>
              </a:tblGrid>
              <a:tr h="6925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&lt; –3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≥ –3 </a:t>
                      </a:r>
                      <a:r>
                        <a:rPr lang="en-GB" sz="2200" spc="-5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o &lt; –2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≥ </a:t>
                      </a: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–2 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to </a:t>
                      </a: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≤ +1</a:t>
                      </a:r>
                    </a:p>
                  </a:txBody>
                  <a:tcPr marL="0" marR="0" marT="0" marB="0" anchor="ctr"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+1 </a:t>
                      </a:r>
                      <a:r>
                        <a:rPr lang="en-GB" sz="2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</a:t>
                      </a: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≤</a:t>
                      </a:r>
                      <a:r>
                        <a:rPr lang="en-GB" sz="2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+2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200" spc="1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+2</a:t>
                      </a:r>
                      <a:endParaRPr lang="en-US" sz="2200" b="1" kern="1200" spc="1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39BFF"/>
                    </a:solidFill>
                  </a:tcPr>
                </a:tc>
              </a:tr>
              <a:tr h="1666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SAM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dirty="0" smtClean="0">
                          <a:solidFill>
                            <a:schemeClr val="tx1"/>
                          </a:solidFill>
                          <a:effectLst/>
                        </a:rPr>
                        <a:t>MAM</a:t>
                      </a:r>
                      <a:endParaRPr lang="en-US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 smtClean="0">
                          <a:solidFill>
                            <a:schemeClr val="tx1"/>
                          </a:solidFill>
                          <a:effectLst/>
                        </a:rPr>
                        <a:t>Normal 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nutritional status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C0E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Overweight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1" kern="1200" spc="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Obesity</a:t>
                      </a:r>
                      <a:endParaRPr lang="en-US" sz="2200" b="1" kern="1200" spc="1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39BFF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6415" y="1694490"/>
            <a:ext cx="84597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1825" lvl="4" indent="-344488"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Can be used to find nutritional status for children and adolescents 5</a:t>
            </a:r>
            <a:r>
              <a:rPr lang="en-US" sz="3400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–</a:t>
            </a: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18 years of age</a:t>
            </a:r>
            <a:endParaRPr lang="en-US" sz="3400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3"/>
          <p:cNvSpPr>
            <a:spLocks noGrp="1" noChangeArrowheads="1"/>
          </p:cNvSpPr>
          <p:nvPr>
            <p:ph idx="1"/>
          </p:nvPr>
        </p:nvSpPr>
        <p:spPr>
          <a:xfrm>
            <a:off x="359229" y="1542476"/>
            <a:ext cx="8588828" cy="4525963"/>
          </a:xfrm>
        </p:spPr>
        <p:txBody>
          <a:bodyPr>
            <a:noAutofit/>
          </a:bodyPr>
          <a:lstStyle/>
          <a:p>
            <a:pPr marL="573088" lvl="4" indent="-285750">
              <a:lnSpc>
                <a:spcPct val="110000"/>
              </a:lnSpc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Serum protein (albumin level, various enzymes)</a:t>
            </a:r>
          </a:p>
          <a:p>
            <a:pPr marL="573088" lvl="4" indent="-285750">
              <a:lnSpc>
                <a:spcPct val="110000"/>
              </a:lnSpc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Blood-forming nutrients (iron, folic acid, vitamins B6 and B12)</a:t>
            </a:r>
          </a:p>
          <a:p>
            <a:pPr marL="573088" lvl="4" indent="-285750">
              <a:lnSpc>
                <a:spcPct val="110000"/>
              </a:lnSpc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Water-soluble vitamins </a:t>
            </a:r>
            <a:r>
              <a:rPr lang="en-GB" dirty="0">
                <a:solidFill>
                  <a:srgbClr val="000066"/>
                </a:solidFill>
                <a:cs typeface="Arial" pitchFamily="34" charset="0"/>
              </a:rPr>
              <a:t>(B6 and </a:t>
            </a: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B12, C</a:t>
            </a:r>
            <a:r>
              <a:rPr lang="en-GB" dirty="0">
                <a:solidFill>
                  <a:srgbClr val="000066"/>
                </a:solidFill>
                <a:cs typeface="Arial" pitchFamily="34" charset="0"/>
              </a:rPr>
              <a:t>, </a:t>
            </a:r>
            <a:r>
              <a:rPr lang="en-GB" dirty="0" err="1" smtClean="0">
                <a:solidFill>
                  <a:srgbClr val="000066"/>
                </a:solidFill>
                <a:cs typeface="Arial" pitchFamily="34" charset="0"/>
              </a:rPr>
              <a:t>folacin</a:t>
            </a: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, niacin, riboflavin, thiamine)</a:t>
            </a:r>
          </a:p>
          <a:p>
            <a:pPr marL="573088" lvl="4" indent="-285750">
              <a:lnSpc>
                <a:spcPct val="110000"/>
              </a:lnSpc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Fat-soluble vitamins (A, D, E, and K)</a:t>
            </a:r>
          </a:p>
          <a:p>
            <a:pPr marL="573088" lvl="4" indent="-285750">
              <a:lnSpc>
                <a:spcPct val="110000"/>
              </a:lnSpc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Minerals </a:t>
            </a:r>
            <a:r>
              <a:rPr lang="en-GB" dirty="0">
                <a:solidFill>
                  <a:srgbClr val="000066"/>
                </a:solidFill>
                <a:cs typeface="Arial" pitchFamily="34" charset="0"/>
              </a:rPr>
              <a:t>(</a:t>
            </a: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calcium, chloride, iodine, iron,</a:t>
            </a:r>
            <a:r>
              <a:rPr lang="en-GB" dirty="0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potassium, sodium)</a:t>
            </a:r>
          </a:p>
          <a:p>
            <a:pPr marL="573088" lvl="4" indent="-285750">
              <a:lnSpc>
                <a:spcPct val="110000"/>
              </a:lnSpc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Blood lipids (cholesterol, triglycerides)</a:t>
            </a:r>
          </a:p>
          <a:p>
            <a:pPr marL="573088" lvl="4" indent="-285750">
              <a:lnSpc>
                <a:spcPct val="110000"/>
              </a:lnSpc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dirty="0" smtClean="0">
                <a:solidFill>
                  <a:srgbClr val="000066"/>
                </a:solidFill>
                <a:cs typeface="Arial" pitchFamily="34" charset="0"/>
              </a:rPr>
              <a:t>Carbohydrates (fructose, glucose)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41412"/>
            <a:ext cx="7481455" cy="548318"/>
          </a:xfrm>
        </p:spPr>
        <p:txBody>
          <a:bodyPr/>
          <a:lstStyle/>
          <a:p>
            <a:r>
              <a:rPr lang="en-GB" sz="4200" spc="0" dirty="0" smtClean="0">
                <a:cs typeface="Arial" charset="0"/>
              </a:rPr>
              <a:t>BIOCHEMICAL TESTS USED IN NUTRITION ASSESSMENT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2291" y="20130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799"/>
            <a:ext cx="7949328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CLINICAL NUTRITION ASSESSMENT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6414" y="39180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486" y="1758555"/>
            <a:ext cx="80685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 lvl="4" indent="-514350">
              <a:spcBef>
                <a:spcPts val="1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Check for signs of </a:t>
            </a: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malnutrition.</a:t>
            </a:r>
          </a:p>
          <a:p>
            <a:pPr marL="801688" lvl="4" indent="-514350">
              <a:spcBef>
                <a:spcPts val="1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Check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for medical complications.</a:t>
            </a:r>
          </a:p>
          <a:p>
            <a:pPr marL="801688" lvl="4" indent="-514350">
              <a:spcBef>
                <a:spcPts val="1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Check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for growth/weight changes.</a:t>
            </a:r>
          </a:p>
          <a:p>
            <a:pPr marL="801688" lvl="4" indent="-514350">
              <a:spcBef>
                <a:spcPts val="1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Find out what me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dications the client is taking.</a:t>
            </a:r>
          </a:p>
          <a:p>
            <a:pPr marL="514350" indent="-514350">
              <a:spcBef>
                <a:spcPts val="1200"/>
              </a:spcBef>
              <a:buAutoNum type="arabicPeriod"/>
              <a:defRPr/>
            </a:pPr>
            <a:endParaRPr lang="en-GB" sz="36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799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SIGNS OF MALNUTRITION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6414" y="391804"/>
            <a:ext cx="91884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056" y="1587884"/>
            <a:ext cx="8105687" cy="4525963"/>
          </a:xfrm>
        </p:spPr>
        <p:txBody>
          <a:bodyPr>
            <a:noAutofit/>
          </a:bodyPr>
          <a:lstStyle/>
          <a:p>
            <a:pPr marL="573088" lvl="4" indent="-365760">
              <a:lnSpc>
                <a:spcPct val="120000"/>
              </a:lnSpc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Bilateral pitting edema</a:t>
            </a:r>
          </a:p>
          <a:p>
            <a:pPr marL="573088" lvl="4" indent="-36576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In children, baggy skin on buttocks</a:t>
            </a:r>
          </a:p>
          <a:p>
            <a:pPr marL="573088" lvl="4" indent="-36576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Hair 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color changes</a:t>
            </a:r>
          </a:p>
          <a:p>
            <a:pPr marL="573088" lvl="4" indent="-36576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Skin lesions</a:t>
            </a:r>
          </a:p>
          <a:p>
            <a:pPr marL="573088" lvl="4" indent="-36576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Mouth sores or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thrush</a:t>
            </a:r>
          </a:p>
          <a:p>
            <a:pPr marL="573088" lvl="4" indent="-365760"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Dry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, flaky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skin</a:t>
            </a:r>
          </a:p>
          <a:p>
            <a:pPr marL="573088" lvl="4" indent="-365760">
              <a:lnSpc>
                <a:spcPct val="120000"/>
              </a:lnSpc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600" dirty="0">
              <a:solidFill>
                <a:srgbClr val="000066"/>
              </a:solidFill>
              <a:cs typeface="Arial" pitchFamily="34" charset="0"/>
            </a:endParaRPr>
          </a:p>
          <a:p>
            <a:pPr marL="573088" lvl="4" indent="-285750">
              <a:lnSpc>
                <a:spcPct val="120000"/>
              </a:lnSpc>
              <a:spcBef>
                <a:spcPts val="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600" dirty="0">
              <a:solidFill>
                <a:srgbClr val="000066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1057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498143" y="1786433"/>
            <a:ext cx="8277367" cy="4525963"/>
          </a:xfrm>
          <a:noFill/>
        </p:spPr>
        <p:txBody>
          <a:bodyPr>
            <a:noAutofit/>
          </a:bodyPr>
          <a:lstStyle/>
          <a:p>
            <a:pPr marL="457200" lvl="0" indent="-457200">
              <a:spcBef>
                <a:spcPts val="900"/>
              </a:spcBef>
              <a:buFont typeface="Wingdings" pitchFamily="2" charset="2"/>
              <a:buChar char="§"/>
            </a:pPr>
            <a:r>
              <a:rPr lang="en-GB" altLang="ko-KR" sz="3600" dirty="0" smtClean="0">
                <a:latin typeface="Calibri" pitchFamily="34" charset="0"/>
              </a:rPr>
              <a:t>Lecture with slides</a:t>
            </a:r>
            <a:endParaRPr lang="en-US" altLang="ko-KR" sz="3600" dirty="0" smtClean="0">
              <a:latin typeface="Calibri" pitchFamily="34" charset="0"/>
            </a:endParaRPr>
          </a:p>
          <a:p>
            <a:pPr marL="457200" lvl="0" indent="-457200">
              <a:spcBef>
                <a:spcPts val="900"/>
              </a:spcBef>
              <a:buFont typeface="Wingdings" pitchFamily="2" charset="2"/>
              <a:buChar char="§"/>
            </a:pPr>
            <a:r>
              <a:rPr lang="en-GB" altLang="ko-KR" sz="3600" dirty="0" smtClean="0">
                <a:latin typeface="Calibri" pitchFamily="34" charset="0"/>
              </a:rPr>
              <a:t>Discussion</a:t>
            </a:r>
            <a:endParaRPr lang="en-US" altLang="ko-KR" sz="3600" dirty="0" smtClean="0">
              <a:latin typeface="Calibri" pitchFamily="34" charset="0"/>
            </a:endParaRPr>
          </a:p>
          <a:p>
            <a:pPr marL="457200" lvl="0" indent="-457200">
              <a:spcBef>
                <a:spcPts val="900"/>
              </a:spcBef>
              <a:buFont typeface="Wingdings" pitchFamily="2" charset="2"/>
              <a:buChar char="§"/>
            </a:pPr>
            <a:r>
              <a:rPr lang="en-GB" altLang="ko-KR" sz="3600" dirty="0" smtClean="0">
                <a:latin typeface="Calibri" pitchFamily="34" charset="0"/>
              </a:rPr>
              <a:t>Group work</a:t>
            </a:r>
            <a:endParaRPr lang="en-US" altLang="ko-KR" sz="3600" dirty="0" smtClean="0">
              <a:latin typeface="Calibri" pitchFamily="34" charset="0"/>
            </a:endParaRPr>
          </a:p>
          <a:p>
            <a:pPr marL="457200" lvl="0" indent="-457200">
              <a:spcBef>
                <a:spcPts val="900"/>
              </a:spcBef>
              <a:buFont typeface="Wingdings" pitchFamily="2" charset="2"/>
              <a:buChar char="§"/>
            </a:pPr>
            <a:r>
              <a:rPr lang="en-GB" altLang="ko-KR" sz="3600" dirty="0" smtClean="0">
                <a:latin typeface="Calibri" pitchFamily="34" charset="0"/>
              </a:rPr>
              <a:t>Role-play</a:t>
            </a:r>
            <a:endParaRPr lang="en-US" altLang="ko-KR" sz="3600" dirty="0" smtClean="0">
              <a:latin typeface="Calibri" pitchFamily="34" charset="0"/>
            </a:endParaRPr>
          </a:p>
          <a:p>
            <a:pPr marL="457200" lvl="0" indent="-457200">
              <a:spcBef>
                <a:spcPts val="900"/>
              </a:spcBef>
              <a:buFont typeface="Wingdings" pitchFamily="2" charset="2"/>
              <a:buChar char="§"/>
            </a:pPr>
            <a:r>
              <a:rPr lang="en-GB" altLang="ko-KR" sz="3600" dirty="0" smtClean="0">
                <a:latin typeface="Calibri" pitchFamily="34" charset="0"/>
              </a:rPr>
              <a:t>Demonstration</a:t>
            </a:r>
            <a:endParaRPr lang="en-US" altLang="ko-KR" sz="3600" dirty="0" smtClean="0">
              <a:latin typeface="Calibri" pitchFamily="34" charset="0"/>
            </a:endParaRPr>
          </a:p>
          <a:p>
            <a:pPr marL="457200" lvl="0" indent="-457200">
              <a:spcBef>
                <a:spcPts val="900"/>
              </a:spcBef>
              <a:buFont typeface="Wingdings" pitchFamily="2" charset="2"/>
              <a:buChar char="§"/>
            </a:pPr>
            <a:r>
              <a:rPr lang="en-GB" altLang="ko-KR" sz="3600" dirty="0" smtClean="0">
                <a:latin typeface="Calibri" pitchFamily="34" charset="0"/>
              </a:rPr>
              <a:t>Written exercises</a:t>
            </a:r>
          </a:p>
          <a:p>
            <a:pPr marL="457200" lvl="0" indent="-457200">
              <a:spcBef>
                <a:spcPts val="900"/>
              </a:spcBef>
              <a:buFont typeface="Wingdings" pitchFamily="2" charset="2"/>
              <a:buChar char="§"/>
            </a:pPr>
            <a:r>
              <a:rPr lang="en-GB" altLang="ko-KR" sz="3600" dirty="0" smtClean="0">
                <a:latin typeface="Calibri" pitchFamily="34" charset="0"/>
              </a:rPr>
              <a:t>Site practice visit</a:t>
            </a:r>
          </a:p>
          <a:p>
            <a:pPr lvl="0"/>
            <a:endParaRPr lang="en-US" sz="3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08319" y="313800"/>
            <a:ext cx="7481455" cy="548318"/>
          </a:xfrm>
        </p:spPr>
        <p:txBody>
          <a:bodyPr/>
          <a:lstStyle/>
          <a:p>
            <a:r>
              <a:rPr lang="en-US" sz="4200" b="1" spc="0" dirty="0" smtClean="0"/>
              <a:t>TRAINING METHODS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35535" y="4095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0.5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799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MEDICAL COMPLICATIONS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6414" y="39180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89772"/>
            <a:ext cx="4838699" cy="4525963"/>
          </a:xfrm>
        </p:spPr>
        <p:txBody>
          <a:bodyPr>
            <a:noAutofit/>
          </a:bodyPr>
          <a:lstStyle/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Bilateral pitting edema grade +++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High fever (&gt; 39º C)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Persistent diarrhea, nausea, or vomiting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Lethargy or unconsciousness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Hypothermia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Hypoglycemia</a:t>
            </a:r>
          </a:p>
          <a:p>
            <a:pPr marL="573088" lvl="4" indent="-28575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400" dirty="0"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n-GB" sz="34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691743" y="1731140"/>
            <a:ext cx="4305953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lvl="4" indent="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endParaRPr lang="en-US" sz="3600" dirty="0" smtClean="0">
              <a:solidFill>
                <a:srgbClr val="000066"/>
              </a:solidFill>
              <a:cs typeface="Arial" pitchFamily="34" charset="0"/>
            </a:endParaRPr>
          </a:p>
          <a:p>
            <a:endParaRPr lang="en-GB" sz="360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435275" y="1489772"/>
            <a:ext cx="4818888" cy="4525963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Convulsions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Severe anemia 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Severe dehydration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Rapid breathing/chest in-drawing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Extensive skin lesions</a:t>
            </a:r>
          </a:p>
          <a:p>
            <a:pPr marL="630238" lvl="4" indent="-342900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Opportunistic infections (OIs)</a:t>
            </a:r>
          </a:p>
          <a:p>
            <a:pPr marL="287338" lvl="4" indent="0">
              <a:spcBef>
                <a:spcPts val="0"/>
              </a:spcBef>
              <a:buClr>
                <a:srgbClr val="000066"/>
              </a:buClr>
              <a:buSzPct val="100000"/>
              <a:buNone/>
              <a:defRPr/>
            </a:pPr>
            <a:endParaRPr lang="en-US" sz="3400" dirty="0" smtClean="0"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9071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/>
          <p:nvPr/>
        </p:nvGrpSpPr>
        <p:grpSpPr>
          <a:xfrm>
            <a:off x="2030417" y="1762510"/>
            <a:ext cx="4776716" cy="4246752"/>
            <a:chOff x="2514600" y="2068307"/>
            <a:chExt cx="4126590" cy="3548899"/>
          </a:xfrm>
        </p:grpSpPr>
        <p:sp>
          <p:nvSpPr>
            <p:cNvPr id="2" name="Text Box 25"/>
            <p:cNvSpPr txBox="1">
              <a:spLocks noChangeArrowheads="1"/>
            </p:cNvSpPr>
            <p:nvPr/>
          </p:nvSpPr>
          <p:spPr bwMode="auto">
            <a:xfrm>
              <a:off x="2514600" y="5343526"/>
              <a:ext cx="4086954" cy="27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i="1" dirty="0">
                  <a:solidFill>
                    <a:srgbClr val="183048"/>
                  </a:solidFill>
                </a:rPr>
                <a:t>Photo: </a:t>
              </a:r>
              <a:r>
                <a:rPr lang="fr-FR" sz="1400" dirty="0">
                  <a:solidFill>
                    <a:srgbClr val="183048"/>
                  </a:solidFill>
                </a:rPr>
                <a:t>Save the </a:t>
              </a:r>
              <a:r>
                <a:rPr lang="fr-FR" sz="1400" dirty="0" smtClean="0">
                  <a:solidFill>
                    <a:srgbClr val="183048"/>
                  </a:solidFill>
                </a:rPr>
                <a:t>Children/United Kingdom</a:t>
              </a:r>
              <a:endParaRPr lang="fr-FR" sz="1400" dirty="0">
                <a:solidFill>
                  <a:srgbClr val="183048"/>
                </a:solidFill>
              </a:endParaRPr>
            </a:p>
          </p:txBody>
        </p:sp>
        <p:graphicFrame>
          <p:nvGraphicFramePr>
            <p:cNvPr id="1026" name="Object 26"/>
            <p:cNvGraphicFramePr>
              <a:graphicFrameLocks noChangeAspect="1"/>
            </p:cNvGraphicFramePr>
            <p:nvPr/>
          </p:nvGraphicFramePr>
          <p:xfrm>
            <a:off x="2602590" y="2068307"/>
            <a:ext cx="4038600" cy="3516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" name="Photo Editor Photo" r:id="rId4" imgW="4285714" imgH="2857899" progId="">
                    <p:embed/>
                  </p:oleObj>
                </mc:Choice>
                <mc:Fallback>
                  <p:oleObj name="Photo Editor Photo" r:id="rId4" imgW="4285714" imgH="2857899" progId="">
                    <p:embed/>
                    <p:pic>
                      <p:nvPicPr>
                        <p:cNvPr id="0" name="Picture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29546"/>
                        <a:stretch>
                          <a:fillRect/>
                        </a:stretch>
                      </p:blipFill>
                      <p:spPr bwMode="auto">
                        <a:xfrm>
                          <a:off x="2602590" y="2068307"/>
                          <a:ext cx="4038600" cy="3516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281102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latin typeface="+mn-lt"/>
                <a:cs typeface="Arial" pitchFamily="34" charset="0"/>
              </a:rPr>
              <a:t>BILATERAL PITTING EDEMA</a:t>
            </a:r>
            <a:r>
              <a:rPr lang="en-US" sz="4200" b="1" spc="0" dirty="0" smtClean="0">
                <a:latin typeface="+mn-lt"/>
                <a:cs typeface="Arial" pitchFamily="34" charset="0"/>
              </a:rPr>
              <a:t/>
            </a:r>
            <a:br>
              <a:rPr lang="en-US" sz="4200" b="1" spc="0" dirty="0" smtClean="0">
                <a:latin typeface="+mn-lt"/>
                <a:cs typeface="Arial" pitchFamily="34" charset="0"/>
              </a:rPr>
            </a:br>
            <a:endParaRPr lang="en-US" sz="4200" spc="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766" y="366031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2269" y="6009262"/>
            <a:ext cx="1617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000000"/>
                </a:solidFill>
              </a:rPr>
              <a:t>Photo</a:t>
            </a:r>
            <a:r>
              <a:rPr lang="en-GB" sz="1400" dirty="0" smtClean="0">
                <a:solidFill>
                  <a:srgbClr val="000000"/>
                </a:solidFill>
              </a:rPr>
              <a:t>: Nicky Dent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Content Placeholder 2"/>
          <p:cNvSpPr>
            <a:spLocks noGrp="1"/>
          </p:cNvSpPr>
          <p:nvPr>
            <p:ph idx="1"/>
          </p:nvPr>
        </p:nvSpPr>
        <p:spPr>
          <a:xfrm>
            <a:off x="279779" y="1468714"/>
            <a:ext cx="8686800" cy="4525963"/>
          </a:xfrm>
        </p:spPr>
        <p:txBody>
          <a:bodyPr>
            <a:noAutofit/>
          </a:bodyPr>
          <a:lstStyle/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Bilateral pitting edema grade +++ </a:t>
            </a:r>
          </a:p>
          <a:p>
            <a:pPr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endParaRPr lang="en-US" sz="1000" b="1" u="sng" dirty="0" smtClean="0"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buFont typeface="Wingdings 3" pitchFamily="18" charset="2"/>
              <a:buNone/>
              <a:defRPr/>
            </a:pPr>
            <a:r>
              <a:rPr lang="en-US" sz="3100" b="1" u="sng" dirty="0" smtClean="0">
                <a:latin typeface="Calibri" pitchFamily="34" charset="0"/>
              </a:rPr>
              <a:t>OR SAM WITH ANY OF THE FOLLOWING: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Medical complications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No appetite (failed an appetite test)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In outpatient care for 2 months and no weight gain or weight loss or worsening edema 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Inability of caregiver to provide home care 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Inability of caregiver to return in 1 week for follow-up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27296"/>
            <a:ext cx="7481455" cy="548318"/>
          </a:xfrm>
        </p:spPr>
        <p:txBody>
          <a:bodyPr/>
          <a:lstStyle/>
          <a:p>
            <a:r>
              <a:rPr lang="en-GB" sz="4200" spc="0" dirty="0" smtClean="0">
                <a:cs typeface="Arial" charset="0"/>
              </a:rPr>
              <a:t>CRITERIA FOR INPATIENT TREATMENT OF SAM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02766" y="183533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362505" y="1664659"/>
            <a:ext cx="8563972" cy="4525963"/>
          </a:xfrm>
        </p:spPr>
        <p:txBody>
          <a:bodyPr>
            <a:noAutofit/>
          </a:bodyPr>
          <a:lstStyle/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>
                <a:solidFill>
                  <a:srgbClr val="000066"/>
                </a:solidFill>
                <a:cs typeface="Arial" pitchFamily="34" charset="0"/>
              </a:rPr>
              <a:t>Bilateral pitting edema grade + or ++ </a:t>
            </a:r>
            <a:endParaRPr lang="en-US" sz="3100" dirty="0" smtClean="0">
              <a:solidFill>
                <a:srgbClr val="000066"/>
              </a:solidFill>
              <a:cs typeface="Arial" pitchFamily="34" charset="0"/>
            </a:endParaRPr>
          </a:p>
          <a:p>
            <a:pPr>
              <a:spcBef>
                <a:spcPts val="1200"/>
              </a:spcBef>
              <a:buNone/>
              <a:defRPr/>
            </a:pPr>
            <a:r>
              <a:rPr lang="en-US" sz="3100" b="1" u="sng" dirty="0" smtClean="0">
                <a:latin typeface="Calibri" pitchFamily="34" charset="0"/>
              </a:rPr>
              <a:t>OR SAM WITH ALL OF THE FOLLOWING: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Appetite (passed an appetite test)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Clinical wellness and alertness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No medical complications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Caregiver willing and able to provide home care 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Caregiver ability to return for follow-up</a:t>
            </a:r>
          </a:p>
          <a:p>
            <a:pPr marL="685800" lvl="4" indent="-3984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Enough RUTF supply in stock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21967" y="27296"/>
            <a:ext cx="7481455" cy="548318"/>
          </a:xfrm>
        </p:spPr>
        <p:txBody>
          <a:bodyPr/>
          <a:lstStyle/>
          <a:p>
            <a:r>
              <a:rPr lang="en-GB" sz="4200" spc="0" dirty="0" smtClean="0">
                <a:cs typeface="Arial" pitchFamily="34" charset="0"/>
              </a:rPr>
              <a:t>CRITERIA FOR OUTPATIENT TREATMENT OF SAM</a:t>
            </a:r>
            <a:endParaRPr lang="en-US" sz="4200" spc="0" dirty="0"/>
          </a:p>
        </p:txBody>
      </p:sp>
      <p:sp>
        <p:nvSpPr>
          <p:cNvPr id="8" name="TextBox 7"/>
          <p:cNvSpPr txBox="1"/>
          <p:nvPr/>
        </p:nvSpPr>
        <p:spPr>
          <a:xfrm>
            <a:off x="225939" y="197181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2.19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3"/>
          <p:cNvSpPr>
            <a:spLocks noGrp="1" noChangeArrowheads="1"/>
          </p:cNvSpPr>
          <p:nvPr>
            <p:ph idx="1"/>
          </p:nvPr>
        </p:nvSpPr>
        <p:spPr>
          <a:xfrm>
            <a:off x="703729" y="1749304"/>
            <a:ext cx="4147457" cy="4525963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Food access </a:t>
            </a:r>
            <a:endParaRPr lang="en-US" sz="3600" dirty="0" smtClean="0">
              <a:latin typeface="+mn-lt"/>
            </a:endParaRP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+mn-lt"/>
              </a:rPr>
              <a:t>Food availability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+mn-lt"/>
              </a:rPr>
              <a:t>Symptoms</a:t>
            </a:r>
            <a:endParaRPr lang="en-US" sz="3600" dirty="0">
              <a:latin typeface="+mn-lt"/>
            </a:endParaRP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Medications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Smoking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Alcohol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n-lt"/>
              </a:rPr>
              <a:t>Drug </a:t>
            </a:r>
            <a:r>
              <a:rPr lang="en-US" sz="3600" dirty="0" smtClean="0">
                <a:latin typeface="+mn-lt"/>
              </a:rPr>
              <a:t>abuse</a:t>
            </a:r>
            <a:endParaRPr lang="en-US" sz="3600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41412"/>
            <a:ext cx="7922033" cy="548318"/>
          </a:xfrm>
        </p:spPr>
        <p:txBody>
          <a:bodyPr/>
          <a:lstStyle/>
          <a:p>
            <a:r>
              <a:rPr lang="en-GB" sz="4200" spc="0" dirty="0" smtClean="0">
                <a:cs typeface="Arial" charset="0"/>
              </a:rPr>
              <a:t>FACTORS THAT AFFECT FOOD INTAKE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212291" y="201304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2.20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721638" y="1749305"/>
            <a:ext cx="3932506" cy="4525963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600" dirty="0">
                <a:latin typeface="+mn-lt"/>
              </a:rPr>
              <a:t>Food taboos</a:t>
            </a:r>
          </a:p>
          <a:p>
            <a:pPr lvl="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600" dirty="0" smtClean="0">
                <a:latin typeface="+mn-lt"/>
              </a:rPr>
              <a:t>Stigma</a:t>
            </a:r>
            <a:endParaRPr lang="en-US" sz="3600" dirty="0">
              <a:latin typeface="+mn-lt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600" dirty="0" smtClean="0">
                <a:latin typeface="+mn-lt"/>
              </a:rPr>
              <a:t>Depression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600" dirty="0" smtClean="0">
                <a:latin typeface="+mn-lt"/>
              </a:rPr>
              <a:t>Preparation time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600" dirty="0" smtClean="0">
                <a:latin typeface="+mn-lt"/>
              </a:rPr>
              <a:t>Fuel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3600" dirty="0" smtClean="0">
                <a:latin typeface="+mn-lt"/>
              </a:rPr>
              <a:t>Family support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32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2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3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6300" y="1312524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Nutrition Education and Counseling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457200" y="1496009"/>
            <a:ext cx="8229600" cy="4986678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0066"/>
                </a:solidFill>
                <a:latin typeface="Calibri" pitchFamily="34" charset="0"/>
              </a:rPr>
              <a:t>Define counseling.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0066"/>
                </a:solidFill>
                <a:latin typeface="Calibri" pitchFamily="34" charset="0"/>
              </a:rPr>
              <a:t>Demonstrate communication skills needed for effective counseling.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0066"/>
                </a:solidFill>
                <a:latin typeface="Calibri" pitchFamily="34" charset="0"/>
              </a:rPr>
              <a:t>Counsel clients on maintaining a healthy weight.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0066"/>
                </a:solidFill>
                <a:latin typeface="Calibri" pitchFamily="34" charset="0"/>
              </a:rPr>
              <a:t>Counsel clients on managing symptoms through diet.</a:t>
            </a:r>
          </a:p>
          <a:p>
            <a:pPr marL="514350" indent="-514350"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LEARNING OBJECTIVES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3.2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Content Placeholder 4"/>
          <p:cNvSpPr>
            <a:spLocks noGrp="1"/>
          </p:cNvSpPr>
          <p:nvPr>
            <p:ph idx="1"/>
          </p:nvPr>
        </p:nvSpPr>
        <p:spPr>
          <a:xfrm>
            <a:off x="416257" y="1508701"/>
            <a:ext cx="8364672" cy="4525963"/>
          </a:xfrm>
        </p:spPr>
        <p:txBody>
          <a:bodyPr>
            <a:noAutofit/>
          </a:bodyPr>
          <a:lstStyle/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400" dirty="0" smtClean="0">
                <a:solidFill>
                  <a:srgbClr val="000066"/>
                </a:solidFill>
                <a:cs typeface="Arial" pitchFamily="34" charset="0"/>
              </a:rPr>
              <a:t>Choose topics that are timely and relevant to most of the audience.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400" dirty="0" smtClean="0">
                <a:solidFill>
                  <a:srgbClr val="000066"/>
                </a:solidFill>
                <a:cs typeface="Arial" pitchFamily="34" charset="0"/>
              </a:rPr>
              <a:t>Focus on one topic at a time.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400" dirty="0" smtClean="0">
                <a:solidFill>
                  <a:srgbClr val="000066"/>
                </a:solidFill>
                <a:cs typeface="Arial" pitchFamily="34" charset="0"/>
              </a:rPr>
              <a:t>Use language that everyone can understand.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400" dirty="0" smtClean="0">
                <a:solidFill>
                  <a:srgbClr val="000066"/>
                </a:solidFill>
                <a:cs typeface="Arial" pitchFamily="34" charset="0"/>
              </a:rPr>
              <a:t>Invite questions and comments.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400" dirty="0" smtClean="0">
                <a:solidFill>
                  <a:srgbClr val="000066"/>
                </a:solidFill>
                <a:cs typeface="Arial" pitchFamily="34" charset="0"/>
              </a:rPr>
              <a:t>Use pictures and demonstrations if possible.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400" dirty="0" smtClean="0">
                <a:solidFill>
                  <a:srgbClr val="000066"/>
                </a:solidFill>
                <a:cs typeface="Arial" pitchFamily="34" charset="0"/>
              </a:rPr>
              <a:t>Limit talks to 15 minutes.</a:t>
            </a:r>
            <a:endParaRPr lang="en-US" altLang="ko-KR" sz="3400" dirty="0" smtClean="0">
              <a:solidFill>
                <a:srgbClr val="000066"/>
              </a:solidFill>
              <a:cs typeface="Arial" pitchFamily="34" charset="0"/>
            </a:endParaRPr>
          </a:p>
          <a:p>
            <a:pPr>
              <a:buClr>
                <a:srgbClr val="000066"/>
              </a:buClr>
              <a:defRPr/>
            </a:pPr>
            <a:endParaRPr lang="en-US" sz="3400" dirty="0" smtClean="0">
              <a:solidFill>
                <a:srgbClr val="000066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27296"/>
            <a:ext cx="7922033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PRINCIPLES OF NUTRITION EDUCATION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06961" y="197181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3.3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Content Placeholder 2"/>
          <p:cNvSpPr>
            <a:spLocks noGrp="1"/>
          </p:cNvSpPr>
          <p:nvPr>
            <p:ph idx="1"/>
          </p:nvPr>
        </p:nvSpPr>
        <p:spPr>
          <a:xfrm>
            <a:off x="368300" y="1550873"/>
            <a:ext cx="87757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/>
              <a:defRPr/>
            </a:pPr>
            <a:r>
              <a:rPr lang="en-GB" sz="2500" dirty="0">
                <a:solidFill>
                  <a:srgbClr val="000066"/>
                </a:solidFill>
                <a:latin typeface="+mn-lt"/>
              </a:rPr>
              <a:t>Get weighed regularly and have weight recorded.</a:t>
            </a:r>
          </a:p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/>
              <a:defRPr/>
            </a:pPr>
            <a:r>
              <a:rPr lang="en-GB" sz="2500" dirty="0">
                <a:solidFill>
                  <a:srgbClr val="000066"/>
                </a:solidFill>
                <a:latin typeface="+mn-lt"/>
              </a:rPr>
              <a:t> Eat a variety of foods and eat more nutritious foods.</a:t>
            </a:r>
          </a:p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/>
              <a:defRPr/>
            </a:pPr>
            <a:r>
              <a:rPr lang="en-GB" sz="2500" dirty="0">
                <a:solidFill>
                  <a:srgbClr val="000066"/>
                </a:solidFill>
                <a:latin typeface="+mn-lt"/>
              </a:rPr>
              <a:t> Drink plenty of boiled or treated water.</a:t>
            </a:r>
          </a:p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/>
              <a:defRPr/>
            </a:pPr>
            <a:r>
              <a:rPr lang="en-GB" sz="2500" spc="-50" dirty="0">
                <a:solidFill>
                  <a:srgbClr val="000066"/>
                </a:solidFill>
                <a:latin typeface="+mn-lt"/>
              </a:rPr>
              <a:t> Avoid </a:t>
            </a:r>
            <a:r>
              <a:rPr lang="en-GB" sz="2500" spc="-50" dirty="0" smtClean="0">
                <a:solidFill>
                  <a:srgbClr val="000066"/>
                </a:solidFill>
                <a:latin typeface="+mn-lt"/>
              </a:rPr>
              <a:t>practices that </a:t>
            </a:r>
            <a:r>
              <a:rPr lang="en-GB" sz="2500" spc="-50" dirty="0">
                <a:solidFill>
                  <a:srgbClr val="000066"/>
                </a:solidFill>
                <a:latin typeface="+mn-lt"/>
              </a:rPr>
              <a:t>can lead to </a:t>
            </a:r>
            <a:r>
              <a:rPr lang="en-GB" sz="2500" spc="-50" dirty="0" smtClean="0">
                <a:solidFill>
                  <a:srgbClr val="000066"/>
                </a:solidFill>
                <a:latin typeface="+mn-lt"/>
              </a:rPr>
              <a:t>infection and </a:t>
            </a:r>
            <a:r>
              <a:rPr lang="en-GB" sz="2500" spc="-50" dirty="0">
                <a:solidFill>
                  <a:srgbClr val="000066"/>
                </a:solidFill>
                <a:latin typeface="+mn-lt"/>
              </a:rPr>
              <a:t>poor nutrition.</a:t>
            </a:r>
          </a:p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GB" sz="2500" dirty="0">
                <a:solidFill>
                  <a:srgbClr val="000066"/>
                </a:solidFill>
                <a:latin typeface="+mn-lt"/>
              </a:rPr>
              <a:t> Maintain good hygiene and sanitation.</a:t>
            </a:r>
          </a:p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GB" sz="2500" dirty="0">
                <a:solidFill>
                  <a:srgbClr val="000066"/>
                </a:solidFill>
                <a:latin typeface="+mn-lt"/>
              </a:rPr>
              <a:t> Get exercise as often as possible.</a:t>
            </a:r>
          </a:p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GB" sz="2500" dirty="0">
                <a:solidFill>
                  <a:srgbClr val="000066"/>
                </a:solidFill>
                <a:latin typeface="+mn-lt"/>
              </a:rPr>
              <a:t> Get infections treated early.</a:t>
            </a:r>
          </a:p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GB" sz="2500" dirty="0">
                <a:solidFill>
                  <a:srgbClr val="000066"/>
                </a:solidFill>
                <a:latin typeface="+mn-lt"/>
              </a:rPr>
              <a:t> Take all medications as directed by your doctor.</a:t>
            </a:r>
          </a:p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US" sz="2500" dirty="0">
                <a:solidFill>
                  <a:srgbClr val="000066"/>
                </a:solidFill>
                <a:latin typeface="+mn-lt"/>
              </a:rPr>
              <a:t> Manage symptoms </a:t>
            </a:r>
            <a:r>
              <a:rPr lang="en-US" sz="2500" dirty="0" smtClean="0">
                <a:solidFill>
                  <a:srgbClr val="000066"/>
                </a:solidFill>
                <a:latin typeface="+mn-lt"/>
              </a:rPr>
              <a:t>and medication side effects through </a:t>
            </a:r>
            <a:r>
              <a:rPr lang="en-US" sz="2500" dirty="0">
                <a:solidFill>
                  <a:srgbClr val="000066"/>
                </a:solidFill>
                <a:latin typeface="+mn-lt"/>
              </a:rPr>
              <a:t>diet.</a:t>
            </a:r>
          </a:p>
          <a:p>
            <a:pPr marL="406400" indent="-406400">
              <a:spcBef>
                <a:spcPts val="9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r>
              <a:rPr lang="en-US" sz="25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sz="2500" dirty="0" smtClean="0">
                <a:solidFill>
                  <a:srgbClr val="000066"/>
                </a:solidFill>
                <a:latin typeface="+mn-lt"/>
              </a:rPr>
              <a:t>Attend scheduled follow-up visits.</a:t>
            </a:r>
            <a:endParaRPr lang="en-US" sz="250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803"/>
            <a:ext cx="7949328" cy="627895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CRITICAL NUTRITION ACTIONS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0" y="405699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3.4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Content Placeholder 2"/>
          <p:cNvSpPr>
            <a:spLocks noGrp="1"/>
          </p:cNvSpPr>
          <p:nvPr>
            <p:ph idx="1"/>
          </p:nvPr>
        </p:nvSpPr>
        <p:spPr>
          <a:xfrm>
            <a:off x="225040" y="1624025"/>
            <a:ext cx="846176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95288" lvl="4" indent="-285750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It is not the same as </a:t>
            </a:r>
            <a:r>
              <a:rPr lang="en-GB" altLang="ko-KR" sz="3600" b="1" dirty="0" smtClean="0">
                <a:solidFill>
                  <a:srgbClr val="000066"/>
                </a:solidFill>
                <a:cs typeface="Arial" pitchFamily="34" charset="0"/>
              </a:rPr>
              <a:t>giving advice</a:t>
            </a:r>
            <a:r>
              <a:rPr lang="en-GB" altLang="ko-KR" sz="3600" dirty="0">
                <a:solidFill>
                  <a:srgbClr val="000066"/>
                </a:solidFill>
                <a:cs typeface="Arial" pitchFamily="34" charset="0"/>
              </a:rPr>
              <a:t>, </a:t>
            </a: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which is directive.</a:t>
            </a:r>
            <a:endParaRPr lang="en-GB" altLang="ko-KR" sz="3600" dirty="0">
              <a:solidFill>
                <a:srgbClr val="000066"/>
              </a:solidFill>
              <a:cs typeface="Arial" pitchFamily="34" charset="0"/>
            </a:endParaRPr>
          </a:p>
          <a:p>
            <a:pPr marL="395288" lvl="4" indent="-285750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It is not the same as </a:t>
            </a:r>
            <a:r>
              <a:rPr lang="en-GB" altLang="ko-KR" sz="3600" b="1" dirty="0" smtClean="0">
                <a:solidFill>
                  <a:srgbClr val="000066"/>
                </a:solidFill>
                <a:cs typeface="Arial" pitchFamily="34" charset="0"/>
              </a:rPr>
              <a:t>education</a:t>
            </a: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, which is conveying information from an expert to a group of people. </a:t>
            </a:r>
            <a:endParaRPr lang="en-GB" altLang="ko-KR" sz="3600" dirty="0">
              <a:solidFill>
                <a:srgbClr val="000066"/>
              </a:solidFill>
              <a:cs typeface="Arial" pitchFamily="34" charset="0"/>
            </a:endParaRPr>
          </a:p>
          <a:p>
            <a:pPr marL="395288" lvl="4" indent="-285750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600" b="1" dirty="0" smtClean="0">
                <a:solidFill>
                  <a:srgbClr val="000066"/>
                </a:solidFill>
                <a:cs typeface="Arial" pitchFamily="34" charset="0"/>
              </a:rPr>
              <a:t>Counseling </a:t>
            </a: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is an interactive, collaborative process between a client and a trained counselor.</a:t>
            </a:r>
          </a:p>
          <a:p>
            <a:pPr marL="406400" indent="-406400">
              <a:spcBef>
                <a:spcPts val="1200"/>
              </a:spcBef>
              <a:buClr>
                <a:srgbClr val="000066"/>
              </a:buClr>
              <a:buFont typeface="Wingdings 3" pitchFamily="18" charset="2"/>
              <a:buAutoNum type="arabicPeriod" startAt="5"/>
              <a:defRPr/>
            </a:pPr>
            <a:endParaRPr lang="en-US" sz="360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803"/>
            <a:ext cx="7949328" cy="627895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WHAT IS COUNSELING?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0" y="405699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3.5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484495" y="1755316"/>
            <a:ext cx="8277367" cy="4525963"/>
          </a:xfrm>
          <a:noFill/>
        </p:spPr>
        <p:txBody>
          <a:bodyPr>
            <a:normAutofit/>
          </a:bodyPr>
          <a:lstStyle/>
          <a:p>
            <a:pPr marL="609600" indent="-609600" eaLnBrk="1" hangingPunct="1">
              <a:spcBef>
                <a:spcPts val="900"/>
              </a:spcBef>
              <a:buFont typeface="Wingdings 3" pitchFamily="18" charset="2"/>
              <a:buAutoNum type="arabicPeriod"/>
            </a:pPr>
            <a:r>
              <a:rPr lang="en-GB" altLang="ko-KR" sz="3600" dirty="0" smtClean="0">
                <a:latin typeface="Calibri" pitchFamily="34" charset="0"/>
              </a:rPr>
              <a:t>Discuss expectations and relate them to the objectives of the course.</a:t>
            </a:r>
          </a:p>
          <a:p>
            <a:pPr marL="609600" indent="-609600" eaLnBrk="1" hangingPunct="1">
              <a:spcBef>
                <a:spcPts val="900"/>
              </a:spcBef>
              <a:buFont typeface="Wingdings 3" pitchFamily="18" charset="2"/>
              <a:buAutoNum type="arabicPeriod"/>
            </a:pPr>
            <a:r>
              <a:rPr lang="en-GB" altLang="ko-KR" sz="3600" dirty="0" smtClean="0">
                <a:latin typeface="Calibri" pitchFamily="34" charset="0"/>
              </a:rPr>
              <a:t>Take a pre-test.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08319" y="313800"/>
            <a:ext cx="7481455" cy="548318"/>
          </a:xfrm>
        </p:spPr>
        <p:txBody>
          <a:bodyPr/>
          <a:lstStyle/>
          <a:p>
            <a:r>
              <a:rPr lang="en-US" sz="4200" b="1" spc="0" dirty="0" smtClean="0"/>
              <a:t>LEARNING OBJECTIVES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35535" y="4095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0.6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Content Placeholder 2"/>
          <p:cNvSpPr>
            <a:spLocks noGrp="1"/>
          </p:cNvSpPr>
          <p:nvPr>
            <p:ph idx="1"/>
          </p:nvPr>
        </p:nvSpPr>
        <p:spPr>
          <a:xfrm>
            <a:off x="-182880" y="1404569"/>
            <a:ext cx="8909448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100" dirty="0" smtClean="0">
                <a:solidFill>
                  <a:srgbClr val="000066"/>
                </a:solidFill>
                <a:cs typeface="Arial" pitchFamily="34" charset="0"/>
              </a:rPr>
              <a:t>Does </a:t>
            </a:r>
            <a:r>
              <a:rPr lang="en-GB" altLang="ko-KR" sz="3100" dirty="0">
                <a:solidFill>
                  <a:srgbClr val="000066"/>
                </a:solidFill>
                <a:cs typeface="Arial" pitchFamily="34" charset="0"/>
              </a:rPr>
              <a:t>not make judgments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100" dirty="0">
                <a:solidFill>
                  <a:srgbClr val="000066"/>
                </a:solidFill>
                <a:cs typeface="Arial" pitchFamily="34" charset="0"/>
              </a:rPr>
              <a:t>Does more listening than talking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100" dirty="0">
                <a:solidFill>
                  <a:srgbClr val="000066"/>
                </a:solidFill>
                <a:cs typeface="Arial" pitchFamily="34" charset="0"/>
              </a:rPr>
              <a:t>Helps someone make an informed decision to solve a </a:t>
            </a:r>
            <a:r>
              <a:rPr lang="en-US" sz="3100" dirty="0" smtClean="0">
                <a:solidFill>
                  <a:srgbClr val="000066"/>
                </a:solidFill>
                <a:cs typeface="Arial" pitchFamily="34" charset="0"/>
              </a:rPr>
              <a:t>problem</a:t>
            </a:r>
            <a:endParaRPr lang="en-US" sz="3100" dirty="0">
              <a:solidFill>
                <a:srgbClr val="000066"/>
              </a:solidFill>
              <a:cs typeface="Arial" pitchFamily="34" charset="0"/>
            </a:endParaRP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100" dirty="0"/>
              <a:t>Recognizes </a:t>
            </a:r>
            <a:r>
              <a:rPr lang="en-US" sz="3100" dirty="0" smtClean="0"/>
              <a:t>a client </a:t>
            </a:r>
            <a:r>
              <a:rPr lang="en-US" sz="3100" dirty="0"/>
              <a:t>as an equal partner in making </a:t>
            </a:r>
            <a:r>
              <a:rPr lang="en-US" sz="3100" dirty="0" smtClean="0"/>
              <a:t>changes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100" dirty="0" smtClean="0"/>
              <a:t>Makes </a:t>
            </a:r>
            <a:r>
              <a:rPr lang="en-US" sz="3100" dirty="0"/>
              <a:t>suggestions based on a client’s personal circumstances, needs, desires, and </a:t>
            </a:r>
            <a:r>
              <a:rPr lang="en-US" sz="3100" dirty="0" smtClean="0"/>
              <a:t>constraints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100" dirty="0" smtClean="0"/>
              <a:t>Respects a client’s </a:t>
            </a:r>
            <a:r>
              <a:rPr lang="en-US" sz="3100" dirty="0"/>
              <a:t>thoughts, ideas, and concerns</a:t>
            </a:r>
          </a:p>
          <a:p>
            <a:pPr marL="395288" lvl="4" indent="-285750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altLang="ko-KR" sz="31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803"/>
            <a:ext cx="7949328" cy="627895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A COUNSELOR . . .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0" y="405699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3.6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8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Content Placeholder 2"/>
          <p:cNvSpPr>
            <a:spLocks noGrp="1"/>
          </p:cNvSpPr>
          <p:nvPr>
            <p:ph idx="1"/>
          </p:nvPr>
        </p:nvSpPr>
        <p:spPr>
          <a:xfrm>
            <a:off x="0" y="1523441"/>
            <a:ext cx="8909448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200" dirty="0" smtClean="0">
                <a:solidFill>
                  <a:srgbClr val="000066"/>
                </a:solidFill>
                <a:cs typeface="Arial" pitchFamily="34" charset="0"/>
              </a:rPr>
              <a:t>Beliefs, opinions, and needs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200" dirty="0">
                <a:solidFill>
                  <a:srgbClr val="000066"/>
                </a:solidFill>
                <a:cs typeface="Arial" pitchFamily="34" charset="0"/>
              </a:rPr>
              <a:t>Personal habits and preferences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200" dirty="0" smtClean="0">
                <a:solidFill>
                  <a:srgbClr val="000066"/>
                </a:solidFill>
                <a:cs typeface="Arial" pitchFamily="34" charset="0"/>
              </a:rPr>
              <a:t>Family pressure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200" dirty="0">
                <a:solidFill>
                  <a:srgbClr val="000066"/>
                </a:solidFill>
                <a:cs typeface="Arial" pitchFamily="34" charset="0"/>
              </a:rPr>
              <a:t>Financial constraints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200" dirty="0" smtClean="0">
                <a:solidFill>
                  <a:srgbClr val="000066"/>
                </a:solidFill>
                <a:cs typeface="Arial" pitchFamily="34" charset="0"/>
              </a:rPr>
              <a:t>Gender expectations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200" dirty="0" smtClean="0">
                <a:solidFill>
                  <a:srgbClr val="000066"/>
                </a:solidFill>
                <a:cs typeface="Arial" pitchFamily="34" charset="0"/>
              </a:rPr>
              <a:t>Culture, the media, and social status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200" dirty="0" smtClean="0">
                <a:solidFill>
                  <a:srgbClr val="000066"/>
                </a:solidFill>
                <a:cs typeface="Arial" pitchFamily="34" charset="0"/>
              </a:rPr>
              <a:t>Health status</a:t>
            </a:r>
          </a:p>
          <a:p>
            <a:pPr marL="804863" lvl="5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ko-KR" sz="3200" dirty="0" smtClean="0">
                <a:solidFill>
                  <a:srgbClr val="000066"/>
                </a:solidFill>
                <a:cs typeface="Arial" pitchFamily="34" charset="0"/>
              </a:rPr>
              <a:t>Perceived risk in making a change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803"/>
            <a:ext cx="7949328" cy="627895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WHAT INFLUENCES BEHAVIOR?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0" y="405699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3.7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Content Placeholder 2"/>
          <p:cNvSpPr>
            <a:spLocks noGrp="1"/>
          </p:cNvSpPr>
          <p:nvPr>
            <p:ph idx="1"/>
          </p:nvPr>
        </p:nvSpPr>
        <p:spPr>
          <a:xfrm>
            <a:off x="128016" y="1477721"/>
            <a:ext cx="8650224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971550" lvl="5" indent="-514350">
              <a:spcBef>
                <a:spcPts val="9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Greet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the client.</a:t>
            </a:r>
          </a:p>
          <a:p>
            <a:pPr marL="971550" lvl="5" indent="-514350">
              <a:spcBef>
                <a:spcPts val="6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Listen while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the client is talking.</a:t>
            </a:r>
          </a:p>
          <a:p>
            <a:pPr marL="971550" lvl="5" indent="-514350">
              <a:spcBef>
                <a:spcPts val="6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Try to understand the problem from the client’s point of view, not YOUR point of view.</a:t>
            </a:r>
          </a:p>
          <a:p>
            <a:pPr marL="971550" lvl="5" indent="-514350">
              <a:spcBef>
                <a:spcPts val="6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Ask questions that require more than a </a:t>
            </a: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“yes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” or </a:t>
            </a: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“no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” answer to </a:t>
            </a:r>
            <a:r>
              <a:rPr lang="en-US" sz="3200" dirty="0" smtClean="0">
                <a:solidFill>
                  <a:srgbClr val="000066"/>
                </a:solidFill>
                <a:cs typeface="Arial" pitchFamily="34" charset="0"/>
              </a:rPr>
              <a:t>find out more </a:t>
            </a: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information. </a:t>
            </a:r>
          </a:p>
          <a:p>
            <a:pPr marL="971550" lvl="5" indent="-514350">
              <a:spcBef>
                <a:spcPts val="6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Reflect back what the client says. </a:t>
            </a:r>
          </a:p>
          <a:p>
            <a:pPr marL="971550" lvl="5" indent="-514350">
              <a:spcBef>
                <a:spcPts val="6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solidFill>
                  <a:srgbClr val="000066"/>
                </a:solidFill>
                <a:cs typeface="Arial" pitchFamily="34" charset="0"/>
              </a:rPr>
              <a:t>Avoid judging the client</a:t>
            </a:r>
            <a:r>
              <a:rPr lang="en-GB" altLang="ko-KR" sz="3200" dirty="0">
                <a:solidFill>
                  <a:srgbClr val="000066"/>
                </a:solidFill>
                <a:cs typeface="Arial" pitchFamily="34" charset="0"/>
              </a:rPr>
              <a:t>.</a:t>
            </a:r>
          </a:p>
          <a:p>
            <a:pPr marL="971550" lvl="5" indent="-514350">
              <a:spcBef>
                <a:spcPts val="6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altLang="ko-KR" sz="3200" dirty="0" smtClean="0">
                <a:solidFill>
                  <a:srgbClr val="000066"/>
                </a:solidFill>
                <a:cs typeface="Arial" pitchFamily="34" charset="0"/>
              </a:rPr>
              <a:t>Negotiate a simple, doable action to try.</a:t>
            </a:r>
            <a:endParaRPr lang="en-GB" altLang="ko-KR" sz="32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13803"/>
            <a:ext cx="7949328" cy="627895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COUNSELING SKILLS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0" y="405699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3.8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Content Placeholder 2"/>
          <p:cNvSpPr>
            <a:spLocks noGrp="1"/>
          </p:cNvSpPr>
          <p:nvPr>
            <p:ph idx="1"/>
          </p:nvPr>
        </p:nvSpPr>
        <p:spPr>
          <a:xfrm>
            <a:off x="888387" y="1855950"/>
            <a:ext cx="7709466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The client’s problem or need</a:t>
            </a:r>
          </a:p>
          <a:p>
            <a:pPr>
              <a:spcBef>
                <a:spcPts val="600"/>
              </a:spcBef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The desired behavior</a:t>
            </a:r>
          </a:p>
          <a:p>
            <a:pPr>
              <a:spcBef>
                <a:spcPts val="600"/>
              </a:spcBef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Barriers to the desired behavior</a:t>
            </a:r>
          </a:p>
          <a:p>
            <a:pPr>
              <a:spcBef>
                <a:spcPts val="600"/>
              </a:spcBef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GB" sz="3600" dirty="0">
                <a:solidFill>
                  <a:srgbClr val="000066"/>
                </a:solidFill>
                <a:latin typeface="Calibri" pitchFamily="34" charset="0"/>
              </a:rPr>
              <a:t>Encouragement a client needs to adopt the desired behavior</a:t>
            </a:r>
            <a:br>
              <a:rPr lang="en-GB" sz="3600" dirty="0">
                <a:solidFill>
                  <a:srgbClr val="000066"/>
                </a:solidFill>
                <a:latin typeface="Calibri" pitchFamily="34" charset="0"/>
              </a:rPr>
            </a:br>
            <a:endParaRPr lang="en-GB" sz="36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6206" y="327658"/>
            <a:ext cx="8117069" cy="627895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KEEP IN MIND WHEN COUNSELING: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0" y="405699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3.9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9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4.1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>
                <a:solidFill>
                  <a:srgbClr val="000066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6300" y="1270000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Food and Water Safety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and Hygiene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685800" y="1734162"/>
            <a:ext cx="7699248" cy="4986678"/>
          </a:xfrm>
        </p:spPr>
        <p:txBody>
          <a:bodyPr>
            <a:normAutofit/>
          </a:bodyPr>
          <a:lstStyle/>
          <a:p>
            <a:pPr lvl="0">
              <a:buFont typeface="+mj-lt"/>
              <a:buAutoNum type="arabicPeriod"/>
            </a:pPr>
            <a:r>
              <a:rPr lang="en-US" sz="3600" dirty="0">
                <a:latin typeface="+mj-lt"/>
              </a:rPr>
              <a:t>Describe how </a:t>
            </a:r>
            <a:r>
              <a:rPr lang="en-US" sz="3600" dirty="0" smtClean="0">
                <a:latin typeface="+mj-lt"/>
              </a:rPr>
              <a:t>infections from unsafe food </a:t>
            </a:r>
            <a:r>
              <a:rPr lang="en-US" sz="3600" dirty="0">
                <a:latin typeface="+mj-lt"/>
              </a:rPr>
              <a:t>and water </a:t>
            </a:r>
            <a:r>
              <a:rPr lang="en-US" sz="3600" dirty="0" smtClean="0">
                <a:latin typeface="+mj-lt"/>
              </a:rPr>
              <a:t>contribute to malnutrition.</a:t>
            </a:r>
            <a:endParaRPr lang="en-US" sz="3600" dirty="0">
              <a:latin typeface="+mj-lt"/>
            </a:endParaRPr>
          </a:p>
          <a:p>
            <a:pPr lvl="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latin typeface="+mj-lt"/>
              </a:rPr>
              <a:t>Explain how to make food and water safe.</a:t>
            </a:r>
          </a:p>
          <a:p>
            <a:pPr lvl="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latin typeface="+mj-lt"/>
              </a:rPr>
              <a:t>Counsel clients on food and water safety and hygiene.</a:t>
            </a: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600" dirty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LEARNING OBJECTIVES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4.2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685800" y="1871322"/>
            <a:ext cx="7872984" cy="4986678"/>
          </a:xfrm>
        </p:spPr>
        <p:txBody>
          <a:bodyPr>
            <a:normAutofit/>
          </a:bodyPr>
          <a:lstStyle/>
          <a:p>
            <a:pPr marL="457200" lvl="4" indent="-347663"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4000" dirty="0" smtClean="0">
                <a:solidFill>
                  <a:srgbClr val="000066"/>
                </a:solidFill>
                <a:cs typeface="Arial" pitchFamily="34" charset="0"/>
              </a:rPr>
              <a:t>In human </a:t>
            </a:r>
            <a:r>
              <a:rPr lang="en-US" sz="4000" dirty="0">
                <a:solidFill>
                  <a:srgbClr val="000066"/>
                </a:solidFill>
                <a:cs typeface="Arial" pitchFamily="34" charset="0"/>
              </a:rPr>
              <a:t>and animal </a:t>
            </a:r>
            <a:r>
              <a:rPr lang="en-US" sz="4000" dirty="0" smtClean="0">
                <a:solidFill>
                  <a:srgbClr val="000066"/>
                </a:solidFill>
                <a:cs typeface="Arial" pitchFamily="34" charset="0"/>
              </a:rPr>
              <a:t>feces</a:t>
            </a:r>
          </a:p>
          <a:p>
            <a:pPr marL="457200" lvl="4" indent="-347663"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4000" dirty="0" smtClean="0">
                <a:solidFill>
                  <a:srgbClr val="000066"/>
                </a:solidFill>
                <a:cs typeface="Arial" pitchFamily="34" charset="0"/>
              </a:rPr>
              <a:t>In soil </a:t>
            </a:r>
            <a:r>
              <a:rPr lang="en-US" sz="4000" dirty="0">
                <a:solidFill>
                  <a:srgbClr val="000066"/>
                </a:solidFill>
                <a:cs typeface="Arial" pitchFamily="34" charset="0"/>
              </a:rPr>
              <a:t>(1 teaspoon of soil contains more than 1 billion germs</a:t>
            </a:r>
            <a:r>
              <a:rPr lang="en-US" sz="4000" dirty="0" smtClean="0">
                <a:solidFill>
                  <a:srgbClr val="000066"/>
                </a:solidFill>
                <a:cs typeface="Arial" pitchFamily="34" charset="0"/>
              </a:rPr>
              <a:t>)</a:t>
            </a:r>
          </a:p>
          <a:p>
            <a:pPr marL="457200" lvl="4" indent="-347663"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4000" dirty="0" smtClean="0">
                <a:solidFill>
                  <a:srgbClr val="000066"/>
                </a:solidFill>
                <a:cs typeface="Arial" pitchFamily="34" charset="0"/>
              </a:rPr>
              <a:t>On </a:t>
            </a:r>
            <a:r>
              <a:rPr lang="en-US" sz="4000" dirty="0">
                <a:solidFill>
                  <a:srgbClr val="000066"/>
                </a:solidFill>
                <a:cs typeface="Arial" pitchFamily="34" charset="0"/>
              </a:rPr>
              <a:t>all living things </a:t>
            </a:r>
            <a:endParaRPr lang="en-US" sz="4000" dirty="0" smtClean="0">
              <a:solidFill>
                <a:srgbClr val="000066"/>
              </a:solidFill>
              <a:cs typeface="Arial" pitchFamily="34" charset="0"/>
            </a:endParaRPr>
          </a:p>
          <a:p>
            <a:pPr marL="457200" lvl="4" indent="-347663"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4000" dirty="0" smtClean="0">
                <a:solidFill>
                  <a:srgbClr val="000066"/>
                </a:solidFill>
                <a:cs typeface="Arial" pitchFamily="34" charset="0"/>
              </a:rPr>
              <a:t>In </a:t>
            </a:r>
            <a:r>
              <a:rPr lang="en-US" sz="4000" dirty="0">
                <a:solidFill>
                  <a:srgbClr val="000066"/>
                </a:solidFill>
                <a:cs typeface="Arial" pitchFamily="34" charset="0"/>
              </a:rPr>
              <a:t>contaminated food and </a:t>
            </a:r>
            <a:r>
              <a:rPr lang="en-US" sz="4000" dirty="0" smtClean="0">
                <a:solidFill>
                  <a:srgbClr val="000066"/>
                </a:solidFill>
                <a:cs typeface="Arial" pitchFamily="34" charset="0"/>
              </a:rPr>
              <a:t>water</a:t>
            </a:r>
            <a:endParaRPr lang="en-US" sz="4000" dirty="0">
              <a:solidFill>
                <a:srgbClr val="000066"/>
              </a:solidFill>
              <a:cs typeface="Arial" pitchFamily="34" charset="0"/>
            </a:endParaRPr>
          </a:p>
          <a:p>
            <a:pPr marL="109538" lvl="4" indent="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endParaRPr lang="en-US" sz="4000" dirty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WHERE DO GERMS LIVE?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4.3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533400" y="1600200"/>
            <a:ext cx="3200400" cy="4038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33400" y="16002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8707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IMPORTANCE OF SAFE FOOD AND WATER FOR PLHIV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533400" y="1695297"/>
            <a:ext cx="8067996" cy="4986678"/>
          </a:xfrm>
        </p:spPr>
        <p:txBody>
          <a:bodyPr>
            <a:normAutofit/>
          </a:bodyPr>
          <a:lstStyle/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PLHIV have weak immune systems that cannot fight germs easily.</a:t>
            </a:r>
            <a:endParaRPr lang="en-US" sz="3600" dirty="0">
              <a:solidFill>
                <a:srgbClr val="000066"/>
              </a:solidFill>
              <a:cs typeface="Arial" pitchFamily="34" charset="0"/>
            </a:endParaRP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They get more severe symptoms of </a:t>
            </a: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illness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and have a hard time recovering.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sz="3600" dirty="0" smtClean="0">
                <a:solidFill>
                  <a:srgbClr val="000066"/>
                </a:solidFill>
                <a:cs typeface="Arial" pitchFamily="34" charset="0"/>
              </a:rPr>
              <a:t>Food- </a:t>
            </a:r>
            <a:r>
              <a:rPr lang="en-GB" sz="3600" dirty="0">
                <a:solidFill>
                  <a:srgbClr val="000066"/>
                </a:solidFill>
                <a:cs typeface="Arial" pitchFamily="34" charset="0"/>
              </a:rPr>
              <a:t>and water-borne infections can reduce appetite and nutrient absorption, causing weight loss.</a:t>
            </a: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600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671712" y="1761594"/>
            <a:ext cx="7872984" cy="4986678"/>
          </a:xfrm>
        </p:spPr>
        <p:txBody>
          <a:bodyPr>
            <a:normAutofit/>
          </a:bodyPr>
          <a:lstStyle/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sz="3600" b="1" dirty="0">
                <a:solidFill>
                  <a:srgbClr val="B00000"/>
                </a:solidFill>
                <a:cs typeface="Arial" pitchFamily="34" charset="0"/>
              </a:rPr>
              <a:t>Hygiene</a:t>
            </a:r>
            <a:r>
              <a:rPr lang="en-GB" sz="3600" dirty="0"/>
              <a:t> is keeping the body </a:t>
            </a:r>
            <a:r>
              <a:rPr lang="en-GB" sz="3600" dirty="0" smtClean="0"/>
              <a:t>clean to maintain </a:t>
            </a:r>
            <a:r>
              <a:rPr lang="en-GB" sz="3600" dirty="0"/>
              <a:t>health and </a:t>
            </a:r>
            <a:r>
              <a:rPr lang="en-GB" sz="3600" dirty="0" smtClean="0"/>
              <a:t>prevent disease.</a:t>
            </a:r>
            <a:endParaRPr lang="en-GB" sz="3600" dirty="0"/>
          </a:p>
          <a:p>
            <a:pPr marL="519113" lvl="4" indent="-409575">
              <a:spcBef>
                <a:spcPts val="18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600" b="1" dirty="0" smtClean="0">
                <a:solidFill>
                  <a:srgbClr val="B00000"/>
                </a:solidFill>
                <a:cs typeface="Arial" pitchFamily="34" charset="0"/>
              </a:rPr>
              <a:t>Sanitation </a:t>
            </a:r>
            <a:r>
              <a:rPr lang="en-US" sz="3600" dirty="0"/>
              <a:t>is </a:t>
            </a:r>
            <a:r>
              <a:rPr lang="en-US" sz="3600" dirty="0" smtClean="0"/>
              <a:t>keeping the environment (including food and water) healthy to prevent human contact </a:t>
            </a:r>
            <a:r>
              <a:rPr lang="en-US" sz="3600" dirty="0"/>
              <a:t>with waste and </a:t>
            </a:r>
            <a:r>
              <a:rPr lang="en-US" sz="3600" dirty="0" smtClean="0"/>
              <a:t>microorganisms </a:t>
            </a:r>
            <a:r>
              <a:rPr lang="en-US" sz="3600" dirty="0"/>
              <a:t>that </a:t>
            </a:r>
            <a:r>
              <a:rPr lang="en-US" sz="3600" dirty="0" smtClean="0"/>
              <a:t>cause disease. 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HYGIENE AND SANITATION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9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671712" y="1761594"/>
            <a:ext cx="7872984" cy="4986678"/>
          </a:xfrm>
        </p:spPr>
        <p:txBody>
          <a:bodyPr>
            <a:normAutofit/>
          </a:bodyPr>
          <a:lstStyle/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600" b="1" dirty="0" smtClean="0">
                <a:solidFill>
                  <a:srgbClr val="B00000"/>
                </a:solidFill>
                <a:cs typeface="Arial" pitchFamily="34" charset="0"/>
              </a:rPr>
              <a:t>Keep food safe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by preparing, cooking, and storing food properly to prevent contamination </a:t>
            </a:r>
            <a:r>
              <a:rPr lang="en-US" sz="3600" dirty="0">
                <a:solidFill>
                  <a:srgbClr val="000066"/>
                </a:solidFill>
                <a:cs typeface="Arial" pitchFamily="34" charset="0"/>
              </a:rPr>
              <a:t>and food-borne </a:t>
            </a:r>
            <a:r>
              <a:rPr lang="en-US" sz="3600" dirty="0" smtClean="0">
                <a:solidFill>
                  <a:srgbClr val="000066"/>
                </a:solidFill>
                <a:cs typeface="Arial" pitchFamily="34" charset="0"/>
              </a:rPr>
              <a:t>illness.</a:t>
            </a:r>
          </a:p>
          <a:p>
            <a:pPr marL="457200" lvl="4" indent="-347663">
              <a:spcBef>
                <a:spcPts val="18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600" b="1" dirty="0" smtClean="0">
                <a:solidFill>
                  <a:srgbClr val="B00000"/>
                </a:solidFill>
                <a:cs typeface="Arial" pitchFamily="34" charset="0"/>
              </a:rPr>
              <a:t>Keep water safe </a:t>
            </a:r>
            <a:r>
              <a:rPr lang="en-US" sz="3600" dirty="0" smtClean="0"/>
              <a:t>by treating and storing water properly to prevent contamination and water-borne illness.</a:t>
            </a: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6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922033" cy="548318"/>
          </a:xfrm>
        </p:spPr>
        <p:txBody>
          <a:bodyPr/>
          <a:lstStyle/>
          <a:p>
            <a:r>
              <a:rPr lang="en-US" sz="4200" spc="0" dirty="0" smtClean="0"/>
              <a:t>KEEPING FOOD AND WATER SAFE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4.6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55065"/>
            <a:ext cx="8686800" cy="4525963"/>
          </a:xfrm>
          <a:noFill/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Advocate for and discuss the role of nutrition in care </a:t>
            </a:r>
            <a:br>
              <a:rPr lang="en-GB" sz="2800" dirty="0" smtClean="0">
                <a:latin typeface="Calibri" pitchFamily="34" charset="0"/>
              </a:rPr>
            </a:br>
            <a:r>
              <a:rPr lang="en-GB" sz="2800" dirty="0" smtClean="0">
                <a:latin typeface="Calibri" pitchFamily="34" charset="0"/>
              </a:rPr>
              <a:t>and treatment.</a:t>
            </a:r>
            <a:endParaRPr lang="en-US" sz="2800" dirty="0" smtClean="0">
              <a:latin typeface="Calibri" pitchFamily="34" charset="0"/>
            </a:endParaRPr>
          </a:p>
          <a:p>
            <a:pPr marL="514350" indent="-514350"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Assess the nutritional status of clients.</a:t>
            </a:r>
            <a:endParaRPr lang="en-US" sz="2800" dirty="0" smtClean="0">
              <a:latin typeface="Calibri" pitchFamily="34" charset="0"/>
            </a:endParaRPr>
          </a:p>
          <a:p>
            <a:pPr marL="514350" indent="-514350"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Select appropriate nutrition care plans for clients.</a:t>
            </a:r>
            <a:endParaRPr lang="en-US" sz="2800" dirty="0" smtClean="0">
              <a:latin typeface="Calibri" pitchFamily="34" charset="0"/>
            </a:endParaRPr>
          </a:p>
          <a:p>
            <a:pPr marL="514350" indent="-514350"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Counsel clients on nutrition.</a:t>
            </a:r>
            <a:endParaRPr lang="en-US" sz="2800" dirty="0" smtClean="0">
              <a:latin typeface="Calibri" pitchFamily="34" charset="0"/>
            </a:endParaRPr>
          </a:p>
          <a:p>
            <a:pPr marL="514350" indent="-514350"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Communicate the critical </a:t>
            </a:r>
            <a:r>
              <a:rPr lang="en-GB" dirty="0">
                <a:latin typeface="Calibri" pitchFamily="34" charset="0"/>
              </a:rPr>
              <a:t>n</a:t>
            </a:r>
            <a:r>
              <a:rPr lang="en-GB" sz="2800" dirty="0" smtClean="0">
                <a:latin typeface="Calibri" pitchFamily="34" charset="0"/>
              </a:rPr>
              <a:t>utrition </a:t>
            </a:r>
            <a:r>
              <a:rPr lang="en-GB" dirty="0">
                <a:latin typeface="Calibri" pitchFamily="34" charset="0"/>
              </a:rPr>
              <a:t>a</a:t>
            </a:r>
            <a:r>
              <a:rPr lang="en-GB" sz="2800" dirty="0" smtClean="0">
                <a:latin typeface="Calibri" pitchFamily="34" charset="0"/>
              </a:rPr>
              <a:t>ctions (CNA).</a:t>
            </a:r>
            <a:endParaRPr lang="en-US" sz="2800" dirty="0" smtClean="0">
              <a:latin typeface="Calibri" pitchFamily="34" charset="0"/>
            </a:endParaRPr>
          </a:p>
          <a:p>
            <a:pPr marL="514350" indent="-514350"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Prescribe and monitor specialized food products for acutely malnourished clients.</a:t>
            </a:r>
            <a:endParaRPr lang="en-US" sz="2800" dirty="0" smtClean="0">
              <a:latin typeface="Calibri" pitchFamily="34" charset="0"/>
            </a:endParaRPr>
          </a:p>
          <a:p>
            <a:pPr marL="514350" indent="-514350"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Manage NACS services in the workplace.</a:t>
            </a:r>
            <a:endParaRPr lang="en-US" sz="2800" dirty="0" smtClean="0">
              <a:latin typeface="Calibri" pitchFamily="34" charset="0"/>
            </a:endParaRPr>
          </a:p>
          <a:p>
            <a:pPr marL="514350" indent="-514350"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Collect information to monitor and report on </a:t>
            </a:r>
            <a:br>
              <a:rPr lang="en-GB" sz="2800" dirty="0" smtClean="0">
                <a:latin typeface="Calibri" pitchFamily="34" charset="0"/>
              </a:rPr>
            </a:br>
            <a:r>
              <a:rPr lang="en-GB" sz="2800" dirty="0" smtClean="0">
                <a:latin typeface="Calibri" pitchFamily="34" charset="0"/>
              </a:rPr>
              <a:t>NACS services.</a:t>
            </a:r>
            <a:endParaRPr lang="en-US" sz="2800" dirty="0" smtClean="0">
              <a:latin typeface="Calibri" pitchFamily="34" charset="0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967" y="327448"/>
            <a:ext cx="7481455" cy="548318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200" b="1" spc="0" dirty="0" smtClean="0">
                <a:cs typeface="Arial" charset="0"/>
              </a:rPr>
              <a:t>COURSE OBJECTIVES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011" y="419100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0.7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922033" cy="548318"/>
          </a:xfrm>
        </p:spPr>
        <p:txBody>
          <a:bodyPr/>
          <a:lstStyle/>
          <a:p>
            <a:r>
              <a:rPr lang="en-US" sz="4200" spc="0" dirty="0" smtClean="0"/>
              <a:t>ENVIRONMENTAL ENTEROPATHY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4.7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" name="Picture 2" descr="An external file that holds a picture, illustration, etc.&#10;Object name is nihms373157f2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"/>
          <a:stretch/>
        </p:blipFill>
        <p:spPr bwMode="auto">
          <a:xfrm>
            <a:off x="675049" y="2045972"/>
            <a:ext cx="3122748" cy="3944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n external file that holds a picture, illustration, etc.&#10;Object name is nihms373157f2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8887" y="2642616"/>
            <a:ext cx="4363984" cy="2890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935" y="1452944"/>
            <a:ext cx="335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Normal intestine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159701" y="1442358"/>
            <a:ext cx="4363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pPr algn="ctr"/>
            <a:r>
              <a:rPr lang="en-GB" dirty="0" smtClean="0"/>
              <a:t>Intestine of a malnourished adult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86732" y="5998718"/>
            <a:ext cx="817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 err="1" smtClean="0">
                <a:solidFill>
                  <a:srgbClr val="000000"/>
                </a:solidFill>
              </a:rPr>
              <a:t>Korpe</a:t>
            </a:r>
            <a:r>
              <a:rPr lang="en-US" sz="1600" dirty="0" smtClean="0">
                <a:solidFill>
                  <a:srgbClr val="000000"/>
                </a:solidFill>
              </a:rPr>
              <a:t>, P.S.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 smtClean="0">
                <a:solidFill>
                  <a:srgbClr val="000000"/>
                </a:solidFill>
              </a:rPr>
              <a:t>Petri, W.S. </a:t>
            </a:r>
            <a:r>
              <a:rPr lang="en-US" sz="1600" dirty="0">
                <a:solidFill>
                  <a:srgbClr val="000000"/>
                </a:solidFill>
              </a:rPr>
              <a:t>2012. “Environmental Enteropathy: Critical Implications of a Poorly Understood Condition.” </a:t>
            </a:r>
            <a:r>
              <a:rPr lang="en-US" sz="1600" i="1" dirty="0">
                <a:solidFill>
                  <a:srgbClr val="000000"/>
                </a:solidFill>
              </a:rPr>
              <a:t>Trends in Molecular Medicine </a:t>
            </a:r>
            <a:r>
              <a:rPr lang="en-US" sz="1600" dirty="0">
                <a:solidFill>
                  <a:srgbClr val="000000"/>
                </a:solidFill>
              </a:rPr>
              <a:t>18(6): 328–36.</a:t>
            </a:r>
          </a:p>
        </p:txBody>
      </p:sp>
    </p:spTree>
    <p:extLst>
      <p:ext uri="{BB962C8B-B14F-4D97-AF65-F5344CB8AC3E}">
        <p14:creationId xmlns:p14="http://schemas.microsoft.com/office/powerpoint/2010/main" val="30676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533400" y="1600200"/>
            <a:ext cx="3200400" cy="4038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33400" y="16002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8707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FECAL DISEASE TRANSMISSION TO BABIES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522752" y="2341641"/>
            <a:ext cx="245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Photo: http</a:t>
            </a:r>
            <a:r>
              <a:rPr lang="en-GB" sz="1000" dirty="0"/>
              <a:t>://www.intercare.org.uk/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400" y="6359199"/>
            <a:ext cx="2812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Photo: </a:t>
            </a:r>
            <a:r>
              <a:rPr lang="en-GB" sz="1400" dirty="0">
                <a:hlinkClick r:id="rId3"/>
              </a:rPr>
              <a:t>http://</a:t>
            </a:r>
            <a:r>
              <a:rPr lang="en-GB" sz="1400" dirty="0" smtClean="0">
                <a:hlinkClick r:id="rId3"/>
              </a:rPr>
              <a:t>www.Bizjournals.com</a:t>
            </a:r>
            <a:endParaRPr lang="en-GB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722934" y="1446381"/>
            <a:ext cx="7918248" cy="5106724"/>
            <a:chOff x="722934" y="1446381"/>
            <a:chExt cx="7918248" cy="5106724"/>
          </a:xfrm>
        </p:grpSpPr>
        <p:pic>
          <p:nvPicPr>
            <p:cNvPr id="14" name="Picture 6" descr="http://assets.bizjournals.com/nashville/morning_call/chicken_generic_NSH*304.jpg?v=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34" y="4643783"/>
              <a:ext cx="1619170" cy="17310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Baby sitting on the dirt flo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99486" y="1451561"/>
              <a:ext cx="1341696" cy="21909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/>
            <p:cNvGrpSpPr/>
            <p:nvPr/>
          </p:nvGrpSpPr>
          <p:grpSpPr>
            <a:xfrm>
              <a:off x="749997" y="1446381"/>
              <a:ext cx="7644963" cy="5106724"/>
              <a:chOff x="750016" y="1490472"/>
              <a:chExt cx="7644963" cy="510672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750016" y="3646001"/>
                <a:ext cx="2117208" cy="112083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 smtClean="0"/>
                  <a:t>Feces</a:t>
                </a:r>
                <a:endParaRPr lang="en-GB" sz="3200" dirty="0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1725178" y="1490472"/>
                <a:ext cx="6669801" cy="5106724"/>
                <a:chOff x="1725178" y="1490472"/>
                <a:chExt cx="6669801" cy="5106724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5498582" y="2151159"/>
                  <a:ext cx="1569894" cy="136165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" name="Group 7"/>
                <p:cNvGrpSpPr/>
                <p:nvPr/>
              </p:nvGrpSpPr>
              <p:grpSpPr>
                <a:xfrm>
                  <a:off x="3630168" y="1490472"/>
                  <a:ext cx="1883664" cy="5106724"/>
                  <a:chOff x="2871216" y="1490472"/>
                  <a:chExt cx="1883664" cy="5106724"/>
                </a:xfrm>
              </p:grpSpPr>
              <p:sp>
                <p:nvSpPr>
                  <p:cNvPr id="9" name="Oval 8"/>
                  <p:cNvSpPr/>
                  <p:nvPr/>
                </p:nvSpPr>
                <p:spPr>
                  <a:xfrm>
                    <a:off x="2871216" y="1490472"/>
                    <a:ext cx="1883664" cy="1089005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4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Fluids </a:t>
                    </a:r>
                    <a:r>
                      <a:rPr lang="en-GB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(water, laundry)</a:t>
                    </a:r>
                    <a:endParaRPr lang="en-GB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0" name="Oval 9"/>
                  <p:cNvSpPr/>
                  <p:nvPr/>
                </p:nvSpPr>
                <p:spPr>
                  <a:xfrm>
                    <a:off x="2907792" y="2689248"/>
                    <a:ext cx="1810512" cy="885269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4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Fingers</a:t>
                    </a:r>
                    <a:endParaRPr lang="en-GB" sz="24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>
                  <a:xfrm>
                    <a:off x="2923032" y="3684288"/>
                    <a:ext cx="1810512" cy="92246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4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Flies</a:t>
                    </a:r>
                    <a:endParaRPr lang="en-GB" sz="24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2932176" y="5711559"/>
                    <a:ext cx="1810512" cy="885637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4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Fields</a:t>
                    </a:r>
                    <a:endParaRPr lang="en-GB" sz="24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3" name="Oval 12"/>
                  <p:cNvSpPr/>
                  <p:nvPr/>
                </p:nvSpPr>
                <p:spPr>
                  <a:xfrm>
                    <a:off x="2932176" y="4716520"/>
                    <a:ext cx="1810512" cy="885268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4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Floors</a:t>
                    </a:r>
                    <a:endParaRPr lang="en-GB" sz="2400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0" name="Oval 19"/>
                <p:cNvSpPr/>
                <p:nvPr/>
              </p:nvSpPr>
              <p:spPr>
                <a:xfrm>
                  <a:off x="6385399" y="3512809"/>
                  <a:ext cx="2009580" cy="1102306"/>
                </a:xfrm>
                <a:prstGeom prst="ellipse">
                  <a:avLst/>
                </a:prstGeom>
                <a:solidFill>
                  <a:srgbClr val="C0E399"/>
                </a:solidFill>
                <a:ln>
                  <a:solidFill>
                    <a:srgbClr val="C0E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8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Food</a:t>
                  </a:r>
                  <a:endParaRPr lang="en-GB" sz="28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 flipV="1">
                  <a:off x="2557166" y="3141099"/>
                  <a:ext cx="1080937" cy="669044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2867224" y="4206418"/>
                  <a:ext cx="760319" cy="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2557166" y="4602693"/>
                  <a:ext cx="1157872" cy="380568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rot="10800000" flipH="1">
                  <a:off x="1725178" y="2210205"/>
                  <a:ext cx="1920240" cy="1430794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1850135" y="4766835"/>
                  <a:ext cx="1828800" cy="1268557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>
                  <a:stCxn id="10" idx="6"/>
                </p:cNvCxnSpPr>
                <p:nvPr/>
              </p:nvCxnSpPr>
              <p:spPr>
                <a:xfrm>
                  <a:off x="5477256" y="3131883"/>
                  <a:ext cx="1202439" cy="54235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 rot="10800000" flipH="1">
                  <a:off x="5556504" y="4133498"/>
                  <a:ext cx="814760" cy="1202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 flipV="1">
                  <a:off x="5501640" y="4453687"/>
                  <a:ext cx="1150623" cy="58220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/>
                <p:nvPr/>
              </p:nvCxnSpPr>
              <p:spPr>
                <a:xfrm flipV="1">
                  <a:off x="5492496" y="4699412"/>
                  <a:ext cx="1929790" cy="12773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39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571128" y="1651866"/>
            <a:ext cx="8133960" cy="4986678"/>
          </a:xfrm>
        </p:spPr>
        <p:txBody>
          <a:bodyPr>
            <a:noAutofit/>
          </a:bodyPr>
          <a:lstStyle/>
          <a:p>
            <a:pPr lvl="0"/>
            <a:r>
              <a:rPr lang="en-GB" sz="3600" dirty="0">
                <a:latin typeface="+mn-lt"/>
              </a:rPr>
              <a:t>Group 1: Wash hands correctly.</a:t>
            </a:r>
            <a:endParaRPr lang="en-US" sz="3600" dirty="0">
              <a:latin typeface="+mn-lt"/>
            </a:endParaRPr>
          </a:p>
          <a:p>
            <a:pPr lvl="0"/>
            <a:r>
              <a:rPr lang="en-GB" sz="3600" dirty="0">
                <a:latin typeface="+mn-lt"/>
              </a:rPr>
              <a:t>Group </a:t>
            </a:r>
            <a:r>
              <a:rPr lang="en-GB" sz="3600" dirty="0" smtClean="0">
                <a:latin typeface="+mn-lt"/>
              </a:rPr>
              <a:t>2: </a:t>
            </a:r>
            <a:r>
              <a:rPr lang="en-GB" sz="3600" dirty="0">
                <a:latin typeface="+mn-lt"/>
              </a:rPr>
              <a:t>Keep surroundings clean.</a:t>
            </a:r>
            <a:endParaRPr lang="en-US" sz="3600" dirty="0">
              <a:latin typeface="+mn-lt"/>
            </a:endParaRPr>
          </a:p>
          <a:p>
            <a:pPr marL="1544638" lvl="0" indent="-1544638"/>
            <a:r>
              <a:rPr lang="en-GB" sz="3600" dirty="0">
                <a:latin typeface="+mn-lt"/>
              </a:rPr>
              <a:t>Group 3: Boil, filter, or chlorinate water </a:t>
            </a:r>
            <a:r>
              <a:rPr lang="en-GB" sz="3600" dirty="0" smtClean="0">
                <a:latin typeface="+mn-lt"/>
              </a:rPr>
              <a:t>for </a:t>
            </a:r>
            <a:r>
              <a:rPr lang="en-GB" sz="3600" dirty="0">
                <a:latin typeface="+mn-lt"/>
              </a:rPr>
              <a:t>drinking and food preparation.</a:t>
            </a:r>
            <a:endParaRPr lang="en-US" sz="3600" dirty="0">
              <a:latin typeface="+mn-lt"/>
            </a:endParaRPr>
          </a:p>
          <a:p>
            <a:pPr lvl="0"/>
            <a:r>
              <a:rPr lang="en-GB" sz="3600" dirty="0">
                <a:latin typeface="+mn-lt"/>
              </a:rPr>
              <a:t>Group 4: Separate raw and cooked foods. </a:t>
            </a:r>
            <a:endParaRPr lang="en-US" sz="3600" dirty="0">
              <a:latin typeface="+mn-lt"/>
            </a:endParaRPr>
          </a:p>
          <a:p>
            <a:pPr lvl="0"/>
            <a:r>
              <a:rPr lang="en-GB" sz="3600" dirty="0">
                <a:latin typeface="+mn-lt"/>
              </a:rPr>
              <a:t>Group 5: Cook food thoroughly. </a:t>
            </a:r>
            <a:endParaRPr lang="en-US" sz="3600" dirty="0">
              <a:latin typeface="+mn-lt"/>
            </a:endParaRPr>
          </a:p>
          <a:p>
            <a:r>
              <a:rPr lang="en-GB" sz="3600" dirty="0">
                <a:latin typeface="+mn-lt"/>
              </a:rPr>
              <a:t>Group 6: Store food safely. </a:t>
            </a:r>
            <a:endParaRPr lang="en-US" sz="3600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922033" cy="548318"/>
          </a:xfrm>
        </p:spPr>
        <p:txBody>
          <a:bodyPr/>
          <a:lstStyle/>
          <a:p>
            <a:r>
              <a:rPr lang="en-US" sz="4200" spc="0" dirty="0" smtClean="0"/>
              <a:t>GROUP WORK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4.9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5.1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5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6300" y="1270000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Nutrition Care for Pregnant and Postpartum Women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685800" y="1734162"/>
            <a:ext cx="7699248" cy="4986678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US" sz="3600" dirty="0">
                <a:latin typeface="+mn-lt"/>
              </a:rPr>
              <a:t>Explain nutrition requirements during pregnancy and lactation.</a:t>
            </a:r>
          </a:p>
          <a:p>
            <a:pPr marL="742950" lvl="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dirty="0">
                <a:latin typeface="+mn-lt"/>
              </a:rPr>
              <a:t>Counsel pregnant and postpartum women on nutrition.</a:t>
            </a: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600" dirty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LEARNING OBJECTIVES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5.2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63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533400" y="1600200"/>
            <a:ext cx="3200400" cy="4038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33400" y="16002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8707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ENERGY NEEDS IN PREGNANCY AND LACTATION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5.3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57708" y="1600200"/>
            <a:ext cx="8382000" cy="4986678"/>
          </a:xfrm>
        </p:spPr>
        <p:txBody>
          <a:bodyPr>
            <a:noAutofit/>
          </a:bodyPr>
          <a:lstStyle/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600" dirty="0" smtClean="0">
                <a:solidFill>
                  <a:srgbClr val="000066"/>
                </a:solidFill>
                <a:cs typeface="Arial" pitchFamily="34" charset="0"/>
              </a:rPr>
              <a:t>To </a:t>
            </a:r>
            <a:r>
              <a:rPr lang="en-GB" altLang="en-US" sz="3600" dirty="0">
                <a:solidFill>
                  <a:srgbClr val="000066"/>
                </a:solidFill>
                <a:cs typeface="Arial" pitchFamily="34" charset="0"/>
              </a:rPr>
              <a:t>meet </a:t>
            </a:r>
            <a:r>
              <a:rPr lang="en-GB" altLang="en-US" sz="3600" dirty="0" smtClean="0">
                <a:solidFill>
                  <a:srgbClr val="000066"/>
                </a:solidFill>
                <a:cs typeface="Arial" pitchFamily="34" charset="0"/>
              </a:rPr>
              <a:t>demands </a:t>
            </a:r>
            <a:r>
              <a:rPr lang="en-GB" altLang="en-US" sz="3600" dirty="0">
                <a:solidFill>
                  <a:srgbClr val="000066"/>
                </a:solidFill>
                <a:cs typeface="Arial" pitchFamily="34" charset="0"/>
              </a:rPr>
              <a:t>for </a:t>
            </a:r>
            <a:r>
              <a:rPr lang="en-GB" altLang="en-US" sz="3600" dirty="0" smtClean="0">
                <a:solidFill>
                  <a:srgbClr val="000066"/>
                </a:solidFill>
                <a:cs typeface="Arial" pitchFamily="34" charset="0"/>
              </a:rPr>
              <a:t>good </a:t>
            </a:r>
            <a:r>
              <a:rPr lang="en-GB" altLang="en-US" sz="3600" dirty="0" err="1" smtClean="0">
                <a:solidFill>
                  <a:srgbClr val="000066"/>
                </a:solidFill>
                <a:cs typeface="Arial" pitchFamily="34" charset="0"/>
              </a:rPr>
              <a:t>fetal</a:t>
            </a:r>
            <a:r>
              <a:rPr lang="en-GB" altLang="en-US" sz="3600" dirty="0" smtClean="0">
                <a:solidFill>
                  <a:srgbClr val="000066"/>
                </a:solidFill>
                <a:cs typeface="Arial" pitchFamily="34" charset="0"/>
              </a:rPr>
              <a:t> growth </a:t>
            </a:r>
            <a:r>
              <a:rPr lang="en-GB" altLang="en-US" sz="3600" dirty="0">
                <a:solidFill>
                  <a:srgbClr val="000066"/>
                </a:solidFill>
                <a:cs typeface="Arial" pitchFamily="34" charset="0"/>
              </a:rPr>
              <a:t>and development </a:t>
            </a:r>
            <a:r>
              <a:rPr lang="en-GB" altLang="en-US" sz="3600" dirty="0" smtClean="0">
                <a:solidFill>
                  <a:srgbClr val="000066"/>
                </a:solidFill>
                <a:cs typeface="Arial" pitchFamily="34" charset="0"/>
              </a:rPr>
              <a:t>and </a:t>
            </a:r>
            <a:r>
              <a:rPr lang="en-GB" altLang="en-US" sz="3600" dirty="0">
                <a:solidFill>
                  <a:srgbClr val="000066"/>
                </a:solidFill>
                <a:cs typeface="Arial" pitchFamily="34" charset="0"/>
              </a:rPr>
              <a:t>milk </a:t>
            </a:r>
            <a:r>
              <a:rPr lang="en-GB" altLang="en-US" sz="3600" dirty="0" smtClean="0">
                <a:solidFill>
                  <a:srgbClr val="000066"/>
                </a:solidFill>
                <a:cs typeface="Arial" pitchFamily="34" charset="0"/>
              </a:rPr>
              <a:t>production:</a:t>
            </a:r>
          </a:p>
          <a:p>
            <a:pPr marL="804863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Calibri" panose="020F0502020204030204" pitchFamily="34" charset="0"/>
              <a:buChar char="–"/>
              <a:tabLst>
                <a:tab pos="804863" algn="l"/>
              </a:tabLst>
              <a:defRPr/>
            </a:pPr>
            <a:r>
              <a:rPr lang="en-GB" altLang="en-US" sz="3300" dirty="0" smtClean="0">
                <a:solidFill>
                  <a:srgbClr val="000066"/>
                </a:solidFill>
                <a:cs typeface="Arial" pitchFamily="34" charset="0"/>
              </a:rPr>
              <a:t>200</a:t>
            </a:r>
            <a:r>
              <a:rPr lang="en-GB" altLang="en-US" sz="3300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–</a:t>
            </a:r>
            <a:r>
              <a:rPr lang="en-GB" altLang="en-US" sz="3300" dirty="0" smtClean="0">
                <a:solidFill>
                  <a:srgbClr val="000066"/>
                </a:solidFill>
                <a:cs typeface="Arial" pitchFamily="34" charset="0"/>
              </a:rPr>
              <a:t>285 </a:t>
            </a:r>
            <a:r>
              <a:rPr lang="en-GB" altLang="en-US" sz="3300" dirty="0">
                <a:solidFill>
                  <a:srgbClr val="000066"/>
                </a:solidFill>
                <a:cs typeface="Arial" pitchFamily="34" charset="0"/>
              </a:rPr>
              <a:t>extra </a:t>
            </a:r>
            <a:r>
              <a:rPr lang="en-GB" altLang="en-US" sz="3300" dirty="0" smtClean="0">
                <a:solidFill>
                  <a:srgbClr val="000066"/>
                </a:solidFill>
                <a:cs typeface="Arial" pitchFamily="34" charset="0"/>
              </a:rPr>
              <a:t>kcal/day (based on activity level) if pregnant </a:t>
            </a:r>
            <a:endParaRPr lang="en-GB" altLang="en-US" sz="3300" dirty="0">
              <a:solidFill>
                <a:srgbClr val="000066"/>
              </a:solidFill>
              <a:cs typeface="Arial" pitchFamily="34" charset="0"/>
            </a:endParaRPr>
          </a:p>
          <a:p>
            <a:pPr marL="804863" lvl="4" indent="-347663">
              <a:spcBef>
                <a:spcPts val="600"/>
              </a:spcBef>
              <a:buClr>
                <a:srgbClr val="000066"/>
              </a:buClr>
              <a:buSzPct val="100000"/>
              <a:buFont typeface="Calibri" panose="020F0502020204030204" pitchFamily="34" charset="0"/>
              <a:buChar char="–"/>
              <a:tabLst>
                <a:tab pos="804863" algn="l"/>
              </a:tabLst>
              <a:defRPr/>
            </a:pPr>
            <a:r>
              <a:rPr lang="en-GB" altLang="en-US" sz="3300" dirty="0" smtClean="0">
                <a:solidFill>
                  <a:srgbClr val="000066"/>
                </a:solidFill>
                <a:cs typeface="Arial" pitchFamily="34" charset="0"/>
              </a:rPr>
              <a:t>500 extra kcal/day if lactating</a:t>
            </a:r>
          </a:p>
          <a:p>
            <a:pPr marL="804863" lvl="4" indent="-347663">
              <a:spcBef>
                <a:spcPts val="600"/>
              </a:spcBef>
              <a:buClr>
                <a:srgbClr val="000066"/>
              </a:buClr>
              <a:buSzPct val="100000"/>
              <a:buFont typeface="Calibri" panose="020F0502020204030204" pitchFamily="34" charset="0"/>
              <a:buChar char="–"/>
              <a:tabLst>
                <a:tab pos="804863" algn="l"/>
              </a:tabLst>
              <a:defRPr/>
            </a:pPr>
            <a:r>
              <a:rPr lang="en-GB" altLang="en-US" sz="3300" dirty="0" smtClean="0">
                <a:solidFill>
                  <a:srgbClr val="000066"/>
                </a:solidFill>
                <a:cs typeface="Arial" pitchFamily="34" charset="0"/>
              </a:rPr>
              <a:t>Plus 10% if HIV positive and asymptomatic</a:t>
            </a:r>
          </a:p>
          <a:p>
            <a:pPr marL="804863" lvl="4" indent="-347663">
              <a:spcBef>
                <a:spcPts val="600"/>
              </a:spcBef>
              <a:buClr>
                <a:srgbClr val="000066"/>
              </a:buClr>
              <a:buSzPct val="100000"/>
              <a:buFont typeface="Calibri" panose="020F0502020204030204" pitchFamily="34" charset="0"/>
              <a:buChar char="–"/>
              <a:tabLst>
                <a:tab pos="804863" algn="l"/>
              </a:tabLst>
              <a:defRPr/>
            </a:pPr>
            <a:r>
              <a:rPr lang="en-GB" altLang="en-US" sz="3300" dirty="0" smtClean="0">
                <a:solidFill>
                  <a:srgbClr val="000066"/>
                </a:solidFill>
                <a:cs typeface="Arial" pitchFamily="34" charset="0"/>
              </a:rPr>
              <a:t>Plus 20</a:t>
            </a:r>
            <a:r>
              <a:rPr lang="en-GB" altLang="en-US" sz="3300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–30% if HIV positive and symptomatic</a:t>
            </a:r>
            <a:endParaRPr lang="en-GB" altLang="en-US" sz="3300" dirty="0" smtClean="0">
              <a:solidFill>
                <a:srgbClr val="000066"/>
              </a:solidFill>
              <a:cs typeface="Arial" pitchFamily="34" charset="0"/>
            </a:endParaRP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600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399568" y="1625304"/>
            <a:ext cx="8303854" cy="4986678"/>
          </a:xfrm>
        </p:spPr>
        <p:txBody>
          <a:bodyPr>
            <a:noAutofit/>
          </a:bodyPr>
          <a:lstStyle/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300" dirty="0"/>
              <a:t>About 70 g per day, equivalent to two glasses of milk, 140 g of chicken, and two cups of yogurt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300" dirty="0"/>
              <a:t>Protein-rich foods: Pulses (chickpeas, lentils, beans), oil seeds (pumpkin, sunflower, melon), and animal-source foods (meat, fish, eggs, milk) 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300" dirty="0"/>
              <a:t>Animal-source </a:t>
            </a:r>
            <a:r>
              <a:rPr lang="en-US" sz="3300" dirty="0" smtClean="0"/>
              <a:t>food provides </a:t>
            </a:r>
            <a:r>
              <a:rPr lang="en-US" sz="3300" dirty="0"/>
              <a:t>more bio-available protein than plant-source </a:t>
            </a:r>
            <a:r>
              <a:rPr lang="en-US" sz="3300" dirty="0" smtClean="0"/>
              <a:t>food.</a:t>
            </a:r>
            <a:endParaRPr lang="en-GB" altLang="en-US" sz="3300" dirty="0">
              <a:solidFill>
                <a:srgbClr val="000066"/>
              </a:solidFill>
              <a:cs typeface="Arial" pitchFamily="34" charset="0"/>
            </a:endParaRP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300" dirty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PROTEIN NEEDS IN PREGNANCY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5.4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561982" y="1478130"/>
            <a:ext cx="8141440" cy="4986678"/>
          </a:xfrm>
        </p:spPr>
        <p:txBody>
          <a:bodyPr>
            <a:noAutofit/>
          </a:bodyPr>
          <a:lstStyle/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200" dirty="0" smtClean="0">
                <a:solidFill>
                  <a:srgbClr val="000066"/>
                </a:solidFill>
                <a:cs typeface="Arial" pitchFamily="34" charset="0"/>
              </a:rPr>
              <a:t>50% caused by iron deficiency</a:t>
            </a:r>
          </a:p>
          <a:p>
            <a:pPr marL="457200" lvl="4" indent="-347663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200" dirty="0" smtClean="0"/>
              <a:t>Low </a:t>
            </a:r>
            <a:r>
              <a:rPr lang="en-GB" altLang="en-US" sz="3200" dirty="0" err="1" smtClean="0"/>
              <a:t>Hb</a:t>
            </a:r>
            <a:r>
              <a:rPr lang="en-GB" altLang="en-US" sz="3200" dirty="0" smtClean="0"/>
              <a:t> concentration</a:t>
            </a:r>
            <a:r>
              <a:rPr lang="en-GB" altLang="en-US" sz="3200" dirty="0" smtClean="0">
                <a:solidFill>
                  <a:srgbClr val="B00000"/>
                </a:solidFill>
              </a:rPr>
              <a:t> </a:t>
            </a:r>
            <a:r>
              <a:rPr lang="en-GB" altLang="en-US" sz="3200" dirty="0"/>
              <a:t>in </a:t>
            </a:r>
            <a:r>
              <a:rPr lang="en-GB" altLang="en-US" sz="3200" dirty="0" smtClean="0"/>
              <a:t>blood reduces </a:t>
            </a:r>
            <a:r>
              <a:rPr lang="en-GB" altLang="en-US" sz="3200" dirty="0"/>
              <a:t>the oxygen-carrying capacity of red blood </a:t>
            </a:r>
            <a:r>
              <a:rPr lang="en-GB" altLang="en-US" sz="3200" dirty="0" smtClean="0"/>
              <a:t>cells.</a:t>
            </a:r>
          </a:p>
          <a:p>
            <a:pPr marL="914400" lvl="2" indent="0" fontAlgn="ctr">
              <a:spcBef>
                <a:spcPts val="600"/>
              </a:spcBef>
              <a:buNone/>
            </a:pPr>
            <a:r>
              <a:rPr lang="en-GB" sz="2800" dirty="0">
                <a:latin typeface="+mn-lt"/>
              </a:rPr>
              <a:t>&lt; 11.0 g/dl in children 6–59 months old</a:t>
            </a:r>
            <a:endParaRPr lang="en-US" sz="2800" dirty="0">
              <a:latin typeface="+mn-lt"/>
            </a:endParaRPr>
          </a:p>
          <a:p>
            <a:pPr marL="914400" lvl="2" indent="0" fontAlgn="ctr">
              <a:buNone/>
            </a:pPr>
            <a:r>
              <a:rPr lang="en-GB" sz="2800" dirty="0">
                <a:latin typeface="+mn-lt"/>
              </a:rPr>
              <a:t>&lt; 11.5 g/dl in children 5–11 years old</a:t>
            </a:r>
            <a:endParaRPr lang="en-US" sz="2800" dirty="0">
              <a:latin typeface="+mn-lt"/>
            </a:endParaRPr>
          </a:p>
          <a:p>
            <a:pPr marL="914400" lvl="2" indent="0" fontAlgn="ctr">
              <a:buNone/>
            </a:pPr>
            <a:r>
              <a:rPr lang="en-GB" sz="2800" dirty="0">
                <a:latin typeface="+mn-lt"/>
              </a:rPr>
              <a:t>&lt; 12.0 g/dl in children 12–14 years </a:t>
            </a:r>
            <a:r>
              <a:rPr lang="en-GB" sz="2800" dirty="0" smtClean="0">
                <a:latin typeface="+mn-lt"/>
              </a:rPr>
              <a:t>old</a:t>
            </a:r>
          </a:p>
          <a:p>
            <a:pPr marL="914400" lvl="2" indent="0" fontAlgn="ctr">
              <a:buNone/>
            </a:pPr>
            <a:r>
              <a:rPr lang="en-US" sz="2800" dirty="0"/>
              <a:t>&lt; 11.0 g/dl in pregnant women</a:t>
            </a:r>
          </a:p>
          <a:p>
            <a:pPr marL="914400" lvl="2" indent="0" fontAlgn="ctr">
              <a:buNone/>
            </a:pPr>
            <a:r>
              <a:rPr lang="en-GB" sz="2800" dirty="0" smtClean="0">
                <a:latin typeface="+mn-lt"/>
              </a:rPr>
              <a:t>&lt; </a:t>
            </a:r>
            <a:r>
              <a:rPr lang="en-GB" sz="2800" dirty="0">
                <a:latin typeface="+mn-lt"/>
              </a:rPr>
              <a:t>12.0 g/dl in non-pregnant women</a:t>
            </a:r>
            <a:endParaRPr lang="en-US" sz="2800" dirty="0">
              <a:latin typeface="+mn-lt"/>
            </a:endParaRPr>
          </a:p>
          <a:p>
            <a:pPr marL="914400" lvl="2" indent="0" fontAlgn="ctr">
              <a:buNone/>
            </a:pPr>
            <a:r>
              <a:rPr lang="en-GB" sz="2800" dirty="0">
                <a:latin typeface="+mn-lt"/>
              </a:rPr>
              <a:t>&lt; 13.0 g/dl in men</a:t>
            </a:r>
            <a:endParaRPr lang="en-US" sz="2800" dirty="0">
              <a:latin typeface="+mn-lt"/>
            </a:endParaRP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endParaRPr lang="en-GB" altLang="en-US" sz="3200" dirty="0"/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2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ANEMIA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5.5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561982" y="1478130"/>
            <a:ext cx="8141440" cy="4986678"/>
          </a:xfrm>
        </p:spPr>
        <p:txBody>
          <a:bodyPr>
            <a:noAutofit/>
          </a:bodyPr>
          <a:lstStyle/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>
                <a:solidFill>
                  <a:srgbClr val="000066"/>
                </a:solidFill>
                <a:cs typeface="Arial" pitchFamily="34" charset="0"/>
              </a:rPr>
              <a:t>Pale conjunctiva, gums, nails, and skin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>
                <a:solidFill>
                  <a:srgbClr val="000066"/>
                </a:solidFill>
                <a:cs typeface="Arial" pitchFamily="34" charset="0"/>
              </a:rPr>
              <a:t>Breathlessness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>
                <a:solidFill>
                  <a:srgbClr val="000066"/>
                </a:solidFill>
                <a:cs typeface="Arial" pitchFamily="34" charset="0"/>
              </a:rPr>
              <a:t>Rapid pulse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>
                <a:solidFill>
                  <a:srgbClr val="000066"/>
                </a:solidFill>
                <a:cs typeface="Arial" pitchFamily="34" charset="0"/>
              </a:rPr>
              <a:t>Palpitations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>
                <a:solidFill>
                  <a:srgbClr val="000066"/>
                </a:solidFill>
                <a:cs typeface="Arial" pitchFamily="34" charset="0"/>
              </a:rPr>
              <a:t>Headaches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 smtClean="0">
                <a:solidFill>
                  <a:srgbClr val="000066"/>
                </a:solidFill>
                <a:cs typeface="Arial" pitchFamily="34" charset="0"/>
              </a:rPr>
              <a:t>Edema</a:t>
            </a:r>
            <a:endParaRPr lang="en-GB" altLang="en-US" sz="3500" dirty="0">
              <a:solidFill>
                <a:srgbClr val="000066"/>
              </a:solidFill>
              <a:cs typeface="Arial" pitchFamily="34" charset="0"/>
            </a:endParaRP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>
                <a:solidFill>
                  <a:srgbClr val="000066"/>
                </a:solidFill>
                <a:cs typeface="Arial" pitchFamily="34" charset="0"/>
              </a:rPr>
              <a:t>Fatigue, weakness, dizziness, and drowsiness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ANEMIA SIGNS AND SYMPTOMS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5.6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0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316486" y="1432410"/>
            <a:ext cx="8627738" cy="4986678"/>
          </a:xfrm>
        </p:spPr>
        <p:txBody>
          <a:bodyPr>
            <a:noAutofit/>
          </a:bodyPr>
          <a:lstStyle/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000" dirty="0" smtClean="0">
                <a:solidFill>
                  <a:srgbClr val="000066"/>
                </a:solidFill>
                <a:cs typeface="Arial" pitchFamily="34" charset="0"/>
              </a:rPr>
              <a:t>Take iron or iron/folate supplements.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altLang="en-US" sz="3000" dirty="0" smtClean="0">
                <a:solidFill>
                  <a:srgbClr val="000066"/>
                </a:solidFill>
                <a:cs typeface="Arial" pitchFamily="34" charset="0"/>
              </a:rPr>
              <a:t>Sleep under insecticide-treated nets and take antimalarials.</a:t>
            </a:r>
            <a:endParaRPr lang="en-GB" altLang="en-US" sz="3000" dirty="0" smtClean="0">
              <a:solidFill>
                <a:srgbClr val="000066"/>
              </a:solidFill>
              <a:cs typeface="Arial" pitchFamily="34" charset="0"/>
            </a:endParaRP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000" dirty="0" smtClean="0">
                <a:solidFill>
                  <a:srgbClr val="000066"/>
                </a:solidFill>
                <a:cs typeface="Arial" pitchFamily="34" charset="0"/>
              </a:rPr>
              <a:t>Wear shoes and dispose of feces safely.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000" dirty="0" smtClean="0">
                <a:solidFill>
                  <a:srgbClr val="000066"/>
                </a:solidFill>
                <a:cs typeface="Arial" pitchFamily="34" charset="0"/>
              </a:rPr>
              <a:t>Get dewormed in the second trimester of pregnancy and every 6 months if not pregnant.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000" dirty="0" smtClean="0">
                <a:solidFill>
                  <a:srgbClr val="000066"/>
                </a:solidFill>
                <a:cs typeface="Arial" pitchFamily="34" charset="0"/>
              </a:rPr>
              <a:t>Space births 18 months or more apart.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000" dirty="0" smtClean="0">
                <a:solidFill>
                  <a:srgbClr val="000066"/>
                </a:solidFill>
                <a:cs typeface="Arial" pitchFamily="34" charset="0"/>
              </a:rPr>
              <a:t>Eat iron-rich foods and </a:t>
            </a:r>
            <a:r>
              <a:rPr lang="en-US" altLang="en-US" sz="3000" dirty="0" smtClean="0">
                <a:solidFill>
                  <a:srgbClr val="000066"/>
                </a:solidFill>
                <a:cs typeface="Arial" pitchFamily="34" charset="0"/>
              </a:rPr>
              <a:t>vitamin C-rich foods to help absorb iron.</a:t>
            </a:r>
          </a:p>
          <a:p>
            <a:pPr marL="457200" lvl="4" indent="-347663">
              <a:lnSpc>
                <a:spcPct val="90000"/>
              </a:lnSpc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altLang="en-US" sz="3000" dirty="0" smtClean="0">
                <a:solidFill>
                  <a:srgbClr val="000066"/>
                </a:solidFill>
                <a:cs typeface="Arial" pitchFamily="34" charset="0"/>
              </a:rPr>
              <a:t>Avoid drinking tea and coffee with meals, as both reduce iron absorption.</a:t>
            </a:r>
            <a:endParaRPr lang="en-GB" altLang="en-US" sz="30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ANEMIA PREVENTION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5.7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1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6300" y="1458828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Basic Nutrition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33400" y="16002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0"/>
            <a:ext cx="7885747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NUTRITION ACTIONS DURING PREGNANCY AND LACTATION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5.8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26011" y="1536191"/>
            <a:ext cx="8546592" cy="5102733"/>
          </a:xfrm>
        </p:spPr>
        <p:txBody>
          <a:bodyPr>
            <a:noAutofit/>
          </a:bodyPr>
          <a:lstStyle/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Rest more, especially in the </a:t>
            </a:r>
            <a:r>
              <a:rPr lang="en-GB" altLang="en-US" sz="3200" dirty="0" smtClean="0">
                <a:solidFill>
                  <a:srgbClr val="000066"/>
                </a:solidFill>
                <a:cs typeface="Arial" pitchFamily="34" charset="0"/>
              </a:rPr>
              <a:t>third trimester</a:t>
            </a: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.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Eat a variety of foods, especially foods rich in </a:t>
            </a:r>
            <a:r>
              <a:rPr lang="en-GB" altLang="en-US" sz="3200" dirty="0" smtClean="0">
                <a:solidFill>
                  <a:srgbClr val="000066"/>
                </a:solidFill>
                <a:cs typeface="Arial" pitchFamily="34" charset="0"/>
              </a:rPr>
              <a:t>protein and micronutrients such as iron </a:t>
            </a: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and vitamin C.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Take iron/folic acid </a:t>
            </a:r>
            <a:r>
              <a:rPr lang="en-GB" altLang="en-US" sz="3200" dirty="0" smtClean="0">
                <a:solidFill>
                  <a:srgbClr val="000066"/>
                </a:solidFill>
                <a:cs typeface="Arial" pitchFamily="34" charset="0"/>
              </a:rPr>
              <a:t>supplements.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200" dirty="0" smtClean="0">
                <a:solidFill>
                  <a:srgbClr val="000066"/>
                </a:solidFill>
                <a:cs typeface="Arial" pitchFamily="34" charset="0"/>
              </a:rPr>
              <a:t>Use iodized </a:t>
            </a: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salt.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sz="3200" dirty="0">
                <a:solidFill>
                  <a:srgbClr val="000066"/>
                </a:solidFill>
                <a:cs typeface="Arial" pitchFamily="34" charset="0"/>
              </a:rPr>
              <a:t>Maintain food and water safety and hygiene.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Prevent and </a:t>
            </a:r>
            <a:r>
              <a:rPr lang="en-GB" altLang="en-US" sz="3200" dirty="0" smtClean="0">
                <a:solidFill>
                  <a:srgbClr val="000066"/>
                </a:solidFill>
                <a:cs typeface="Arial" pitchFamily="34" charset="0"/>
              </a:rPr>
              <a:t>get </a:t>
            </a: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prompt treatment </a:t>
            </a:r>
            <a:r>
              <a:rPr lang="en-GB" altLang="en-US" sz="3200" dirty="0" smtClean="0">
                <a:solidFill>
                  <a:srgbClr val="000066"/>
                </a:solidFill>
                <a:cs typeface="Arial" pitchFamily="34" charset="0"/>
              </a:rPr>
              <a:t>for malaria</a:t>
            </a: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.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200" dirty="0">
                <a:solidFill>
                  <a:srgbClr val="000066"/>
                </a:solidFill>
                <a:cs typeface="Arial" pitchFamily="34" charset="0"/>
              </a:rPr>
              <a:t>Get dewormed.</a:t>
            </a:r>
          </a:p>
          <a:p>
            <a:pPr marL="804863" lvl="4" indent="-696913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endParaRPr lang="en-GB" altLang="en-US" sz="3200" dirty="0">
              <a:solidFill>
                <a:srgbClr val="000066"/>
              </a:solidFill>
              <a:cs typeface="Arial" pitchFamily="34" charset="0"/>
            </a:endParaRP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200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6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6300" y="1270000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Nutrition Care for Infants and Young Children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6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248259" y="1478130"/>
            <a:ext cx="8647482" cy="4986678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3100" dirty="0">
                <a:latin typeface="+mn-lt"/>
              </a:rPr>
              <a:t>Explain the causes and consequences of stunting.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100" dirty="0">
                <a:latin typeface="+mn-lt"/>
              </a:rPr>
              <a:t>Describe how HIV </a:t>
            </a:r>
            <a:r>
              <a:rPr lang="en-US" sz="3100" dirty="0" smtClean="0">
                <a:latin typeface="+mn-lt"/>
              </a:rPr>
              <a:t>can be transmitted </a:t>
            </a:r>
            <a:r>
              <a:rPr lang="en-US" sz="3100" dirty="0">
                <a:latin typeface="+mn-lt"/>
              </a:rPr>
              <a:t>from mother to child.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100" dirty="0" smtClean="0">
                <a:latin typeface="+mn-lt"/>
              </a:rPr>
              <a:t>Describe </a:t>
            </a:r>
            <a:r>
              <a:rPr lang="en-US" sz="3100" dirty="0">
                <a:latin typeface="+mn-lt"/>
              </a:rPr>
              <a:t>the risks and benefits of different infant feeding practices.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100" dirty="0">
                <a:latin typeface="+mn-lt"/>
              </a:rPr>
              <a:t>Counsel pregnant women and mothers on exclusive </a:t>
            </a:r>
            <a:r>
              <a:rPr lang="en-US" sz="3100" dirty="0" smtClean="0">
                <a:latin typeface="+mn-lt"/>
              </a:rPr>
              <a:t>breastfeeding and complementary feeding.</a:t>
            </a:r>
            <a:endParaRPr lang="en-US" sz="3100" dirty="0">
              <a:latin typeface="+mn-lt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3100" dirty="0">
                <a:latin typeface="+mn-lt"/>
              </a:rPr>
              <a:t>Counsel caregivers on feeding children over </a:t>
            </a:r>
            <a:r>
              <a:rPr lang="en-US" sz="3100" dirty="0" smtClean="0">
                <a:latin typeface="+mn-lt"/>
              </a:rPr>
              <a:t>6 months </a:t>
            </a:r>
            <a:r>
              <a:rPr lang="en-US" sz="3100" dirty="0">
                <a:latin typeface="+mn-lt"/>
              </a:rPr>
              <a:t>old.</a:t>
            </a:r>
          </a:p>
          <a:p>
            <a:pPr marL="347663" indent="-347663">
              <a:buFont typeface="+mj-lt"/>
              <a:buAutoNum type="arabicPeriod"/>
            </a:pPr>
            <a:endParaRPr lang="en-US" sz="3100" dirty="0">
              <a:latin typeface="+mn-lt"/>
            </a:endParaRPr>
          </a:p>
          <a:p>
            <a:pPr marL="0" lvl="0" indent="0"/>
            <a:endParaRPr lang="en-US" sz="3100" dirty="0">
              <a:latin typeface="+mn-lt"/>
            </a:endParaRP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100" dirty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LEARNING OBJECTIVES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5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33400" y="16002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0"/>
            <a:ext cx="7885747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STUNTING PREVALENCE IN </a:t>
            </a:r>
            <a:r>
              <a:rPr lang="fr-FR" sz="4200" spc="0" dirty="0" smtClean="0">
                <a:solidFill>
                  <a:srgbClr val="B00000"/>
                </a:solidFill>
                <a:cs typeface="Arial" charset="0"/>
              </a:rPr>
              <a:t>_________ </a:t>
            </a:r>
            <a:r>
              <a:rPr lang="en-US" sz="4200" spc="0" dirty="0" smtClean="0">
                <a:solidFill>
                  <a:srgbClr val="B00000"/>
                </a:solidFill>
              </a:rPr>
              <a:t>[</a:t>
            </a:r>
            <a:r>
              <a:rPr lang="en-US" sz="4200" i="1" spc="0" dirty="0">
                <a:solidFill>
                  <a:srgbClr val="B00000"/>
                </a:solidFill>
              </a:rPr>
              <a:t>country</a:t>
            </a:r>
            <a:r>
              <a:rPr lang="en-US" sz="4200" spc="0" dirty="0">
                <a:solidFill>
                  <a:srgbClr val="B00000"/>
                </a:solidFill>
              </a:rPr>
              <a:t>]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26011" y="1536192"/>
            <a:ext cx="8546592" cy="4986678"/>
          </a:xfrm>
        </p:spPr>
        <p:txBody>
          <a:bodyPr>
            <a:noAutofit/>
          </a:bodyPr>
          <a:lstStyle/>
          <a:p>
            <a:pPr marL="2633663" lvl="8" indent="-189230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endParaRPr lang="en-GB" altLang="en-US" sz="4000" dirty="0" smtClean="0">
              <a:solidFill>
                <a:srgbClr val="B00000"/>
              </a:solidFill>
              <a:latin typeface="+mj-lt"/>
              <a:cs typeface="Arial" pitchFamily="34" charset="0"/>
            </a:endParaRPr>
          </a:p>
          <a:p>
            <a:pPr marL="2633663" lvl="8" indent="-189230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r>
              <a:rPr lang="en-GB" altLang="en-US" sz="4000" dirty="0" smtClean="0">
                <a:solidFill>
                  <a:srgbClr val="B00000"/>
                </a:solidFill>
                <a:latin typeface="+mj-lt"/>
                <a:cs typeface="Arial" pitchFamily="34" charset="0"/>
              </a:rPr>
              <a:t>__ % moderate stunting</a:t>
            </a:r>
            <a:r>
              <a:rPr lang="en-GB" altLang="en-US" sz="4000" dirty="0" smtClean="0">
                <a:latin typeface="+mj-lt"/>
                <a:cs typeface="Arial" pitchFamily="34" charset="0"/>
              </a:rPr>
              <a:t>	</a:t>
            </a:r>
          </a:p>
          <a:p>
            <a:pPr marL="2633663" lvl="8" indent="-189230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r>
              <a:rPr lang="en-GB" altLang="en-US" sz="40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(height-for-age z-score –3 to &lt; –2)</a:t>
            </a:r>
          </a:p>
          <a:p>
            <a:pPr marL="2633663" lvl="8" indent="-1892300">
              <a:spcBef>
                <a:spcPts val="2400"/>
              </a:spcBef>
              <a:buClr>
                <a:srgbClr val="000066"/>
              </a:buClr>
              <a:buSzPct val="100000"/>
              <a:buNone/>
              <a:defRPr/>
            </a:pPr>
            <a:r>
              <a:rPr lang="en-GB" altLang="en-US" sz="4000" dirty="0" smtClean="0">
                <a:solidFill>
                  <a:srgbClr val="B00000"/>
                </a:solidFill>
                <a:latin typeface="+mj-lt"/>
                <a:cs typeface="Arial" pitchFamily="34" charset="0"/>
              </a:rPr>
              <a:t>__% severe stunting </a:t>
            </a:r>
            <a:r>
              <a:rPr lang="en-GB" altLang="en-US" sz="4000" dirty="0" smtClean="0">
                <a:latin typeface="+mj-lt"/>
                <a:cs typeface="Arial" pitchFamily="34" charset="0"/>
              </a:rPr>
              <a:t>	</a:t>
            </a:r>
          </a:p>
          <a:p>
            <a:pPr marL="2633663" lvl="8" indent="-189230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r>
              <a:rPr lang="en-US" sz="40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(height-for-age z-score &lt; –3)</a:t>
            </a:r>
            <a:endParaRPr lang="en-US" sz="40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804863" lvl="4" indent="-696913" algn="ctr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endParaRPr lang="en-GB" altLang="en-US" sz="4800" dirty="0">
              <a:solidFill>
                <a:srgbClr val="000066"/>
              </a:solidFill>
              <a:cs typeface="Arial" pitchFamily="34" charset="0"/>
            </a:endParaRP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300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49399" y="329206"/>
            <a:ext cx="7481455" cy="548318"/>
          </a:xfrm>
        </p:spPr>
        <p:txBody>
          <a:bodyPr/>
          <a:lstStyle/>
          <a:p>
            <a:r>
              <a:rPr lang="en-GB" sz="4200" b="1" spc="0" dirty="0" smtClean="0">
                <a:cs typeface="Arial" pitchFamily="34" charset="0"/>
              </a:rPr>
              <a:t>CAUSES OF STUNTING</a:t>
            </a:r>
            <a:endParaRPr lang="en-US" sz="4200" b="1" spc="0" dirty="0"/>
          </a:p>
        </p:txBody>
      </p:sp>
      <p:sp>
        <p:nvSpPr>
          <p:cNvPr id="6" name="TextBox 5"/>
          <p:cNvSpPr txBox="1"/>
          <p:nvPr/>
        </p:nvSpPr>
        <p:spPr>
          <a:xfrm>
            <a:off x="316486" y="201307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672" name="Rectangle 13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673" name="Rectangle 15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81513" y="1467544"/>
          <a:ext cx="8392885" cy="5111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210"/>
                <a:gridCol w="1874484"/>
                <a:gridCol w="3427309"/>
                <a:gridCol w="1375882"/>
              </a:tblGrid>
              <a:tr h="448342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Household and family factors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C60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Poor infant feeding practices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C60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Infection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C60B"/>
                    </a:solidFill>
                  </a:tcPr>
                </a:tc>
              </a:tr>
              <a:tr h="4037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Poor maternal nutrition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Adolescent pregnancy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/>
                        <a:t>Preterm</a:t>
                      </a:r>
                      <a:r>
                        <a:rPr lang="en-GB" sz="2000" b="0" baseline="0" dirty="0" smtClean="0"/>
                        <a:t> birth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Infection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Hypertension</a:t>
                      </a:r>
                      <a:endParaRPr lang="en-GB" sz="2000" b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Poor sanitation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Contaminated food and water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Unsafe food storage and preparation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Inadequate child stimulation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Food insecurity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Unequal household food distribution of </a:t>
                      </a:r>
                      <a:endParaRPr lang="en-GB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Delayed</a:t>
                      </a:r>
                      <a:r>
                        <a:rPr lang="en-GB" sz="2000" baseline="0" dirty="0" smtClean="0"/>
                        <a:t> initiation of breastfeeding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Mixed</a:t>
                      </a:r>
                      <a:r>
                        <a:rPr lang="en-GB" sz="2000" baseline="0" dirty="0" smtClean="0"/>
                        <a:t> feeding (feeding infants &lt; 6 months old other foods and liquids + breast milk)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Early</a:t>
                      </a:r>
                      <a:r>
                        <a:rPr lang="en-GB" sz="2000" baseline="0" dirty="0" smtClean="0"/>
                        <a:t> weaning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Poor dietary diversity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Low energy content of complementary foods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Low intake of animal-source foods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/>
                        <a:t>Inadequate feeding during and after illness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000" dirty="0" smtClean="0"/>
                        <a:t>Diarrhea</a:t>
                      </a:r>
                    </a:p>
                    <a:p>
                      <a:pPr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000" dirty="0" smtClean="0"/>
                        <a:t>Parasites</a:t>
                      </a:r>
                    </a:p>
                    <a:p>
                      <a:pPr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000" dirty="0" smtClean="0"/>
                        <a:t>Respiratory</a:t>
                      </a:r>
                      <a:r>
                        <a:rPr lang="en-GB" sz="2000" baseline="0" dirty="0" smtClean="0"/>
                        <a:t> infections</a:t>
                      </a:r>
                    </a:p>
                    <a:p>
                      <a:pPr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000" baseline="0" dirty="0" smtClean="0"/>
                        <a:t>Malaria</a:t>
                      </a:r>
                    </a:p>
                    <a:p>
                      <a:pPr algn="l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000" baseline="0" dirty="0" smtClean="0"/>
                        <a:t>Reduced appetite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32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512064" y="1414122"/>
            <a:ext cx="8394192" cy="4986678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en-US" sz="3100" dirty="0" smtClean="0">
                <a:latin typeface="+mn-lt"/>
              </a:rPr>
              <a:t>Initiate </a:t>
            </a:r>
            <a:r>
              <a:rPr lang="en-US" sz="3100" dirty="0">
                <a:latin typeface="+mn-lt"/>
              </a:rPr>
              <a:t>breastfeeding within 1 hour of birth and </a:t>
            </a:r>
            <a:r>
              <a:rPr lang="en-US" sz="3100" dirty="0" smtClean="0">
                <a:latin typeface="+mn-lt"/>
              </a:rPr>
              <a:t>feed the baby colostrum</a:t>
            </a:r>
            <a:r>
              <a:rPr lang="en-US" sz="3100" dirty="0">
                <a:latin typeface="+mn-lt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3100" dirty="0">
                <a:latin typeface="+mn-lt"/>
              </a:rPr>
              <a:t>Position and attach </a:t>
            </a:r>
            <a:r>
              <a:rPr lang="en-US" sz="3100" dirty="0" smtClean="0">
                <a:latin typeface="+mn-lt"/>
              </a:rPr>
              <a:t>the baby properly </a:t>
            </a:r>
            <a:r>
              <a:rPr lang="en-US" sz="3100" dirty="0">
                <a:latin typeface="+mn-lt"/>
              </a:rPr>
              <a:t>to the breast</a:t>
            </a:r>
            <a:r>
              <a:rPr lang="en-US" sz="3100" dirty="0" smtClean="0">
                <a:latin typeface="+mn-lt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en-US" sz="3100" dirty="0" smtClean="0">
                <a:latin typeface="+mn-lt"/>
              </a:rPr>
              <a:t>Breastfeed on demand, day and night.</a:t>
            </a:r>
            <a:endParaRPr lang="en-US" sz="3100" dirty="0">
              <a:latin typeface="+mn-lt"/>
            </a:endParaRPr>
          </a:p>
          <a:p>
            <a:pPr lvl="0">
              <a:buFont typeface="+mj-lt"/>
              <a:buAutoNum type="arabicPeriod"/>
            </a:pPr>
            <a:r>
              <a:rPr lang="en-GB" sz="3100" dirty="0" smtClean="0">
                <a:latin typeface="+mn-lt"/>
              </a:rPr>
              <a:t>Get treated </a:t>
            </a:r>
            <a:r>
              <a:rPr lang="en-GB" sz="3100" dirty="0">
                <a:latin typeface="+mn-lt"/>
              </a:rPr>
              <a:t>immediately for </a:t>
            </a:r>
            <a:r>
              <a:rPr lang="en-GB" sz="3100" dirty="0" smtClean="0">
                <a:latin typeface="+mn-lt"/>
              </a:rPr>
              <a:t>breast </a:t>
            </a:r>
            <a:r>
              <a:rPr lang="en-GB" sz="3100" dirty="0">
                <a:latin typeface="+mn-lt"/>
              </a:rPr>
              <a:t>problems.</a:t>
            </a:r>
            <a:endParaRPr lang="en-US" sz="3100" dirty="0">
              <a:latin typeface="+mn-lt"/>
            </a:endParaRPr>
          </a:p>
          <a:p>
            <a:pPr lvl="0">
              <a:buFont typeface="+mj-lt"/>
              <a:buAutoNum type="arabicPeriod"/>
            </a:pPr>
            <a:r>
              <a:rPr lang="en-GB" sz="3100" dirty="0">
                <a:latin typeface="+mn-lt"/>
              </a:rPr>
              <a:t>Feed breast milk ONLY, no other liquids or foods.</a:t>
            </a:r>
            <a:endParaRPr lang="en-US" sz="3100" dirty="0">
              <a:latin typeface="+mn-lt"/>
            </a:endParaRPr>
          </a:p>
          <a:p>
            <a:pPr lvl="0">
              <a:buFont typeface="+mj-lt"/>
              <a:buAutoNum type="arabicPeriod"/>
            </a:pPr>
            <a:r>
              <a:rPr lang="en-GB" sz="3100" dirty="0">
                <a:latin typeface="+mn-lt"/>
              </a:rPr>
              <a:t>Breastfeed exclusively for 6 months and continue breastfeeding for 2 years or </a:t>
            </a:r>
            <a:r>
              <a:rPr lang="en-GB" sz="3100" dirty="0" smtClean="0">
                <a:latin typeface="+mn-lt"/>
              </a:rPr>
              <a:t>longer.</a:t>
            </a:r>
            <a:endParaRPr lang="en-US" sz="3100" dirty="0">
              <a:latin typeface="+mn-lt"/>
            </a:endParaRPr>
          </a:p>
          <a:p>
            <a:pPr>
              <a:buFont typeface="+mj-lt"/>
              <a:buAutoNum type="arabicPeriod"/>
            </a:pPr>
            <a:endParaRPr lang="en-US" sz="3100" dirty="0">
              <a:latin typeface="+mn-lt"/>
            </a:endParaRPr>
          </a:p>
          <a:p>
            <a:pPr lvl="0">
              <a:buFont typeface="+mj-lt"/>
              <a:buAutoNum type="arabicPeriod"/>
            </a:pPr>
            <a:endParaRPr lang="en-US" sz="3100" dirty="0">
              <a:latin typeface="+mn-lt"/>
            </a:endParaRPr>
          </a:p>
          <a:p>
            <a:pPr marL="623888" lvl="4" indent="-514350">
              <a:spcBef>
                <a:spcPts val="6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endParaRPr lang="en-US" sz="31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EXCLUSIVE BREASTFEEDING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33400" y="16002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0"/>
            <a:ext cx="7885747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RISK OF MOTHER-TO-CHILD TRANSMISSION OF HIV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26011" y="1536192"/>
            <a:ext cx="8546592" cy="4986678"/>
          </a:xfrm>
        </p:spPr>
        <p:txBody>
          <a:bodyPr>
            <a:noAutofit/>
          </a:bodyPr>
          <a:lstStyle/>
          <a:p>
            <a:pPr marL="2633663" lvl="8" indent="-189230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endParaRPr lang="en-GB" altLang="en-US" sz="4000" dirty="0" smtClean="0">
              <a:solidFill>
                <a:srgbClr val="B00000"/>
              </a:solidFill>
              <a:latin typeface="+mj-lt"/>
              <a:cs typeface="Arial" pitchFamily="34" charset="0"/>
            </a:endParaRP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3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2179638"/>
            <a:ext cx="804367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4" indent="-347663">
              <a:spcBef>
                <a:spcPts val="18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800" dirty="0" smtClean="0">
                <a:solidFill>
                  <a:srgbClr val="000066"/>
                </a:solidFill>
                <a:cs typeface="Arial" pitchFamily="34" charset="0"/>
              </a:rPr>
              <a:t>Without any interventions: </a:t>
            </a:r>
            <a:r>
              <a:rPr lang="en-US" sz="3800" dirty="0" smtClean="0">
                <a:solidFill>
                  <a:srgbClr val="B00000"/>
                </a:solidFill>
                <a:cs typeface="Arial" pitchFamily="34" charset="0"/>
              </a:rPr>
              <a:t>15%–45%</a:t>
            </a:r>
            <a:endParaRPr lang="en-US" sz="3800" dirty="0">
              <a:solidFill>
                <a:srgbClr val="B00000"/>
              </a:solidFill>
              <a:cs typeface="Arial" pitchFamily="34" charset="0"/>
            </a:endParaRPr>
          </a:p>
          <a:p>
            <a:pPr marL="457200" marR="0" lvl="4" indent="-347663">
              <a:spcBef>
                <a:spcPts val="18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800" dirty="0" smtClean="0">
                <a:solidFill>
                  <a:srgbClr val="000066"/>
                </a:solidFill>
                <a:cs typeface="Arial" pitchFamily="34" charset="0"/>
              </a:rPr>
              <a:t>With interventions: </a:t>
            </a:r>
            <a:r>
              <a:rPr lang="en-US" sz="3800" dirty="0" smtClean="0">
                <a:solidFill>
                  <a:srgbClr val="B00000"/>
                </a:solidFill>
                <a:cs typeface="Arial" pitchFamily="34" charset="0"/>
              </a:rPr>
              <a:t>&lt; 5%</a:t>
            </a:r>
            <a:endParaRPr lang="en-US" sz="3800" dirty="0">
              <a:solidFill>
                <a:srgbClr val="B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0"/>
            <a:ext cx="7885747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RISK OF TRANSMITTING HIV FROM MOTHER TO CHILD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6.7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26011" y="1536192"/>
            <a:ext cx="8546592" cy="4986678"/>
          </a:xfrm>
        </p:spPr>
        <p:txBody>
          <a:bodyPr>
            <a:noAutofit/>
          </a:bodyPr>
          <a:lstStyle/>
          <a:p>
            <a:pPr marL="2633663" lvl="8" indent="-189230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endParaRPr lang="en-GB" altLang="en-US" sz="4000" dirty="0" smtClean="0">
              <a:solidFill>
                <a:srgbClr val="B00000"/>
              </a:solidFill>
              <a:latin typeface="+mj-lt"/>
              <a:cs typeface="Arial" pitchFamily="34" charset="0"/>
            </a:endParaRP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300" dirty="0">
              <a:solidFill>
                <a:srgbClr val="000066"/>
              </a:solidFill>
              <a:cs typeface="Arial" pitchFamily="34" charset="0"/>
            </a:endParaRPr>
          </a:p>
        </p:txBody>
      </p:sp>
      <p:pic>
        <p:nvPicPr>
          <p:cNvPr id="7" name="Picture 2" descr="20 HIV wom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57" y="1857831"/>
            <a:ext cx="69723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7172960" y="2378712"/>
            <a:ext cx="727455" cy="903985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 bwMode="auto">
          <a:xfrm>
            <a:off x="1036462" y="2386585"/>
            <a:ext cx="6370178" cy="89611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8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1" animBg="1"/>
      <p:bldP spid="13" grpId="2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33400" y="16002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0"/>
            <a:ext cx="7885747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INFANT FEEDING FOR </a:t>
            </a:r>
            <a:br>
              <a:rPr lang="fr-FR" sz="4200" spc="0" dirty="0" smtClean="0">
                <a:cs typeface="Arial" charset="0"/>
              </a:rPr>
            </a:br>
            <a:r>
              <a:rPr lang="fr-FR" sz="4200" spc="0" dirty="0" smtClean="0">
                <a:cs typeface="Arial" charset="0"/>
              </a:rPr>
              <a:t>HIV-POSITIVE MOTHERS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6.8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26011" y="1536192"/>
            <a:ext cx="8546592" cy="4986678"/>
          </a:xfrm>
        </p:spPr>
        <p:txBody>
          <a:bodyPr>
            <a:noAutofit/>
          </a:bodyPr>
          <a:lstStyle/>
          <a:p>
            <a:pPr marL="2633663" lvl="8" indent="-189230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endParaRPr lang="en-GB" altLang="en-US" sz="4000" dirty="0" smtClean="0">
              <a:solidFill>
                <a:srgbClr val="B00000"/>
              </a:solidFill>
              <a:latin typeface="+mj-lt"/>
              <a:cs typeface="Arial" pitchFamily="34" charset="0"/>
            </a:endParaRP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3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6384" y="2179638"/>
            <a:ext cx="77906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4" indent="-347663">
              <a:spcBef>
                <a:spcPts val="18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800" i="1" dirty="0" smtClean="0">
                <a:solidFill>
                  <a:srgbClr val="B00000"/>
                </a:solidFill>
                <a:cs typeface="Arial" pitchFamily="34" charset="0"/>
              </a:rPr>
              <a:t>[Summarize the national policy recommendations.]</a:t>
            </a:r>
            <a:endParaRPr lang="en-US" sz="3800" i="1" dirty="0">
              <a:solidFill>
                <a:srgbClr val="B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0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33400" y="16002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0"/>
            <a:ext cx="7885747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RISK FACTORS FOR MOTHER-TO-CHILD TRANSMISSION OF HIV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6.9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26011" y="1536192"/>
            <a:ext cx="8546592" cy="4986678"/>
          </a:xfrm>
        </p:spPr>
        <p:txBody>
          <a:bodyPr>
            <a:noAutofit/>
          </a:bodyPr>
          <a:lstStyle/>
          <a:p>
            <a:pPr marL="2633663" lvl="8" indent="-1892300">
              <a:spcBef>
                <a:spcPts val="600"/>
              </a:spcBef>
              <a:buClr>
                <a:srgbClr val="000066"/>
              </a:buClr>
              <a:buSzPct val="100000"/>
              <a:buNone/>
              <a:defRPr/>
            </a:pPr>
            <a:endParaRPr lang="en-GB" altLang="en-US" sz="4000" dirty="0" smtClean="0">
              <a:solidFill>
                <a:srgbClr val="B00000"/>
              </a:solidFill>
              <a:latin typeface="+mj-lt"/>
              <a:cs typeface="Arial" pitchFamily="34" charset="0"/>
            </a:endParaRP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3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6384" y="1921261"/>
            <a:ext cx="779068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4" indent="-347663">
              <a:spcBef>
                <a:spcPts val="18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800" dirty="0">
                <a:solidFill>
                  <a:srgbClr val="000066"/>
                </a:solidFill>
                <a:cs typeface="Arial" pitchFamily="34" charset="0"/>
              </a:rPr>
              <a:t>Breast infections</a:t>
            </a:r>
          </a:p>
          <a:p>
            <a:pPr marL="457200" lvl="4" indent="-347663">
              <a:spcBef>
                <a:spcPts val="18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800" dirty="0">
                <a:solidFill>
                  <a:srgbClr val="000066"/>
                </a:solidFill>
                <a:cs typeface="Arial" pitchFamily="34" charset="0"/>
              </a:rPr>
              <a:t>Non-adherence to ARVs</a:t>
            </a:r>
          </a:p>
          <a:p>
            <a:pPr marL="457200" marR="0" lvl="4" indent="-347663">
              <a:spcBef>
                <a:spcPts val="18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800" dirty="0" smtClean="0">
                <a:solidFill>
                  <a:srgbClr val="000066"/>
                </a:solidFill>
                <a:cs typeface="Arial" pitchFamily="34" charset="0"/>
              </a:rPr>
              <a:t>Mixed feeding </a:t>
            </a:r>
          </a:p>
          <a:p>
            <a:pPr marL="457200" marR="0" lvl="4" indent="-347663">
              <a:spcBef>
                <a:spcPts val="12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800" dirty="0" smtClean="0">
                <a:solidFill>
                  <a:srgbClr val="000066"/>
                </a:solidFill>
                <a:cs typeface="Arial" pitchFamily="34" charset="0"/>
              </a:rPr>
              <a:t>Opportunistic infections in the mother</a:t>
            </a:r>
          </a:p>
          <a:p>
            <a:pPr marL="457200" marR="0" lvl="4" indent="-347663">
              <a:spcBef>
                <a:spcPts val="12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US" sz="3800" dirty="0" smtClean="0">
                <a:solidFill>
                  <a:srgbClr val="000066"/>
                </a:solidFill>
                <a:cs typeface="Arial" pitchFamily="34" charset="0"/>
              </a:rPr>
              <a:t>Rapid weaning</a:t>
            </a:r>
            <a:endParaRPr lang="en-US" sz="3800" dirty="0">
              <a:solidFill>
                <a:srgbClr val="B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454779"/>
            <a:ext cx="8448676" cy="4525963"/>
          </a:xfrm>
          <a:noFill/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Define basic nutrition terms.</a:t>
            </a:r>
            <a:endParaRPr lang="en-US" sz="28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Explain why nutrition is important for good health.</a:t>
            </a:r>
            <a:endParaRPr lang="en-US" sz="28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Describe the conditions for good nutrition.</a:t>
            </a:r>
          </a:p>
          <a:p>
            <a:pPr>
              <a:spcBef>
                <a:spcPts val="600"/>
              </a:spcBef>
              <a:buFont typeface="Arial" charset="0"/>
              <a:buAutoNum type="arabicPeriod"/>
            </a:pPr>
            <a:r>
              <a:rPr lang="en-GB" dirty="0" smtClean="0">
                <a:latin typeface="Calibri" pitchFamily="34" charset="0"/>
              </a:rPr>
              <a:t>Discuss food choices for a balanced diet.</a:t>
            </a:r>
            <a:endParaRPr lang="en-US" sz="28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buFont typeface="Arial" charset="0"/>
              <a:buAutoNum type="arabicPeriod"/>
            </a:pPr>
            <a:r>
              <a:rPr lang="en-GB" dirty="0">
                <a:latin typeface="Calibri" pitchFamily="34" charset="0"/>
              </a:rPr>
              <a:t>Describe the </a:t>
            </a:r>
            <a:r>
              <a:rPr lang="en-GB" dirty="0" smtClean="0">
                <a:latin typeface="Calibri" pitchFamily="34" charset="0"/>
              </a:rPr>
              <a:t>causes </a:t>
            </a:r>
            <a:r>
              <a:rPr lang="en-GB" dirty="0">
                <a:latin typeface="Calibri" pitchFamily="34" charset="0"/>
              </a:rPr>
              <a:t>and consequences </a:t>
            </a:r>
            <a:br>
              <a:rPr lang="en-GB" dirty="0">
                <a:latin typeface="Calibri" pitchFamily="34" charset="0"/>
              </a:rPr>
            </a:br>
            <a:r>
              <a:rPr lang="en-GB" dirty="0">
                <a:latin typeface="Calibri" pitchFamily="34" charset="0"/>
              </a:rPr>
              <a:t>of </a:t>
            </a:r>
            <a:r>
              <a:rPr lang="en-GB" dirty="0" smtClean="0">
                <a:latin typeface="Calibri" pitchFamily="34" charset="0"/>
              </a:rPr>
              <a:t>malnutrition.</a:t>
            </a:r>
            <a:endParaRPr lang="en-US" dirty="0">
              <a:latin typeface="Calibri" pitchFamily="34" charset="0"/>
            </a:endParaRPr>
          </a:p>
          <a:p>
            <a:pPr>
              <a:spcBef>
                <a:spcPts val="600"/>
              </a:spcBef>
              <a:buFont typeface="Arial" charset="0"/>
              <a:buAutoNum type="arabicPeriod"/>
            </a:pPr>
            <a:r>
              <a:rPr lang="en-GB" dirty="0" smtClean="0">
                <a:latin typeface="Calibri" pitchFamily="34" charset="0"/>
              </a:rPr>
              <a:t>Describe </a:t>
            </a:r>
            <a:r>
              <a:rPr lang="en-GB" dirty="0">
                <a:latin typeface="Calibri" pitchFamily="34" charset="0"/>
              </a:rPr>
              <a:t>the interaction between HIV and </a:t>
            </a:r>
            <a:r>
              <a:rPr lang="en-GB" dirty="0" smtClean="0">
                <a:latin typeface="Calibri" pitchFamily="34" charset="0"/>
              </a:rPr>
              <a:t>nutrition.</a:t>
            </a:r>
            <a:endParaRPr lang="en-US" dirty="0">
              <a:latin typeface="Calibri" pitchFamily="34" charset="0"/>
            </a:endParaRPr>
          </a:p>
          <a:p>
            <a:pPr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Explain the additional nutritional requirements of PLHIV.</a:t>
            </a:r>
            <a:endParaRPr lang="en-US" sz="2800" dirty="0" smtClean="0">
              <a:latin typeface="Calibri" pitchFamily="34" charset="0"/>
            </a:endParaRPr>
          </a:p>
          <a:p>
            <a:pPr>
              <a:spcBef>
                <a:spcPts val="600"/>
              </a:spcBef>
              <a:buFont typeface="Arial" charset="0"/>
              <a:buAutoNum type="arabicPeriod"/>
            </a:pPr>
            <a:r>
              <a:rPr lang="en-GB" sz="2800" dirty="0" smtClean="0">
                <a:latin typeface="Calibri" pitchFamily="34" charset="0"/>
              </a:rPr>
              <a:t>List the CNA.</a:t>
            </a:r>
            <a:endParaRPr lang="en-US" sz="2800" dirty="0" smtClean="0">
              <a:latin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1967" y="327448"/>
            <a:ext cx="7481455" cy="548318"/>
          </a:xfrm>
        </p:spPr>
        <p:txBody>
          <a:bodyPr/>
          <a:lstStyle/>
          <a:p>
            <a:r>
              <a:rPr lang="en-US" sz="4200" b="1" spc="0" dirty="0" smtClean="0"/>
              <a:t>LEARNING OBJECTIVES</a:t>
            </a:r>
            <a:endParaRPr lang="en-US" sz="4200" b="1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26011" y="419100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1.2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402336" y="1560426"/>
            <a:ext cx="8650224" cy="4986678"/>
          </a:xfrm>
        </p:spPr>
        <p:txBody>
          <a:bodyPr>
            <a:noAutofit/>
          </a:bodyPr>
          <a:lstStyle/>
          <a:p>
            <a:pPr marL="685800" indent="-685800">
              <a:spcBef>
                <a:spcPts val="1200"/>
              </a:spcBef>
            </a:pPr>
            <a:r>
              <a:rPr lang="en-GB" sz="3600" dirty="0">
                <a:latin typeface="+mj-lt"/>
              </a:rPr>
              <a:t>As children get older:</a:t>
            </a:r>
          </a:p>
          <a:p>
            <a:pPr marL="685800" indent="-685800">
              <a:spcBef>
                <a:spcPts val="1200"/>
              </a:spcBef>
            </a:pPr>
            <a:r>
              <a:rPr lang="en-GB" sz="3600" b="1" dirty="0" smtClean="0">
                <a:solidFill>
                  <a:srgbClr val="B00000"/>
                </a:solidFill>
                <a:latin typeface="+mj-lt"/>
              </a:rPr>
              <a:t>F </a:t>
            </a:r>
            <a:r>
              <a:rPr lang="en-GB" sz="3600" b="1" dirty="0">
                <a:latin typeface="+mj-lt"/>
              </a:rPr>
              <a:t>	</a:t>
            </a:r>
            <a:r>
              <a:rPr lang="en-GB" sz="3600" dirty="0" smtClean="0">
                <a:latin typeface="+mj-lt"/>
              </a:rPr>
              <a:t>More </a:t>
            </a:r>
            <a:r>
              <a:rPr lang="en-GB" sz="3600" dirty="0" smtClean="0">
                <a:solidFill>
                  <a:srgbClr val="B00000"/>
                </a:solidFill>
                <a:latin typeface="+mj-lt"/>
              </a:rPr>
              <a:t>frequent </a:t>
            </a:r>
            <a:r>
              <a:rPr lang="en-GB" sz="3600" dirty="0" smtClean="0">
                <a:latin typeface="+mj-lt"/>
              </a:rPr>
              <a:t>feeding </a:t>
            </a:r>
          </a:p>
          <a:p>
            <a:pPr marL="685800" indent="-685800">
              <a:spcBef>
                <a:spcPts val="1200"/>
              </a:spcBef>
            </a:pPr>
            <a:r>
              <a:rPr lang="en-GB" sz="3600" b="1" dirty="0" smtClean="0">
                <a:solidFill>
                  <a:srgbClr val="B00000"/>
                </a:solidFill>
                <a:latin typeface="+mj-lt"/>
              </a:rPr>
              <a:t>A</a:t>
            </a:r>
            <a:r>
              <a:rPr lang="en-GB" sz="3600" b="1" dirty="0">
                <a:latin typeface="+mj-lt"/>
              </a:rPr>
              <a:t>	</a:t>
            </a:r>
            <a:r>
              <a:rPr lang="en-GB" sz="3600" dirty="0" smtClean="0">
                <a:latin typeface="+mj-lt"/>
              </a:rPr>
              <a:t>Increased </a:t>
            </a:r>
            <a:r>
              <a:rPr lang="en-GB" sz="3600" dirty="0">
                <a:solidFill>
                  <a:srgbClr val="B00000"/>
                </a:solidFill>
                <a:latin typeface="+mj-lt"/>
              </a:rPr>
              <a:t>amount</a:t>
            </a:r>
            <a:r>
              <a:rPr lang="en-GB" sz="3600" dirty="0">
                <a:latin typeface="+mj-lt"/>
              </a:rPr>
              <a:t> of </a:t>
            </a:r>
            <a:r>
              <a:rPr lang="en-GB" sz="3600" dirty="0" smtClean="0">
                <a:latin typeface="+mj-lt"/>
              </a:rPr>
              <a:t>food</a:t>
            </a:r>
            <a:endParaRPr lang="en-US" sz="3600" dirty="0">
              <a:latin typeface="+mj-lt"/>
            </a:endParaRPr>
          </a:p>
          <a:p>
            <a:pPr marL="685800" indent="-685800">
              <a:spcBef>
                <a:spcPts val="600"/>
              </a:spcBef>
            </a:pPr>
            <a:r>
              <a:rPr lang="en-GB" sz="3600" b="1" dirty="0">
                <a:solidFill>
                  <a:srgbClr val="B00000"/>
                </a:solidFill>
                <a:latin typeface="+mj-lt"/>
              </a:rPr>
              <a:t>D</a:t>
            </a:r>
            <a:r>
              <a:rPr lang="en-GB" sz="3600" dirty="0">
                <a:latin typeface="+mj-lt"/>
              </a:rPr>
              <a:t> 	</a:t>
            </a:r>
            <a:r>
              <a:rPr lang="en-GB" sz="3600" dirty="0" smtClean="0">
                <a:latin typeface="+mj-lt"/>
              </a:rPr>
              <a:t>Increased </a:t>
            </a:r>
            <a:r>
              <a:rPr lang="en-GB" sz="3600" dirty="0">
                <a:solidFill>
                  <a:srgbClr val="B00000"/>
                </a:solidFill>
                <a:latin typeface="+mj-lt"/>
              </a:rPr>
              <a:t>density</a:t>
            </a:r>
            <a:r>
              <a:rPr lang="en-GB" sz="3600" dirty="0">
                <a:latin typeface="+mj-lt"/>
              </a:rPr>
              <a:t> of </a:t>
            </a:r>
            <a:r>
              <a:rPr lang="en-GB" sz="3600" dirty="0" smtClean="0">
                <a:latin typeface="+mj-lt"/>
              </a:rPr>
              <a:t>foods (more </a:t>
            </a:r>
            <a:r>
              <a:rPr lang="en-GB" sz="3600" dirty="0">
                <a:latin typeface="+mj-lt"/>
              </a:rPr>
              <a:t>solid </a:t>
            </a:r>
            <a:r>
              <a:rPr lang="en-GB" sz="3600" dirty="0" smtClean="0">
                <a:latin typeface="+mj-lt"/>
              </a:rPr>
              <a:t>foods, foods </a:t>
            </a:r>
            <a:r>
              <a:rPr lang="en-GB" sz="3600" dirty="0">
                <a:latin typeface="+mj-lt"/>
              </a:rPr>
              <a:t>from all food </a:t>
            </a:r>
            <a:r>
              <a:rPr lang="en-GB" sz="3600" dirty="0" smtClean="0">
                <a:latin typeface="+mj-lt"/>
              </a:rPr>
              <a:t>groups)</a:t>
            </a:r>
            <a:endParaRPr lang="en-US" sz="3600" dirty="0">
              <a:latin typeface="+mj-lt"/>
            </a:endParaRPr>
          </a:p>
          <a:p>
            <a:pPr marL="685800" indent="-685800">
              <a:spcBef>
                <a:spcPts val="600"/>
              </a:spcBef>
            </a:pPr>
            <a:r>
              <a:rPr lang="en-GB" sz="3600" b="1" dirty="0">
                <a:solidFill>
                  <a:srgbClr val="B00000"/>
                </a:solidFill>
                <a:latin typeface="+mj-lt"/>
              </a:rPr>
              <a:t>U</a:t>
            </a:r>
            <a:r>
              <a:rPr lang="en-GB" sz="3600" dirty="0">
                <a:latin typeface="+mj-lt"/>
              </a:rPr>
              <a:t> 	</a:t>
            </a:r>
            <a:r>
              <a:rPr lang="en-GB" sz="3600" dirty="0" smtClean="0">
                <a:solidFill>
                  <a:srgbClr val="B00000"/>
                </a:solidFill>
                <a:latin typeface="+mj-lt"/>
              </a:rPr>
              <a:t>Use</a:t>
            </a:r>
            <a:r>
              <a:rPr lang="en-GB" sz="3600" dirty="0" smtClean="0">
                <a:latin typeface="+mj-lt"/>
              </a:rPr>
              <a:t> </a:t>
            </a:r>
            <a:r>
              <a:rPr lang="en-GB" sz="3600" dirty="0">
                <a:latin typeface="+mj-lt"/>
              </a:rPr>
              <a:t>of </a:t>
            </a:r>
            <a:r>
              <a:rPr lang="en-GB" sz="3600" dirty="0" smtClean="0">
                <a:latin typeface="+mj-lt"/>
              </a:rPr>
              <a:t>food (increased variety, good </a:t>
            </a:r>
            <a:r>
              <a:rPr lang="en-GB" sz="3600" dirty="0">
                <a:latin typeface="+mj-lt"/>
              </a:rPr>
              <a:t>hygiene and safe food </a:t>
            </a:r>
            <a:r>
              <a:rPr lang="en-GB" sz="3600" dirty="0" smtClean="0">
                <a:latin typeface="+mj-lt"/>
              </a:rPr>
              <a:t>preparation)</a:t>
            </a:r>
          </a:p>
          <a:p>
            <a:pPr marL="685800" indent="-685800">
              <a:spcBef>
                <a:spcPts val="600"/>
              </a:spcBef>
            </a:pPr>
            <a:r>
              <a:rPr lang="en-GB" sz="3600" b="1" dirty="0" smtClean="0">
                <a:solidFill>
                  <a:srgbClr val="B00000"/>
                </a:solidFill>
                <a:latin typeface="+mj-lt"/>
              </a:rPr>
              <a:t>A</a:t>
            </a:r>
            <a:r>
              <a:rPr lang="en-GB" sz="3600" dirty="0" smtClean="0">
                <a:latin typeface="+mj-lt"/>
              </a:rPr>
              <a:t> </a:t>
            </a:r>
            <a:r>
              <a:rPr lang="en-GB" sz="3600" dirty="0">
                <a:latin typeface="+mj-lt"/>
              </a:rPr>
              <a:t>	</a:t>
            </a:r>
            <a:r>
              <a:rPr lang="en-GB" sz="3600" dirty="0" smtClean="0">
                <a:solidFill>
                  <a:srgbClr val="B00000"/>
                </a:solidFill>
                <a:latin typeface="+mj-lt"/>
              </a:rPr>
              <a:t>Active</a:t>
            </a:r>
            <a:r>
              <a:rPr lang="en-GB" sz="3600" b="1" dirty="0" smtClean="0">
                <a:solidFill>
                  <a:srgbClr val="B00000"/>
                </a:solidFill>
                <a:latin typeface="+mj-lt"/>
              </a:rPr>
              <a:t> </a:t>
            </a:r>
            <a:r>
              <a:rPr lang="en-GB" sz="3600" dirty="0" smtClean="0">
                <a:latin typeface="+mj-lt"/>
              </a:rPr>
              <a:t>feeding</a:t>
            </a:r>
            <a:endParaRPr lang="en-US" sz="3600" dirty="0">
              <a:latin typeface="+mj-lt"/>
            </a:endParaRPr>
          </a:p>
          <a:p>
            <a:pPr marL="347663" indent="-347663">
              <a:spcBef>
                <a:spcPts val="1200"/>
              </a:spcBef>
              <a:buFont typeface="+mj-lt"/>
              <a:buAutoNum type="arabicPeriod"/>
            </a:pPr>
            <a:endParaRPr lang="en-US" sz="3600" dirty="0">
              <a:latin typeface="+mj-lt"/>
            </a:endParaRPr>
          </a:p>
          <a:p>
            <a:pPr marL="0" lvl="0" indent="0">
              <a:spcBef>
                <a:spcPts val="1200"/>
              </a:spcBef>
            </a:pPr>
            <a:endParaRPr lang="en-US" sz="3600" dirty="0">
              <a:latin typeface="+mj-lt"/>
            </a:endParaRPr>
          </a:p>
          <a:p>
            <a:pPr marL="519113" lvl="4" indent="-409575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600" dirty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COMPLEMENTARY FEEDING 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212291" y="409575"/>
            <a:ext cx="918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6.10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1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7.1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7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6300" y="1337805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Nutrition and Antiretroviral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Therapy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Content Placeholder 4"/>
          <p:cNvSpPr>
            <a:spLocks noGrp="1"/>
          </p:cNvSpPr>
          <p:nvPr>
            <p:ph idx="1"/>
          </p:nvPr>
        </p:nvSpPr>
        <p:spPr>
          <a:xfrm>
            <a:off x="635508" y="1871322"/>
            <a:ext cx="7872984" cy="4986678"/>
          </a:xfrm>
        </p:spPr>
        <p:txBody>
          <a:bodyPr>
            <a:normAutofit/>
          </a:bodyPr>
          <a:lstStyle/>
          <a:p>
            <a:pPr marL="457200" lvl="4" indent="-457200">
              <a:spcBef>
                <a:spcPts val="6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GB" sz="3600" dirty="0">
                <a:solidFill>
                  <a:srgbClr val="000066"/>
                </a:solidFill>
                <a:latin typeface="+mj-lt"/>
                <a:cs typeface="Arial" pitchFamily="34" charset="0"/>
              </a:rPr>
              <a:t>Describe the interaction between </a:t>
            </a:r>
            <a:r>
              <a:rPr lang="en-GB" sz="36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ARVs </a:t>
            </a:r>
            <a:r>
              <a:rPr lang="en-GB" sz="3600" dirty="0">
                <a:solidFill>
                  <a:srgbClr val="000066"/>
                </a:solidFill>
                <a:latin typeface="+mj-lt"/>
                <a:cs typeface="Arial" pitchFamily="34" charset="0"/>
              </a:rPr>
              <a:t>and food and the effects of </a:t>
            </a:r>
            <a:r>
              <a:rPr lang="en-GB" sz="36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ARVs </a:t>
            </a:r>
            <a:r>
              <a:rPr lang="en-GB" sz="3600" dirty="0">
                <a:solidFill>
                  <a:srgbClr val="000066"/>
                </a:solidFill>
                <a:latin typeface="+mj-lt"/>
                <a:cs typeface="Arial" pitchFamily="34" charset="0"/>
              </a:rPr>
              <a:t>on nutrition.</a:t>
            </a:r>
          </a:p>
          <a:p>
            <a:pPr marL="457200" lvl="4" indent="-457200">
              <a:spcBef>
                <a:spcPts val="1200"/>
              </a:spcBef>
              <a:buClr>
                <a:srgbClr val="000066"/>
              </a:buClr>
              <a:buSzPct val="100000"/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0066"/>
                </a:solidFill>
                <a:latin typeface="+mj-lt"/>
                <a:cs typeface="Arial" pitchFamily="34" charset="0"/>
              </a:rPr>
              <a:t>Counsel PLHIV on managing drug </a:t>
            </a:r>
            <a:r>
              <a:rPr lang="en-US" sz="3600" dirty="0" smtClean="0">
                <a:solidFill>
                  <a:srgbClr val="000066"/>
                </a:solidFill>
                <a:latin typeface="+mj-lt"/>
                <a:cs typeface="Arial" pitchFamily="34" charset="0"/>
              </a:rPr>
              <a:t>side effects </a:t>
            </a:r>
            <a:r>
              <a:rPr lang="en-US" sz="3600" dirty="0">
                <a:solidFill>
                  <a:srgbClr val="000066"/>
                </a:solidFill>
                <a:latin typeface="+mj-lt"/>
                <a:cs typeface="Arial" pitchFamily="34" charset="0"/>
              </a:rPr>
              <a:t>and drug-food interactions through diet.</a:t>
            </a:r>
          </a:p>
          <a:p>
            <a:pPr marL="519113" lvl="4" indent="-409575">
              <a:spcBef>
                <a:spcPts val="6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endParaRPr lang="en-US" sz="3600" dirty="0">
              <a:solidFill>
                <a:srgbClr val="000066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21967" y="313801"/>
            <a:ext cx="7481455" cy="548318"/>
          </a:xfrm>
        </p:spPr>
        <p:txBody>
          <a:bodyPr/>
          <a:lstStyle/>
          <a:p>
            <a:r>
              <a:rPr lang="en-US" sz="4200" spc="0" dirty="0" smtClean="0"/>
              <a:t>LEARNING OBJECTIVES</a:t>
            </a:r>
            <a:endParaRPr lang="en-US" sz="4200" spc="0" dirty="0"/>
          </a:p>
        </p:txBody>
      </p:sp>
      <p:sp>
        <p:nvSpPr>
          <p:cNvPr id="9" name="TextBox 8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7.2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9262" y="281106"/>
            <a:ext cx="7481455" cy="548318"/>
          </a:xfrm>
        </p:spPr>
        <p:txBody>
          <a:bodyPr/>
          <a:lstStyle/>
          <a:p>
            <a:r>
              <a:rPr lang="en-GB" sz="4200" spc="0" dirty="0" smtClean="0">
                <a:cs typeface="Arial" charset="0"/>
              </a:rPr>
              <a:t>ART AND NUTRITION</a:t>
            </a:r>
            <a:endParaRPr lang="en-US" sz="4200" spc="0" dirty="0"/>
          </a:p>
        </p:txBody>
      </p:sp>
      <p:sp>
        <p:nvSpPr>
          <p:cNvPr id="51204" name="Content Placeholder 2"/>
          <p:cNvSpPr>
            <a:spLocks noGrp="1"/>
          </p:cNvSpPr>
          <p:nvPr>
            <p:ph idx="4294967295"/>
          </p:nvPr>
        </p:nvSpPr>
        <p:spPr>
          <a:xfrm>
            <a:off x="201706" y="1493770"/>
            <a:ext cx="8740588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Some ARVs have to be taken without food, and others have to be taken with food.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Some </a:t>
            </a: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ARVs affect nutrient availability, absorption, and utilization. </a:t>
            </a: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Some </a:t>
            </a: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foods reduce </a:t>
            </a: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the effectiveness of ARVs. </a:t>
            </a:r>
            <a:endParaRPr lang="en-US" sz="3400" dirty="0">
              <a:solidFill>
                <a:srgbClr val="000066"/>
              </a:solidFill>
              <a:cs typeface="Arial" pitchFamily="34" charset="0"/>
            </a:endParaRPr>
          </a:p>
          <a:p>
            <a:pPr marL="457200" lvl="4" indent="-347663">
              <a:spcBef>
                <a:spcPts val="9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ART can change the way the body uses fat, protein, and </a:t>
            </a: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energy, </a:t>
            </a:r>
            <a:r>
              <a:rPr lang="en-US" sz="3400" dirty="0">
                <a:solidFill>
                  <a:srgbClr val="000066"/>
                </a:solidFill>
                <a:cs typeface="Arial" pitchFamily="34" charset="0"/>
              </a:rPr>
              <a:t>and </a:t>
            </a:r>
            <a:r>
              <a:rPr lang="en-US" sz="3400" dirty="0" smtClean="0">
                <a:solidFill>
                  <a:srgbClr val="000066"/>
                </a:solidFill>
                <a:cs typeface="Arial" pitchFamily="34" charset="0"/>
              </a:rPr>
              <a:t>can </a:t>
            </a:r>
            <a:r>
              <a:rPr lang="en-GB" altLang="ko-KR" sz="3400" dirty="0" smtClean="0">
                <a:solidFill>
                  <a:srgbClr val="000066"/>
                </a:solidFill>
                <a:cs typeface="Arial" pitchFamily="34" charset="0"/>
              </a:rPr>
              <a:t>cause </a:t>
            </a:r>
            <a:r>
              <a:rPr lang="en-GB" altLang="ko-KR" sz="3400" dirty="0">
                <a:solidFill>
                  <a:srgbClr val="000066"/>
                </a:solidFill>
                <a:cs typeface="Arial" pitchFamily="34" charset="0"/>
              </a:rPr>
              <a:t>changes in body composition </a:t>
            </a:r>
            <a:r>
              <a:rPr lang="en-GB" altLang="ko-KR" sz="3400" dirty="0" smtClean="0">
                <a:solidFill>
                  <a:srgbClr val="000066"/>
                </a:solidFill>
                <a:cs typeface="Arial" pitchFamily="34" charset="0"/>
              </a:rPr>
              <a:t>(lipodystrophy</a:t>
            </a:r>
            <a:r>
              <a:rPr lang="en-GB" altLang="ko-KR" sz="3400" dirty="0">
                <a:solidFill>
                  <a:srgbClr val="000066"/>
                </a:solidFill>
                <a:cs typeface="Arial" pitchFamily="34" charset="0"/>
              </a:rPr>
              <a:t>, fat redistribution</a:t>
            </a:r>
            <a:r>
              <a:rPr lang="en-GB" altLang="ko-KR" sz="3400" dirty="0" smtClean="0">
                <a:solidFill>
                  <a:srgbClr val="000066"/>
                </a:solidFill>
                <a:cs typeface="Arial" pitchFamily="34" charset="0"/>
              </a:rPr>
              <a:t>).</a:t>
            </a:r>
            <a:endParaRPr lang="en-GB" altLang="ko-KR" sz="34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486" y="378728"/>
            <a:ext cx="71045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7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0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9262" y="281106"/>
            <a:ext cx="7481455" cy="548318"/>
          </a:xfrm>
        </p:spPr>
        <p:txBody>
          <a:bodyPr/>
          <a:lstStyle/>
          <a:p>
            <a:r>
              <a:rPr lang="en-GB" sz="4200" spc="0" dirty="0" smtClean="0">
                <a:cs typeface="Arial" charset="0"/>
              </a:rPr>
              <a:t>DRUG ADHERENCE</a:t>
            </a:r>
            <a:endParaRPr lang="en-US" sz="4200" spc="0" dirty="0"/>
          </a:p>
        </p:txBody>
      </p:sp>
      <p:sp>
        <p:nvSpPr>
          <p:cNvPr id="51204" name="Content Placeholder 2"/>
          <p:cNvSpPr>
            <a:spLocks noGrp="1"/>
          </p:cNvSpPr>
          <p:nvPr>
            <p:ph idx="4294967295"/>
          </p:nvPr>
        </p:nvSpPr>
        <p:spPr>
          <a:xfrm>
            <a:off x="358740" y="1466338"/>
            <a:ext cx="8083296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300" dirty="0" smtClean="0">
                <a:solidFill>
                  <a:srgbClr val="000066"/>
                </a:solidFill>
                <a:cs typeface="Arial" pitchFamily="34" charset="0"/>
              </a:rPr>
              <a:t>Drugs are prescribed in doses proven to be most effective in treating diseases.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ko-KR" sz="3300" dirty="0" smtClean="0">
                <a:solidFill>
                  <a:srgbClr val="000066"/>
                </a:solidFill>
                <a:cs typeface="Arial" pitchFamily="34" charset="0"/>
              </a:rPr>
              <a:t>They are not effective if not taken as directed.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ko-KR" sz="3300" dirty="0" smtClean="0">
                <a:solidFill>
                  <a:srgbClr val="000066"/>
                </a:solidFill>
                <a:cs typeface="Arial" pitchFamily="34" charset="0"/>
              </a:rPr>
              <a:t>HIV can become resistant to ARVs if doses are missed. This means stronger drugs will be needed, possibly with stronger side effects. There is a limited number of ARVs available.</a:t>
            </a:r>
            <a:endParaRPr lang="en-GB" altLang="ko-KR" sz="3300" dirty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486" y="378728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7.4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9262" y="281106"/>
            <a:ext cx="7481455" cy="548318"/>
          </a:xfrm>
        </p:spPr>
        <p:txBody>
          <a:bodyPr/>
          <a:lstStyle/>
          <a:p>
            <a:r>
              <a:rPr lang="en-GB" sz="4200" spc="0" dirty="0" smtClean="0">
                <a:cs typeface="Arial" charset="0"/>
              </a:rPr>
              <a:t>DRUG-FOOD PLANS</a:t>
            </a:r>
            <a:endParaRPr lang="en-US" sz="4200" spc="0" dirty="0"/>
          </a:p>
        </p:txBody>
      </p:sp>
      <p:sp>
        <p:nvSpPr>
          <p:cNvPr id="51204" name="Content Placeholder 2"/>
          <p:cNvSpPr>
            <a:spLocks noGrp="1"/>
          </p:cNvSpPr>
          <p:nvPr>
            <p:ph idx="4294967295"/>
          </p:nvPr>
        </p:nvSpPr>
        <p:spPr>
          <a:xfrm>
            <a:off x="441036" y="1713226"/>
            <a:ext cx="8083296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 smtClean="0">
                <a:solidFill>
                  <a:srgbClr val="000066"/>
                </a:solidFill>
                <a:cs typeface="Arial" pitchFamily="34" charset="0"/>
              </a:rPr>
              <a:t>Guide clients on how to mix drugs and food to minimize side effects and maximize drug effectiveness.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 smtClean="0">
                <a:solidFill>
                  <a:srgbClr val="000066"/>
                </a:solidFill>
                <a:cs typeface="Arial" pitchFamily="34" charset="0"/>
              </a:rPr>
              <a:t>Explain the dosage and possible side effects of drugs.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tabLst>
                <a:tab pos="457200" algn="l"/>
              </a:tabLst>
              <a:defRPr/>
            </a:pPr>
            <a:r>
              <a:rPr lang="en-GB" altLang="en-US" sz="3500" dirty="0" smtClean="0">
                <a:solidFill>
                  <a:srgbClr val="000066"/>
                </a:solidFill>
                <a:cs typeface="Arial" pitchFamily="34" charset="0"/>
              </a:rPr>
              <a:t>Help clients take drugs correctly.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486" y="378728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7.5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196825" y="3439057"/>
            <a:ext cx="4248680" cy="3192414"/>
            <a:chOff x="3034" y="2544"/>
            <a:chExt cx="2294" cy="1545"/>
          </a:xfrm>
        </p:grpSpPr>
        <p:sp>
          <p:nvSpPr>
            <p:cNvPr id="23568" name="Text Box 34"/>
            <p:cNvSpPr txBox="1">
              <a:spLocks noChangeArrowheads="1"/>
            </p:cNvSpPr>
            <p:nvPr/>
          </p:nvSpPr>
          <p:spPr bwMode="auto">
            <a:xfrm>
              <a:off x="3034" y="3940"/>
              <a:ext cx="1920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i="1" dirty="0">
                  <a:solidFill>
                    <a:srgbClr val="000066"/>
                  </a:solidFill>
                </a:rPr>
                <a:t>Photo</a:t>
              </a:r>
              <a:r>
                <a:rPr lang="fr-FR" sz="1400" dirty="0">
                  <a:solidFill>
                    <a:srgbClr val="000066"/>
                  </a:solidFill>
                </a:rPr>
                <a:t>: napwa.org.au</a:t>
              </a:r>
            </a:p>
          </p:txBody>
        </p:sp>
        <p:pic>
          <p:nvPicPr>
            <p:cNvPr id="67600" name="Picture 35" descr="picture-3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544"/>
              <a:ext cx="2256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533400" y="1600200"/>
            <a:ext cx="3200400" cy="4038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33400" y="1600200"/>
            <a:ext cx="182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dirty="0"/>
          </a:p>
        </p:txBody>
      </p:sp>
      <p:sp>
        <p:nvSpPr>
          <p:cNvPr id="67592" name="Text Box 16"/>
          <p:cNvSpPr txBox="1">
            <a:spLocks noChangeArrowheads="1"/>
          </p:cNvSpPr>
          <p:nvPr/>
        </p:nvSpPr>
        <p:spPr bwMode="auto">
          <a:xfrm>
            <a:off x="532638" y="4612386"/>
            <a:ext cx="266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400" i="1" dirty="0" smtClean="0">
                <a:solidFill>
                  <a:srgbClr val="000066"/>
                </a:solidFill>
              </a:rPr>
              <a:t>Photo</a:t>
            </a:r>
            <a:r>
              <a:rPr lang="en-US" sz="1400" dirty="0" smtClean="0">
                <a:solidFill>
                  <a:srgbClr val="000066"/>
                </a:solidFill>
              </a:rPr>
              <a:t>: positivenation.co.uk</a:t>
            </a:r>
            <a:endParaRPr lang="fr-FR" sz="1400" dirty="0">
              <a:solidFill>
                <a:srgbClr val="000066"/>
              </a:solidFill>
            </a:endParaRPr>
          </a:p>
        </p:txBody>
      </p:sp>
      <p:pic>
        <p:nvPicPr>
          <p:cNvPr id="67597" name="Picture 31" descr="pic-10-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78280"/>
            <a:ext cx="25908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7" name="Text Box 32"/>
          <p:cNvSpPr txBox="1">
            <a:spLocks noChangeArrowheads="1"/>
          </p:cNvSpPr>
          <p:nvPr/>
        </p:nvSpPr>
        <p:spPr bwMode="auto">
          <a:xfrm>
            <a:off x="327024" y="4854131"/>
            <a:ext cx="394017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False claims that a compound called Rooperol in the African potato can fight HIV</a:t>
            </a:r>
            <a:endParaRPr lang="en-US" sz="30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64" name="Text Box 37"/>
          <p:cNvSpPr txBox="1">
            <a:spLocks noChangeArrowheads="1"/>
          </p:cNvSpPr>
          <p:nvPr/>
        </p:nvSpPr>
        <p:spPr bwMode="auto">
          <a:xfrm>
            <a:off x="3374136" y="1349142"/>
            <a:ext cx="316754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3200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Nutrition supplements sold as HIV treatment</a:t>
            </a:r>
            <a:endParaRPr lang="fr-FR" sz="3200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67596" name="Picture 38" descr="images white capsu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61" y="1524000"/>
            <a:ext cx="2009227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362700" y="3067050"/>
            <a:ext cx="220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i="1" dirty="0" smtClean="0">
                <a:solidFill>
                  <a:srgbClr val="000066"/>
                </a:solidFill>
              </a:rPr>
              <a:t>Photo</a:t>
            </a:r>
            <a:r>
              <a:rPr lang="fr-FR" sz="1400" dirty="0" smtClean="0">
                <a:solidFill>
                  <a:srgbClr val="000066"/>
                </a:solidFill>
              </a:rPr>
              <a:t>: wb3.indo-work.com</a:t>
            </a:r>
            <a:endParaRPr lang="fr-FR" sz="1400" dirty="0">
              <a:solidFill>
                <a:srgbClr val="000066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58253" y="54427"/>
            <a:ext cx="7481455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FALSE ADVERTISING OF HIV CURES</a:t>
            </a:r>
            <a:endParaRPr lang="en-US" sz="4200" spc="0" dirty="0"/>
          </a:p>
        </p:txBody>
      </p:sp>
      <p:sp>
        <p:nvSpPr>
          <p:cNvPr id="19" name="TextBox 18"/>
          <p:cNvSpPr txBox="1"/>
          <p:nvPr/>
        </p:nvSpPr>
        <p:spPr>
          <a:xfrm>
            <a:off x="326011" y="2190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7.6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000"/>
            <a:ext cx="9144000" cy="2971800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35535" y="409575"/>
            <a:ext cx="710452" cy="584775"/>
          </a:xfrm>
          <a:prstGeom prst="rect">
            <a:avLst/>
          </a:prstGeom>
          <a:solidFill>
            <a:srgbClr val="FFC60B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.1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5" y="1873454"/>
            <a:ext cx="2771775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0" dirty="0" smtClean="0">
                <a:solidFill>
                  <a:srgbClr val="000066"/>
                </a:solidFill>
                <a:latin typeface="Calibri" pitchFamily="34" charset="0"/>
              </a:rPr>
              <a:t>8</a:t>
            </a:r>
            <a:endParaRPr lang="en-US" sz="1100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6300" y="1270000"/>
            <a:ext cx="5515822" cy="288457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lang="en-US" sz="3600" b="1" dirty="0">
                <a:latin typeface="+mj-lt"/>
                <a:ea typeface="+mj-ea"/>
                <a:cs typeface="Arial" charset="0"/>
              </a:rPr>
              <a:t>Nutrition </a:t>
            </a:r>
            <a:r>
              <a:rPr lang="en-US" sz="3600" b="1" dirty="0" smtClean="0">
                <a:latin typeface="+mj-lt"/>
                <a:ea typeface="+mj-ea"/>
                <a:cs typeface="Arial" charset="0"/>
              </a:rPr>
              <a:t>Support</a:t>
            </a:r>
            <a:endParaRPr lang="en-US" sz="3600" b="1" dirty="0">
              <a:latin typeface="+mj-lt"/>
              <a:ea typeface="+mj-ea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Nutrition Assessment,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Arial" charset="0"/>
              </a:rPr>
              <a:t>Counseling, and Support (NACS)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3"/>
          <p:cNvSpPr>
            <a:spLocks noGrp="1" noChangeArrowheads="1"/>
          </p:cNvSpPr>
          <p:nvPr>
            <p:ph idx="1"/>
          </p:nvPr>
        </p:nvSpPr>
        <p:spPr>
          <a:xfrm>
            <a:off x="391662" y="1582400"/>
            <a:ext cx="8395721" cy="4525963"/>
          </a:xfrm>
        </p:spPr>
        <p:txBody>
          <a:bodyPr>
            <a:noAutofit/>
          </a:bodyPr>
          <a:lstStyle/>
          <a:p>
            <a:pPr lvl="0"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rgbClr val="000066"/>
                </a:solidFill>
                <a:latin typeface="+mj-lt"/>
              </a:rPr>
              <a:t>Describe </a:t>
            </a:r>
            <a:r>
              <a:rPr lang="en-US" sz="3600" dirty="0">
                <a:solidFill>
                  <a:srgbClr val="000066"/>
                </a:solidFill>
                <a:latin typeface="+mj-lt"/>
              </a:rPr>
              <a:t>the purpose and types of specialized food products.</a:t>
            </a:r>
          </a:p>
          <a:p>
            <a:pPr lvl="0"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0066"/>
                </a:solidFill>
                <a:latin typeface="+mj-lt"/>
              </a:rPr>
              <a:t>List the entry and exit criteria for receiving specialized food products.</a:t>
            </a:r>
          </a:p>
          <a:p>
            <a:pPr>
              <a:buClr>
                <a:srgbClr val="000066"/>
              </a:buClr>
              <a:buFont typeface="+mj-lt"/>
              <a:buAutoNum type="arabicPeriod"/>
              <a:defRPr/>
            </a:pPr>
            <a:r>
              <a:rPr lang="en-US" sz="3600" dirty="0">
                <a:solidFill>
                  <a:srgbClr val="000066"/>
                </a:solidFill>
                <a:latin typeface="+mj-lt"/>
              </a:rPr>
              <a:t>Prescribe, store, record, and report on NACS commodities. </a:t>
            </a:r>
          </a:p>
          <a:p>
            <a:pPr marL="0" indent="0">
              <a:buClr>
                <a:srgbClr val="000066"/>
              </a:buClr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SzTx/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  <a:p>
            <a:pPr marL="609600" indent="-609600" eaLnBrk="1" hangingPunct="1">
              <a:spcBef>
                <a:spcPct val="35000"/>
              </a:spcBef>
              <a:buClr>
                <a:srgbClr val="000066"/>
              </a:buClr>
              <a:buFont typeface="+mj-lt"/>
              <a:buAutoNum type="arabicPeriod"/>
              <a:defRPr/>
            </a:pPr>
            <a:endParaRPr lang="en-US" sz="3600" dirty="0" smtClean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94672" y="341100"/>
            <a:ext cx="7481455" cy="548318"/>
          </a:xfrm>
        </p:spPr>
        <p:txBody>
          <a:bodyPr/>
          <a:lstStyle/>
          <a:p>
            <a:r>
              <a:rPr lang="en-US" sz="4200" spc="0" dirty="0" smtClean="0">
                <a:cs typeface="Arial" charset="0"/>
              </a:rPr>
              <a:t>LEARNING OBJECTIVES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6" y="405452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8.2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idx="1"/>
          </p:nvPr>
        </p:nvSpPr>
        <p:spPr>
          <a:xfrm>
            <a:off x="452696" y="1623343"/>
            <a:ext cx="8229600" cy="4525963"/>
          </a:xfrm>
        </p:spPr>
        <p:txBody>
          <a:bodyPr>
            <a:noAutofit/>
          </a:bodyPr>
          <a:lstStyle/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Nutrition assessment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Nutrition education and counseling</a:t>
            </a:r>
          </a:p>
          <a:p>
            <a:pPr marL="457200" lvl="4" indent="-347663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  <a:defRPr/>
            </a:pPr>
            <a:r>
              <a:rPr lang="en-GB" altLang="ko-KR" sz="3600" dirty="0" smtClean="0">
                <a:solidFill>
                  <a:srgbClr val="000066"/>
                </a:solidFill>
                <a:cs typeface="Arial" pitchFamily="34" charset="0"/>
              </a:rPr>
              <a:t>Nutrition support (specialized food products for malnourished clients, micronutrient supplements, point-of-use water purification, referral to economic strengthening support)</a:t>
            </a:r>
          </a:p>
          <a:p>
            <a:pPr marL="109538" lvl="4" indent="0">
              <a:spcBef>
                <a:spcPts val="1200"/>
              </a:spcBef>
              <a:buClr>
                <a:srgbClr val="000066"/>
              </a:buClr>
              <a:buSzPct val="100000"/>
              <a:buNone/>
              <a:defRPr/>
            </a:pPr>
            <a:endParaRPr lang="en-GB" altLang="ko-KR" sz="3600" dirty="0" smtClean="0">
              <a:solidFill>
                <a:srgbClr val="000066"/>
              </a:solidFill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1967" y="313802"/>
            <a:ext cx="7922033" cy="548318"/>
          </a:xfrm>
        </p:spPr>
        <p:txBody>
          <a:bodyPr/>
          <a:lstStyle/>
          <a:p>
            <a:r>
              <a:rPr lang="fr-FR" sz="4200" spc="0" dirty="0" smtClean="0">
                <a:cs typeface="Arial" charset="0"/>
              </a:rPr>
              <a:t>COMPONENTS OF NACS</a:t>
            </a:r>
            <a:endParaRPr lang="en-US" sz="4200" spc="0" dirty="0"/>
          </a:p>
        </p:txBody>
      </p:sp>
      <p:sp>
        <p:nvSpPr>
          <p:cNvPr id="7" name="TextBox 6"/>
          <p:cNvSpPr txBox="1"/>
          <p:nvPr/>
        </p:nvSpPr>
        <p:spPr>
          <a:xfrm>
            <a:off x="316486" y="409575"/>
            <a:ext cx="71045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8.3</a:t>
            </a:r>
            <a:endParaRPr lang="en-US" sz="3200" b="1" dirty="0">
              <a:solidFill>
                <a:srgbClr val="000066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8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xt color">
      <a:dk1>
        <a:srgbClr val="000066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0">
    <a:dk1>
      <a:srgbClr val="777777"/>
    </a:dk1>
    <a:lt1>
      <a:srgbClr val="FFFFFF"/>
    </a:lt1>
    <a:dk2>
      <a:srgbClr val="686B5D"/>
    </a:dk2>
    <a:lt2>
      <a:srgbClr val="D1D1CB"/>
    </a:lt2>
    <a:accent1>
      <a:srgbClr val="909082"/>
    </a:accent1>
    <a:accent2>
      <a:srgbClr val="809EA8"/>
    </a:accent2>
    <a:accent3>
      <a:srgbClr val="B9BAB6"/>
    </a:accent3>
    <a:accent4>
      <a:srgbClr val="DADADA"/>
    </a:accent4>
    <a:accent5>
      <a:srgbClr val="C6C6C1"/>
    </a:accent5>
    <a:accent6>
      <a:srgbClr val="738F98"/>
    </a:accent6>
    <a:hlink>
      <a:srgbClr val="FFCC66"/>
    </a:hlink>
    <a:folHlink>
      <a:srgbClr val="E9DCB9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1F73735932D44FA78CB01834119947" ma:contentTypeVersion="5" ma:contentTypeDescription="Create a new document." ma:contentTypeScope="" ma:versionID="13120e67543ce58f7851a08183c20072">
  <xsd:schema xmlns:xsd="http://www.w3.org/2001/XMLSchema" xmlns:xs="http://www.w3.org/2001/XMLSchema" xmlns:p="http://schemas.microsoft.com/office/2006/metadata/properties" xmlns:ns3="d9e904a9-3941-4d18-aed9-b8ded101491f" xmlns:ns4="f00878c5-d157-4da6-b544-cf064dd8d3d7" targetNamespace="http://schemas.microsoft.com/office/2006/metadata/properties" ma:root="true" ma:fieldsID="1ddfef72865ab673a48205a904d54943" ns3:_="" ns4:_="">
    <xsd:import namespace="d9e904a9-3941-4d18-aed9-b8ded101491f"/>
    <xsd:import namespace="f00878c5-d157-4da6-b544-cf064dd8d3d7"/>
    <xsd:element name="properties">
      <xsd:complexType>
        <xsd:sequence>
          <xsd:element name="documentManagement">
            <xsd:complexType>
              <xsd:all>
                <xsd:element ref="ns3:Country" minOccurs="0"/>
                <xsd:element ref="ns3:Content_x0020_Categor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904a9-3941-4d18-aed9-b8ded101491f" elementFormDefault="qualified">
    <xsd:import namespace="http://schemas.microsoft.com/office/2006/documentManagement/types"/>
    <xsd:import namespace="http://schemas.microsoft.com/office/infopath/2007/PartnerControls"/>
    <xsd:element name="Country" ma:index="8" nillable="true" ma:displayName="Country" ma:default="Burkina Faso" ma:format="Dropdown" ma:internalName="Country">
      <xsd:simpleType>
        <xsd:restriction base="dms:Choice">
          <xsd:enumeration value="Burkina Faso"/>
          <xsd:enumeration value="Ghana"/>
          <xsd:enumeration value="Niger"/>
          <xsd:enumeration value="Sierra Leone"/>
          <xsd:enumeration value="Togo"/>
        </xsd:restriction>
      </xsd:simpleType>
    </xsd:element>
    <xsd:element name="Content_x0020_Category" ma:index="9" nillable="true" ma:displayName="Content Category" ma:default="Field Visit" ma:format="Dropdown" ma:internalName="Content_x0020_Category">
      <xsd:simpleType>
        <xsd:restriction base="dms:Choice">
          <xsd:enumeration value="Field Visit"/>
          <xsd:enumeration value="MDA"/>
          <xsd:enumeration value="DSA"/>
          <xsd:enumeration value="SCM"/>
          <xsd:enumeration value="Training"/>
          <xsd:enumeration value="Meeting"/>
          <xsd:enumeration value="Health Workers"/>
          <xsd:enumeration value="Beneficiaries"/>
          <xsd:enumeration value="IEC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0878c5-d157-4da6-b544-cf064dd8d3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untry xmlns="d9e904a9-3941-4d18-aed9-b8ded101491f">Burkina Faso</Country>
    <Content_x0020_Category xmlns="d9e904a9-3941-4d18-aed9-b8ded101491f">Field Visit</Content_x0020_Categor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FF79EF-A93A-49BE-95A0-6469CBFFA5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e904a9-3941-4d18-aed9-b8ded101491f"/>
    <ds:schemaRef ds:uri="f00878c5-d157-4da6-b544-cf064dd8d3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92F55A-4B41-40BA-95AD-83C48BE75A7C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00878c5-d157-4da6-b544-cf064dd8d3d7"/>
    <ds:schemaRef ds:uri="d9e904a9-3941-4d18-aed9-b8ded101491f"/>
  </ds:schemaRefs>
</ds:datastoreItem>
</file>

<file path=customXml/itemProps3.xml><?xml version="1.0" encoding="utf-8"?>
<ds:datastoreItem xmlns:ds="http://schemas.openxmlformats.org/officeDocument/2006/customXml" ds:itemID="{4F13B5B4-E1CF-4C6B-AFC3-864F914D1E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50294</TotalTime>
  <Words>5140</Words>
  <Application>Microsoft Office PowerPoint</Application>
  <PresentationFormat>On-screen Show (4:3)</PresentationFormat>
  <Paragraphs>1179</Paragraphs>
  <Slides>128</Slides>
  <Notes>115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8" baseType="lpstr">
      <vt:lpstr>굴림</vt:lpstr>
      <vt:lpstr>맑은 고딕</vt:lpstr>
      <vt:lpstr>Arial</vt:lpstr>
      <vt:lpstr>Calibri</vt:lpstr>
      <vt:lpstr>Times New Roman</vt:lpstr>
      <vt:lpstr>Wingdings</vt:lpstr>
      <vt:lpstr>Wingdings 3</vt:lpstr>
      <vt:lpstr>Office Theme</vt:lpstr>
      <vt:lpstr>cover</vt:lpstr>
      <vt:lpstr>Photo Editor Photo</vt:lpstr>
      <vt:lpstr>PowerPoint Presentation</vt:lpstr>
      <vt:lpstr>PowerPoint Presentation</vt:lpstr>
      <vt:lpstr>COURSE STRUCTURE  </vt:lpstr>
      <vt:lpstr>COURSE STRUCTURE (Cont.)</vt:lpstr>
      <vt:lpstr>TRAINING METHODS</vt:lpstr>
      <vt:lpstr>LEARNING OBJECTIVES</vt:lpstr>
      <vt:lpstr>COURSE OBJECTIVES</vt:lpstr>
      <vt:lpstr>PowerPoint Presentation</vt:lpstr>
      <vt:lpstr>LEARNING OBJECTIVES</vt:lpstr>
      <vt:lpstr>DEFINITION OF FOOD</vt:lpstr>
      <vt:lpstr>DEFINITION OF NUTRITION</vt:lpstr>
      <vt:lpstr>CONDITIONS FOR GOOD NUTRITION</vt:lpstr>
      <vt:lpstr>DEFINITION OF MALNUTRITION</vt:lpstr>
      <vt:lpstr>TYPES OF MALNUTRITION (1)</vt:lpstr>
      <vt:lpstr>TYPES OF MALNUTRITION (2)</vt:lpstr>
      <vt:lpstr>IMPORTANCE OF NUTRITION FOR GOOD HEALTH</vt:lpstr>
      <vt:lpstr>FOOD GROUPS</vt:lpstr>
      <vt:lpstr>DAILY ENERGY REQUIREMENTS</vt:lpstr>
      <vt:lpstr>DAILY PROTEIN REQUIREMENTS</vt:lpstr>
      <vt:lpstr>CONCEPTUAL FRAMEWORK  OF MALNUTRITION</vt:lpstr>
      <vt:lpstr>CLINICAL FEATURES OF MALNUTRITION (1)</vt:lpstr>
      <vt:lpstr>KWASHIORKOR AND MARASMUS</vt:lpstr>
      <vt:lpstr>CLINICAL FEATURES OF MALNUTRITION (2)</vt:lpstr>
      <vt:lpstr>CONSEQUENCES OF MALNUTRITION </vt:lpstr>
      <vt:lpstr>VICIOUS CYCLE OF MALNUTRITION AND INFECTION</vt:lpstr>
      <vt:lpstr>GOOD NUTRITION AND INFECTION </vt:lpstr>
      <vt:lpstr>ENERGY REQUIREMENTS OF PLHIV</vt:lpstr>
      <vt:lpstr>NUTRIENT REQUIREMENTS  OF PLHIV</vt:lpstr>
      <vt:lpstr>NUTRITION AND TB </vt:lpstr>
      <vt:lpstr>HIV-TB CO-INFECTION </vt:lpstr>
      <vt:lpstr>PREVENTING AND MANAGING MALNUTRITION (1)</vt:lpstr>
      <vt:lpstr>PREVENTING AND MANAGING MALNUTRITION (2)</vt:lpstr>
      <vt:lpstr>CRITICAL NUTRITION ACTIONS</vt:lpstr>
      <vt:lpstr>NUTRITION SERVICES IN HEALTH CARE FACILITIES</vt:lpstr>
      <vt:lpstr>PowerPoint Presentation</vt:lpstr>
      <vt:lpstr>LEARNING OBJECTIVES</vt:lpstr>
      <vt:lpstr>IMPORTANCE OF  NUTRITION ASSESSMENT </vt:lpstr>
      <vt:lpstr>TYPES OF NUTRITION ASSESSMENT </vt:lpstr>
      <vt:lpstr>CLASSIFICATIONS OF  NUTRITIONAL STATUS </vt:lpstr>
      <vt:lpstr>ANTHROPOMETRY</vt:lpstr>
      <vt:lpstr>TYPES OF ANTHROPOMETRIC MEASUREMENT</vt:lpstr>
      <vt:lpstr>WEIGHT-FOR-HEIGHT</vt:lpstr>
      <vt:lpstr>Z-SCORES</vt:lpstr>
      <vt:lpstr>WHZ CUTOFFS</vt:lpstr>
      <vt:lpstr>BODY MASS INDEX (BMI)</vt:lpstr>
      <vt:lpstr>BMI-FOR-AGE</vt:lpstr>
      <vt:lpstr>BIOCHEMICAL TESTS USED IN NUTRITION ASSESSMENT</vt:lpstr>
      <vt:lpstr>CLINICAL NUTRITION ASSESSMENT</vt:lpstr>
      <vt:lpstr>SIGNS OF MALNUTRITION</vt:lpstr>
      <vt:lpstr>MEDICAL COMPLICATIONS</vt:lpstr>
      <vt:lpstr>BILATERAL PITTING EDEMA </vt:lpstr>
      <vt:lpstr>CRITERIA FOR INPATIENT TREATMENT OF SAM</vt:lpstr>
      <vt:lpstr>CRITERIA FOR OUTPATIENT TREATMENT OF SAM</vt:lpstr>
      <vt:lpstr>FACTORS THAT AFFECT FOOD INTAKE</vt:lpstr>
      <vt:lpstr>PowerPoint Presentation</vt:lpstr>
      <vt:lpstr>LEARNING OBJECTIVES</vt:lpstr>
      <vt:lpstr>PRINCIPLES OF NUTRITION EDUCATION</vt:lpstr>
      <vt:lpstr>CRITICAL NUTRITION ACTIONS</vt:lpstr>
      <vt:lpstr>WHAT IS COUNSELING?</vt:lpstr>
      <vt:lpstr>A COUNSELOR . . .</vt:lpstr>
      <vt:lpstr>WHAT INFLUENCES BEHAVIOR?</vt:lpstr>
      <vt:lpstr>COUNSELING SKILLS</vt:lpstr>
      <vt:lpstr>KEEP IN MIND WHEN COUNSELING:</vt:lpstr>
      <vt:lpstr>PowerPoint Presentation</vt:lpstr>
      <vt:lpstr>LEARNING OBJECTIVES</vt:lpstr>
      <vt:lpstr>WHERE DO GERMS LIVE?</vt:lpstr>
      <vt:lpstr>IMPORTANCE OF SAFE FOOD AND WATER FOR PLHIV</vt:lpstr>
      <vt:lpstr>HYGIENE AND SANITATION</vt:lpstr>
      <vt:lpstr>KEEPING FOOD AND WATER SAFE</vt:lpstr>
      <vt:lpstr>ENVIRONMENTAL ENTEROPATHY</vt:lpstr>
      <vt:lpstr>FECAL DISEASE TRANSMISSION TO BABIES</vt:lpstr>
      <vt:lpstr>GROUP WORK</vt:lpstr>
      <vt:lpstr>PowerPoint Presentation</vt:lpstr>
      <vt:lpstr>LEARNING OBJECTIVES</vt:lpstr>
      <vt:lpstr>ENERGY NEEDS IN PREGNANCY AND LACTATION</vt:lpstr>
      <vt:lpstr>PROTEIN NEEDS IN PREGNANCY</vt:lpstr>
      <vt:lpstr>ANEMIA</vt:lpstr>
      <vt:lpstr>ANEMIA SIGNS AND SYMPTOMS</vt:lpstr>
      <vt:lpstr>ANEMIA PREVENTION</vt:lpstr>
      <vt:lpstr>NUTRITION ACTIONS DURING PREGNANCY AND LACTATION</vt:lpstr>
      <vt:lpstr>PowerPoint Presentation</vt:lpstr>
      <vt:lpstr>LEARNING OBJECTIVES</vt:lpstr>
      <vt:lpstr>STUNTING PREVALENCE IN _________ [country]</vt:lpstr>
      <vt:lpstr>CAUSES OF STUNTING</vt:lpstr>
      <vt:lpstr>EXCLUSIVE BREASTFEEDING</vt:lpstr>
      <vt:lpstr>RISK OF MOTHER-TO-CHILD TRANSMISSION OF HIV</vt:lpstr>
      <vt:lpstr>RISK OF TRANSMITTING HIV FROM MOTHER TO CHILD</vt:lpstr>
      <vt:lpstr>INFANT FEEDING FOR  HIV-POSITIVE MOTHERS</vt:lpstr>
      <vt:lpstr>RISK FACTORS FOR MOTHER-TO-CHILD TRANSMISSION OF HIV</vt:lpstr>
      <vt:lpstr>COMPLEMENTARY FEEDING </vt:lpstr>
      <vt:lpstr>PowerPoint Presentation</vt:lpstr>
      <vt:lpstr>LEARNING OBJECTIVES</vt:lpstr>
      <vt:lpstr>ART AND NUTRITION</vt:lpstr>
      <vt:lpstr>DRUG ADHERENCE</vt:lpstr>
      <vt:lpstr>DRUG-FOOD PLANS</vt:lpstr>
      <vt:lpstr>FALSE ADVERTISING OF HIV CURES</vt:lpstr>
      <vt:lpstr>PowerPoint Presentation</vt:lpstr>
      <vt:lpstr>LEARNING OBJECTIVES</vt:lpstr>
      <vt:lpstr>COMPONENTS OF NACS</vt:lpstr>
      <vt:lpstr>POINT-OF-USE WATER PURIFICATION PRODUCTS</vt:lpstr>
      <vt:lpstr>SPECIALIZED FOOD PRODUCTS</vt:lpstr>
      <vt:lpstr>TYPES OF SPECIALIZED FOOD PRODUCTS  </vt:lpstr>
      <vt:lpstr>TYPES OF SPECIALIZED FOOD PRODUCTS, cont.  </vt:lpstr>
      <vt:lpstr>WARNING: SPECIALIZED FOOD PRODUCTS AND BABIES</vt:lpstr>
      <vt:lpstr>SPECIALIZED FOOD PRODUCTS  VS. FOOD SUPPORT</vt:lpstr>
      <vt:lpstr>NACS SUPPLY CHAIN MANAGEMENT</vt:lpstr>
      <vt:lpstr>STORING SPECIALIZED FOOD PRODUCTS</vt:lpstr>
      <vt:lpstr>STORING SPECIALIZED FOOD PRODUCTS (cont.)</vt:lpstr>
      <vt:lpstr>PowerPoint Presentation</vt:lpstr>
      <vt:lpstr>LEARNING OBJECTIVES</vt:lpstr>
      <vt:lpstr>CONTINUUM OF CARE</vt:lpstr>
      <vt:lpstr>COMMUNITY NUTRITION INTERVENTIONS</vt:lpstr>
      <vt:lpstr>COMMUNITY CASE-FINDING</vt:lpstr>
      <vt:lpstr>HOME-BASED CARE</vt:lpstr>
      <vt:lpstr>FOOD SECURITY</vt:lpstr>
      <vt:lpstr>GOVERNMENT OR COMMUNITY SERVICES AND SUPPORT</vt:lpstr>
      <vt:lpstr>PowerPoint Presentation</vt:lpstr>
      <vt:lpstr>LEARNING OBJECTIVES</vt:lpstr>
      <vt:lpstr>PURPOSE OF COLLECTING NACS DATA</vt:lpstr>
      <vt:lpstr>CHALLENGES IN COLLECTING AND REPORTING NACS DATA</vt:lpstr>
      <vt:lpstr>WAYS TO ADDRESS NACS DATA CHALLENGES</vt:lpstr>
      <vt:lpstr>WHAT IS AN INDICATOR?</vt:lpstr>
      <vt:lpstr>SAMPLE NACS INDICATORS</vt:lpstr>
      <vt:lpstr>PowerPoint Presentation</vt:lpstr>
      <vt:lpstr>LEARNING OBJECTIVES</vt:lpstr>
      <vt:lpstr>PowerPoint Presentation</vt:lpstr>
      <vt:lpstr>LEARNING OBJECTIVES</vt:lpstr>
      <vt:lpstr>SMART OBJECTIVES</vt:lpstr>
    </vt:vector>
  </TitlesOfParts>
  <Company>AED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fantatmp4</dc:creator>
  <cp:lastModifiedBy>Anna Lisi</cp:lastModifiedBy>
  <cp:revision>864</cp:revision>
  <cp:lastPrinted>2015-10-22T12:01:22Z</cp:lastPrinted>
  <dcterms:created xsi:type="dcterms:W3CDTF">2011-08-03T14:03:51Z</dcterms:created>
  <dcterms:modified xsi:type="dcterms:W3CDTF">2015-11-30T19:30:12Z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-116287780</vt:i4>
  </property>
  <property fmtid="{D5CDD505-2E9C-101B-9397-08002B2CF9AE}" pid="3" name="_NewReviewCycle">
    <vt:lpwstr/>
  </property>
  <property fmtid="{D5CDD505-2E9C-101B-9397-08002B2CF9AE}" pid="4" name="_EmailSubject">
    <vt:lpwstr>NACs 2 mod 3 p 55</vt:lpwstr>
  </property>
  <property fmtid="{D5CDD505-2E9C-101B-9397-08002B2CF9AE}" pid="5" name="_AuthorEmail">
    <vt:lpwstr>KSanchez@fhi360.org</vt:lpwstr>
  </property>
  <property fmtid="{D5CDD505-2E9C-101B-9397-08002B2CF9AE}" pid="6" name="_AuthorEmailDisplayName">
    <vt:lpwstr>Katherine Sanchez</vt:lpwstr>
  </property>
  <property fmtid="{D5CDD505-2E9C-101B-9397-08002B2CF9AE}" pid="7" name="_PreviousAdHocReviewCycleID">
    <vt:i4>1618524628</vt:i4>
  </property>
  <property fmtid="{D5CDD505-2E9C-101B-9397-08002B2CF9AE}" pid="8" name="ContentTypeId">
    <vt:lpwstr>0x010100D51F73735932D44FA78CB01834119947</vt:lpwstr>
  </property>
</Properties>
</file>