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 id="2147483698" r:id="rId2"/>
    <p:sldMasterId id="2147483686" r:id="rId3"/>
    <p:sldMasterId id="2147483706" r:id="rId4"/>
    <p:sldMasterId id="2147483701" r:id="rId5"/>
    <p:sldMasterId id="2147483721" r:id="rId6"/>
  </p:sldMasterIdLst>
  <p:notesMasterIdLst>
    <p:notesMasterId r:id="rId21"/>
  </p:notesMasterIdLst>
  <p:handoutMasterIdLst>
    <p:handoutMasterId r:id="rId22"/>
  </p:handoutMasterIdLst>
  <p:sldIdLst>
    <p:sldId id="408" r:id="rId7"/>
    <p:sldId id="390" r:id="rId8"/>
    <p:sldId id="407" r:id="rId9"/>
    <p:sldId id="391" r:id="rId10"/>
    <p:sldId id="385" r:id="rId11"/>
    <p:sldId id="393" r:id="rId12"/>
    <p:sldId id="389" r:id="rId13"/>
    <p:sldId id="395" r:id="rId14"/>
    <p:sldId id="397" r:id="rId15"/>
    <p:sldId id="398" r:id="rId16"/>
    <p:sldId id="400" r:id="rId17"/>
    <p:sldId id="405" r:id="rId18"/>
    <p:sldId id="404" r:id="rId19"/>
    <p:sldId id="288" r:id="rId2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324"/>
    <a:srgbClr val="94A545"/>
    <a:srgbClr val="D37D28"/>
    <a:srgbClr val="4799B5"/>
    <a:srgbClr val="000000"/>
    <a:srgbClr val="3C7E94"/>
    <a:srgbClr val="788D36"/>
    <a:srgbClr val="878A8B"/>
    <a:srgbClr val="558BFF"/>
    <a:srgbClr val="2C5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2" autoAdjust="0"/>
    <p:restoredTop sz="93333" autoAdjust="0"/>
  </p:normalViewPr>
  <p:slideViewPr>
    <p:cSldViewPr snapToGrid="0" showGuides="1">
      <p:cViewPr varScale="1">
        <p:scale>
          <a:sx n="90" d="100"/>
          <a:sy n="90" d="100"/>
        </p:scale>
        <p:origin x="8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5/9/2018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5/9/2018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a:t>
            </a:r>
            <a:r>
              <a:rPr lang="en-US" baseline="0" dirty="0"/>
              <a:t> first registered dietitians in Malawi as of March 2018. Capped by the President of Malawi and many other supporters in attendance. Pleased to say that Malawi is one of 4 countries in Africa that has a dietetics program. But, how did we get to this point?</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_____________# credits  Appreciate the training:</a:t>
            </a:r>
          </a:p>
          <a:p>
            <a:r>
              <a:rPr lang="en-US" dirty="0"/>
              <a:t>Competencies before moving on to next rotation</a:t>
            </a:r>
          </a:p>
          <a:p>
            <a:r>
              <a:rPr lang="en-US" dirty="0"/>
              <a:t>Actual bedside care and charting</a:t>
            </a:r>
          </a:p>
          <a:p>
            <a:r>
              <a:rPr lang="en-US" dirty="0"/>
              <a:t>Feedback from dietitian</a:t>
            </a:r>
            <a:r>
              <a:rPr lang="en-US" baseline="0" dirty="0"/>
              <a:t> and medical </a:t>
            </a:r>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11</a:t>
            </a:fld>
            <a:endParaRPr lang="en-US"/>
          </a:p>
        </p:txBody>
      </p:sp>
    </p:spTree>
    <p:extLst>
      <p:ext uri="{BB962C8B-B14F-4D97-AF65-F5344CB8AC3E}">
        <p14:creationId xmlns:p14="http://schemas.microsoft.com/office/powerpoint/2010/main" val="314511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outcomes</a:t>
            </a:r>
            <a:r>
              <a:rPr lang="en-US" baseline="0" dirty="0"/>
              <a:t> of supervised practice </a:t>
            </a:r>
          </a:p>
          <a:p>
            <a:r>
              <a:rPr lang="en-US" baseline="0" dirty="0"/>
              <a:t>The impact of the program is that a program that a fully fledged program is running and with all the support and inter we have received </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12</a:t>
            </a:fld>
            <a:endParaRPr lang="en-US"/>
          </a:p>
        </p:txBody>
      </p:sp>
    </p:spTree>
    <p:extLst>
      <p:ext uri="{BB962C8B-B14F-4D97-AF65-F5344CB8AC3E}">
        <p14:creationId xmlns:p14="http://schemas.microsoft.com/office/powerpoint/2010/main" val="142927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14</a:t>
            </a:fld>
            <a:endParaRPr lang="en-US"/>
          </a:p>
        </p:txBody>
      </p:sp>
    </p:spTree>
    <p:extLst>
      <p:ext uri="{BB962C8B-B14F-4D97-AF65-F5344CB8AC3E}">
        <p14:creationId xmlns:p14="http://schemas.microsoft.com/office/powerpoint/2010/main" val="118438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a:t>
            </a:r>
            <a:r>
              <a:rPr lang="en-US" baseline="0" dirty="0"/>
              <a:t> first registered dietitians in Malawi as of March 2018. Capped by the President of Malawi and many other supporters in attendance. Pleased to say that Malawi is one of 4 countries in Africa that has a dietetics program. But, how did we get to this point?</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234675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role</a:t>
            </a:r>
            <a:r>
              <a:rPr lang="en-US" baseline="0" dirty="0"/>
              <a:t> core implementing partners LUANAR, Tufts and College of Medicine</a:t>
            </a:r>
          </a:p>
          <a:p>
            <a:r>
              <a:rPr lang="en-US" baseline="0" dirty="0"/>
              <a:t>Highlight the role of </a:t>
            </a:r>
            <a:r>
              <a:rPr lang="en-US" baseline="0" dirty="0" err="1"/>
              <a:t>MoH</a:t>
            </a:r>
            <a:r>
              <a:rPr lang="en-US" baseline="0" dirty="0"/>
              <a:t> who have been very supportive and have given assurance that our graduates will be employed in clinical services  </a:t>
            </a:r>
          </a:p>
          <a:p>
            <a:r>
              <a:rPr lang="en-US" baseline="0" dirty="0"/>
              <a:t>and other key stakeholders that include Baylor College of Medicine, Fanta FHI 360, Blantyre Adventist Hospital, SANE who have supported by precepting students and hosting them in rotations </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a:t>
            </a:fld>
            <a:endParaRPr lang="en-US"/>
          </a:p>
        </p:txBody>
      </p:sp>
    </p:spTree>
    <p:extLst>
      <p:ext uri="{BB962C8B-B14F-4D97-AF65-F5344CB8AC3E}">
        <p14:creationId xmlns:p14="http://schemas.microsoft.com/office/powerpoint/2010/main" val="290613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Tufts involved</a:t>
            </a:r>
            <a:r>
              <a:rPr lang="en-US" baseline="0" dirty="0"/>
              <a:t> in these activities with Malawi government</a:t>
            </a:r>
          </a:p>
          <a:p>
            <a:r>
              <a:rPr lang="en-US" baseline="0" dirty="0"/>
              <a:t>Definition and scope of work of the dietitian- why is this a big deal?</a:t>
            </a:r>
          </a:p>
          <a:p>
            <a:r>
              <a:rPr lang="en-US" baseline="0" dirty="0"/>
              <a:t>What was the process we undertook to get to the graduation?</a:t>
            </a:r>
          </a:p>
          <a:p>
            <a:r>
              <a:rPr lang="en-US" baseline="0" dirty="0"/>
              <a:t>What is the training entail for an RD around the world?</a:t>
            </a:r>
          </a:p>
          <a:p>
            <a:r>
              <a:rPr lang="en-US" baseline="0" dirty="0"/>
              <a:t>After the very first year, what have the students already accomplished and how has the program’s impacted hospitals?</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234233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Ø"/>
            </a:pPr>
            <a:r>
              <a:rPr lang="en-US" sz="1200" dirty="0"/>
              <a:t>Tufts University award in 2010 </a:t>
            </a:r>
          </a:p>
          <a:p>
            <a:pPr>
              <a:lnSpc>
                <a:spcPct val="150000"/>
              </a:lnSpc>
              <a:buFont typeface="Wingdings" panose="05000000000000000000" pitchFamily="2" charset="2"/>
              <a:buChar char="Ø"/>
            </a:pPr>
            <a:r>
              <a:rPr lang="en-US" sz="1200" dirty="0"/>
              <a:t>Management Entity</a:t>
            </a:r>
          </a:p>
          <a:p>
            <a:pPr>
              <a:lnSpc>
                <a:spcPct val="150000"/>
              </a:lnSpc>
              <a:buFont typeface="Wingdings" panose="05000000000000000000" pitchFamily="2" charset="2"/>
              <a:buChar char="Ø"/>
            </a:pPr>
            <a:r>
              <a:rPr lang="en-US" sz="1200" dirty="0"/>
              <a:t>Research on links among nutrition, health, and agricultural productivity </a:t>
            </a:r>
          </a:p>
          <a:p>
            <a:pPr>
              <a:lnSpc>
                <a:spcPct val="150000"/>
              </a:lnSpc>
              <a:buFont typeface="Wingdings" panose="05000000000000000000" pitchFamily="2" charset="2"/>
              <a:buChar char="Ø"/>
            </a:pPr>
            <a:r>
              <a:rPr lang="en-US" sz="1200" dirty="0"/>
              <a:t>“Develop country level capacity.</a:t>
            </a:r>
            <a:r>
              <a:rPr lang="en-US" sz="1200" baseline="0" dirty="0"/>
              <a:t> </a:t>
            </a:r>
            <a:r>
              <a:rPr lang="en-US" dirty="0"/>
              <a:t>We responded with 3 capacity building activities that have been undertaken since 2012</a:t>
            </a:r>
          </a:p>
          <a:p>
            <a:pPr>
              <a:lnSpc>
                <a:spcPct val="150000"/>
              </a:lnSpc>
              <a:buFont typeface="Wingdings" panose="05000000000000000000" pitchFamily="2" charset="2"/>
              <a:buChar char="Ø"/>
            </a:pPr>
            <a:r>
              <a:rPr lang="en-US" dirty="0"/>
              <a:t>Support</a:t>
            </a:r>
            <a:r>
              <a:rPr lang="en-US" baseline="0" dirty="0"/>
              <a:t> the strategies outlined in the </a:t>
            </a:r>
            <a:endParaRPr lang="en-US" dirty="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We are not</a:t>
            </a:r>
            <a:r>
              <a:rPr lang="en-US" baseline="0" dirty="0"/>
              <a:t> alone in this endeavor. </a:t>
            </a:r>
            <a:r>
              <a:rPr lang="en-US" dirty="0"/>
              <a:t>This could not even be possible if not</a:t>
            </a:r>
            <a:r>
              <a:rPr lang="en-US" baseline="0" dirty="0"/>
              <a:t> for the many partners listed on this slide. </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6</a:t>
            </a:fld>
            <a:endParaRPr lang="en-US"/>
          </a:p>
        </p:txBody>
      </p:sp>
    </p:spTree>
    <p:extLst>
      <p:ext uri="{BB962C8B-B14F-4D97-AF65-F5344CB8AC3E}">
        <p14:creationId xmlns:p14="http://schemas.microsoft.com/office/powerpoint/2010/main" val="402138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professional based</a:t>
            </a:r>
            <a:r>
              <a:rPr lang="en-US" baseline="0" dirty="0"/>
              <a:t> on ethical standards </a:t>
            </a:r>
            <a:endParaRPr lang="en-US" dirty="0"/>
          </a:p>
          <a:p>
            <a:r>
              <a:rPr lang="en-US" dirty="0"/>
              <a:t>Scientific background</a:t>
            </a:r>
          </a:p>
          <a:p>
            <a:r>
              <a:rPr lang="en-US" dirty="0"/>
              <a:t>Only one that can translate therapeutic</a:t>
            </a:r>
            <a:r>
              <a:rPr lang="en-US" baseline="0" dirty="0"/>
              <a:t> evidence of food into the meal itself. </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138759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Chose this specific diagram to emphasize the ongoing updates and communication with various stakeholders </a:t>
            </a:r>
          </a:p>
          <a:p>
            <a:r>
              <a:rPr lang="en-US" dirty="0"/>
              <a:t>Partner involvement</a:t>
            </a:r>
            <a:r>
              <a:rPr lang="en-US" baseline="0" dirty="0"/>
              <a:t> from the start with the needs assessment</a:t>
            </a:r>
          </a:p>
          <a:p>
            <a:r>
              <a:rPr lang="en-US" baseline="0" dirty="0"/>
              <a:t>What are other countries teaching dietitians? Literature, conferences, and live meetings in South Africa.</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7399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Constant and ongoing updates and communication with various stakeholders </a:t>
            </a:r>
          </a:p>
          <a:p>
            <a:r>
              <a:rPr lang="en-US" dirty="0"/>
              <a:t>Partner involvement</a:t>
            </a:r>
            <a:r>
              <a:rPr lang="en-US" baseline="0" dirty="0"/>
              <a:t> from the start with the needs assessment</a:t>
            </a:r>
          </a:p>
          <a:p>
            <a:r>
              <a:rPr lang="en-US" baseline="0" dirty="0"/>
              <a:t>What are other countries teaching dietitians? Literature, conferences, and live meetings in South Africa for example.</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218332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Working on job creation in the government hospitals same time as program</a:t>
            </a:r>
            <a:r>
              <a:rPr lang="en-US" baseline="0" dirty="0"/>
              <a:t> creation</a:t>
            </a:r>
            <a:r>
              <a:rPr lang="en-US" dirty="0"/>
              <a:t>. </a:t>
            </a:r>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93139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461B-59B8-41D9-BF82-3B05688150B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FB693-A604-493E-BAA4-084084BDCC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60E6F-7A8D-43E9-B1EA-C042DF0252D6}"/>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5" name="Footer Placeholder 4">
            <a:extLst>
              <a:ext uri="{FF2B5EF4-FFF2-40B4-BE49-F238E27FC236}">
                <a16:creationId xmlns:a16="http://schemas.microsoft.com/office/drawing/2014/main" id="{71F4658A-9AEA-4990-B9A8-A674D64D5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574C7-D228-4502-A999-431C2F18B973}"/>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185192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C133-DD88-4448-BA28-DFCED6F9E4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27ECF1-85DE-4AEA-A828-7562F2FA02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2DDA2-F24C-4684-A263-9093800AEE09}"/>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5" name="Footer Placeholder 4">
            <a:extLst>
              <a:ext uri="{FF2B5EF4-FFF2-40B4-BE49-F238E27FC236}">
                <a16:creationId xmlns:a16="http://schemas.microsoft.com/office/drawing/2014/main" id="{B32480EB-8082-4629-8F5E-0877A6391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55B76-BDE2-4F19-92BC-10DA46270801}"/>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327188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1DD086-80D2-447B-9E9E-FFE9EED5285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0F114-4565-4DDC-8A21-6358C98D8B3B}"/>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DED9A-E5F8-40C5-9752-96043CA49017}"/>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5" name="Footer Placeholder 4">
            <a:extLst>
              <a:ext uri="{FF2B5EF4-FFF2-40B4-BE49-F238E27FC236}">
                <a16:creationId xmlns:a16="http://schemas.microsoft.com/office/drawing/2014/main" id="{BADD5A42-80F5-4C2C-93CC-A1F9D3484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00A69-A39B-40C4-B1C0-C86A2BE22EDB}"/>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136703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dirty="0">
                <a:solidFill>
                  <a:schemeClr val="bg1"/>
                </a:solidFill>
                <a:latin typeface="Arial"/>
                <a:cs typeface="Arial"/>
              </a:rPr>
              <a:t>Photo</a:t>
            </a:r>
            <a:r>
              <a:rPr lang="en-US" sz="900" b="0" i="1" baseline="0" dirty="0">
                <a:solidFill>
                  <a:schemeClr val="bg1"/>
                </a:solidFill>
                <a:latin typeface="Arial"/>
                <a:cs typeface="Arial"/>
              </a:rPr>
              <a:t> Credit Goes Here</a:t>
            </a:r>
            <a:endParaRPr lang="en-US" sz="900" b="0" i="1" dirty="0">
              <a:solidFill>
                <a:schemeClr val="bg1"/>
              </a:solidFill>
              <a:latin typeface="Arial"/>
              <a:cs typeface="Arial"/>
            </a:endParaRPr>
          </a:p>
        </p:txBody>
      </p:sp>
      <p:sp>
        <p:nvSpPr>
          <p:cNvPr id="15" name="Text Placeholder 14"/>
          <p:cNvSpPr>
            <a:spLocks noGrp="1"/>
          </p:cNvSpPr>
          <p:nvPr>
            <p:ph type="body" sz="quarter" idx="12" hasCustomPrompt="1"/>
          </p:nvPr>
        </p:nvSpPr>
        <p:spPr>
          <a:xfrm>
            <a:off x="462856" y="5723098"/>
            <a:ext cx="5022850"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a:t>Photo credit: Name/Organization</a:t>
            </a:r>
          </a:p>
        </p:txBody>
      </p:sp>
      <p:sp>
        <p:nvSpPr>
          <p:cNvPr id="17" name="Text Placeholder 16"/>
          <p:cNvSpPr>
            <a:spLocks noGrp="1"/>
          </p:cNvSpPr>
          <p:nvPr>
            <p:ph type="body" sz="quarter" idx="13" hasCustomPrompt="1"/>
          </p:nvPr>
        </p:nvSpPr>
        <p:spPr>
          <a:xfrm>
            <a:off x="452438" y="5175081"/>
            <a:ext cx="8186737"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a:t>Subhead goes here</a:t>
            </a:r>
          </a:p>
        </p:txBody>
      </p:sp>
      <p:sp>
        <p:nvSpPr>
          <p:cNvPr id="19" name="Text Placeholder 18"/>
          <p:cNvSpPr>
            <a:spLocks noGrp="1"/>
          </p:cNvSpPr>
          <p:nvPr>
            <p:ph type="body" sz="quarter" idx="14" hasCustomPrompt="1"/>
          </p:nvPr>
        </p:nvSpPr>
        <p:spPr>
          <a:xfrm>
            <a:off x="1021842" y="3829050"/>
            <a:ext cx="7089775"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a:t>TITLE OF PRESENTATION GOES HERE AND HERE</a:t>
            </a:r>
          </a:p>
        </p:txBody>
      </p:sp>
    </p:spTree>
    <p:extLst>
      <p:ext uri="{BB962C8B-B14F-4D97-AF65-F5344CB8AC3E}">
        <p14:creationId xmlns:p14="http://schemas.microsoft.com/office/powerpoint/2010/main" val="209962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089391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85799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a:t>Click to edit Master</a:t>
            </a:r>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1339460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99966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4000-3A96-4A72-863E-2FC57B933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D333A-2B62-440A-B5DA-645295259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6E971-1B07-4699-A4FE-3E4273D1BEF3}"/>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5" name="Footer Placeholder 4">
            <a:extLst>
              <a:ext uri="{FF2B5EF4-FFF2-40B4-BE49-F238E27FC236}">
                <a16:creationId xmlns:a16="http://schemas.microsoft.com/office/drawing/2014/main" id="{99112777-364F-4293-9B26-E974CD61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10E10-50EF-4830-AFE6-0C62DD6F7787}"/>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2687886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3739319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0583ED-94E1-4087-AA93-6FDD811B59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2BFE79-1387-461B-91AF-00A65FE3858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02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328F-56D1-441D-A928-5C7D459D4B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651053-6DC9-44D1-B7A4-3D5C8FD8C13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F3A192-FD5C-493C-B532-10C3C0E16B50}"/>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5" name="Footer Placeholder 4">
            <a:extLst>
              <a:ext uri="{FF2B5EF4-FFF2-40B4-BE49-F238E27FC236}">
                <a16:creationId xmlns:a16="http://schemas.microsoft.com/office/drawing/2014/main" id="{5D0D03C7-326B-4016-AE98-7F9CE69DF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0DC33-96DA-4117-AB5E-1DDFD1F77112}"/>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198291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87D7-A646-4727-B4BE-BCC91FAF7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2A156-8043-4F89-9C24-B86F999C417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7450C-C117-4886-9C2B-93A3F3370C0D}"/>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BBD01-BCED-4DC4-9564-5443C2B6E19D}"/>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6" name="Footer Placeholder 5">
            <a:extLst>
              <a:ext uri="{FF2B5EF4-FFF2-40B4-BE49-F238E27FC236}">
                <a16:creationId xmlns:a16="http://schemas.microsoft.com/office/drawing/2014/main" id="{4331EE4E-79BA-4D6A-8F75-E98AC6093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F0A81-195E-4336-AC48-273F95739316}"/>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351900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3F6D-A1B0-4F40-B8B5-F6E0D29B022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32E4B5-D918-4DDA-8903-618E71D8DA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9ABDB9-F6D8-42E1-AA56-81C023EF2D4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FF425-EFEF-492E-AE4E-0CA98CA05D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89441F-AC7B-4A9B-B1F3-25F19443D92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7DCABC-F338-4EEC-B87A-869AE8BF504E}"/>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8" name="Footer Placeholder 7">
            <a:extLst>
              <a:ext uri="{FF2B5EF4-FFF2-40B4-BE49-F238E27FC236}">
                <a16:creationId xmlns:a16="http://schemas.microsoft.com/office/drawing/2014/main" id="{B4892F5A-4BA5-4D3F-92FD-904E29E12C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A5AE7-5815-4CEA-BC04-21327C4FCBFB}"/>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352603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340F-11B4-493D-B1B6-1A321F97E9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06C5EC-C5C4-49AD-A3D8-0F849849B725}"/>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4" name="Footer Placeholder 3">
            <a:extLst>
              <a:ext uri="{FF2B5EF4-FFF2-40B4-BE49-F238E27FC236}">
                <a16:creationId xmlns:a16="http://schemas.microsoft.com/office/drawing/2014/main" id="{C245E67E-1075-4AC7-BAAD-42FE62D02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695106-776E-490D-B809-2E68327EC097}"/>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15757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6F39E-C7B1-4B48-A808-383AD73F4947}"/>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3" name="Footer Placeholder 2">
            <a:extLst>
              <a:ext uri="{FF2B5EF4-FFF2-40B4-BE49-F238E27FC236}">
                <a16:creationId xmlns:a16="http://schemas.microsoft.com/office/drawing/2014/main" id="{4782359D-A91E-47D8-B822-6117519DC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70AAF-B8BE-4950-B21E-241D6428C4F1}"/>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187158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94A0-3B3E-4609-82E2-71DC7BE10E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3ED284-07EC-4B17-9B78-9DF6A6FCD1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BB3C3-E2E7-4209-9524-E450153FA6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8D90D4-CD4D-4620-B962-30469F785072}"/>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6" name="Footer Placeholder 5">
            <a:extLst>
              <a:ext uri="{FF2B5EF4-FFF2-40B4-BE49-F238E27FC236}">
                <a16:creationId xmlns:a16="http://schemas.microsoft.com/office/drawing/2014/main" id="{5CDE8E1D-1175-43BD-A0CD-0777C82E3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4CFA7-51C9-40AD-B8EA-AC3B93A94204}"/>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17707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95CB-F520-4CCD-A405-0B9DFD6CF65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89BB16-41D0-4A29-9D71-A8F1988DC86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7388B-836A-4BAC-8D74-7F088EDB59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93D62E-6110-40B9-A808-DA3E2086E260}"/>
              </a:ext>
            </a:extLst>
          </p:cNvPr>
          <p:cNvSpPr>
            <a:spLocks noGrp="1"/>
          </p:cNvSpPr>
          <p:nvPr>
            <p:ph type="dt" sz="half" idx="10"/>
          </p:nvPr>
        </p:nvSpPr>
        <p:spPr/>
        <p:txBody>
          <a:bodyPr/>
          <a:lstStyle/>
          <a:p>
            <a:fld id="{1DA90AA8-5839-41E7-B712-D4A8B9EDBA14}" type="datetimeFigureOut">
              <a:rPr lang="en-US" smtClean="0"/>
              <a:t>5/9/2018</a:t>
            </a:fld>
            <a:endParaRPr lang="en-US"/>
          </a:p>
        </p:txBody>
      </p:sp>
      <p:sp>
        <p:nvSpPr>
          <p:cNvPr id="6" name="Footer Placeholder 5">
            <a:extLst>
              <a:ext uri="{FF2B5EF4-FFF2-40B4-BE49-F238E27FC236}">
                <a16:creationId xmlns:a16="http://schemas.microsoft.com/office/drawing/2014/main" id="{0AFDC20E-F78D-4BC2-8286-0426AC9C2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54255-5AA6-46F8-86B4-AF1F6490A113}"/>
              </a:ext>
            </a:extLst>
          </p:cNvPr>
          <p:cNvSpPr>
            <a:spLocks noGrp="1"/>
          </p:cNvSpPr>
          <p:nvPr>
            <p:ph type="sldNum" sz="quarter" idx="12"/>
          </p:nvPr>
        </p:nvSpPr>
        <p:spPr/>
        <p:txBody>
          <a:bodyPr/>
          <a:lstStyle/>
          <a:p>
            <a:fld id="{BBEE15FA-A66E-4B8D-9CD5-4B3195AC4B48}" type="slidenum">
              <a:rPr lang="en-US" smtClean="0"/>
              <a:t>‹#›</a:t>
            </a:fld>
            <a:endParaRPr lang="en-US"/>
          </a:p>
        </p:txBody>
      </p:sp>
    </p:spTree>
    <p:extLst>
      <p:ext uri="{BB962C8B-B14F-4D97-AF65-F5344CB8AC3E}">
        <p14:creationId xmlns:p14="http://schemas.microsoft.com/office/powerpoint/2010/main" val="372765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jpg"/><Relationship Id="rId17" Type="http://schemas.openxmlformats.org/officeDocument/2006/relationships/image" Target="../media/image9.png"/><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image" Target="../media/image2.gif"/><Relationship Id="rId4" Type="http://schemas.openxmlformats.org/officeDocument/2006/relationships/slideLayout" Target="../slideLayouts/slideLayout16.xml"/><Relationship Id="rId9" Type="http://schemas.openxmlformats.org/officeDocument/2006/relationships/image" Target="../media/image4.png"/><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21.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2.gif"/><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AE0C9-C92C-445F-9E13-495B8C236D4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68809-E1A3-4F1F-9727-ECDA4D9414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8CEB6-3F9D-49E4-B420-A88FF6FC2DE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90AA8-5839-41E7-B712-D4A8B9EDBA14}" type="datetimeFigureOut">
              <a:rPr lang="en-US" smtClean="0"/>
              <a:t>5/9/2018</a:t>
            </a:fld>
            <a:endParaRPr lang="en-US"/>
          </a:p>
        </p:txBody>
      </p:sp>
      <p:sp>
        <p:nvSpPr>
          <p:cNvPr id="5" name="Footer Placeholder 4">
            <a:extLst>
              <a:ext uri="{FF2B5EF4-FFF2-40B4-BE49-F238E27FC236}">
                <a16:creationId xmlns:a16="http://schemas.microsoft.com/office/drawing/2014/main" id="{4D73C894-5CE3-4CF5-89E0-9CB91D67184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C1978D-9AFE-48F6-BBEA-ED1E4EE5B91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E15FA-A66E-4B8D-9CD5-4B3195AC4B48}" type="slidenum">
              <a:rPr lang="en-US" smtClean="0"/>
              <a:t>‹#›</a:t>
            </a:fld>
            <a:endParaRPr lang="en-US"/>
          </a:p>
        </p:txBody>
      </p:sp>
    </p:spTree>
    <p:extLst>
      <p:ext uri="{BB962C8B-B14F-4D97-AF65-F5344CB8AC3E}">
        <p14:creationId xmlns:p14="http://schemas.microsoft.com/office/powerpoint/2010/main" val="27150814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102420"/>
            <a:ext cx="9144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Users\rwarno01\Desktop\Logos\Partner Logos\UnivMalawi.jpeg">
            <a:extLst>
              <a:ext uri="{FF2B5EF4-FFF2-40B4-BE49-F238E27FC236}">
                <a16:creationId xmlns:a16="http://schemas.microsoft.com/office/drawing/2014/main" id="{31C5925B-FADC-478C-960A-A46E5B57961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55300" y="6072437"/>
            <a:ext cx="736441" cy="7364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rwarno01\Desktop\Logos\Partner Logos\MedicalCounMalawi.gif">
            <a:extLst>
              <a:ext uri="{FF2B5EF4-FFF2-40B4-BE49-F238E27FC236}">
                <a16:creationId xmlns:a16="http://schemas.microsoft.com/office/drawing/2014/main" id="{351F4D9E-A4A1-4AD6-9132-0E26ABC3A12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3597" y="6049222"/>
            <a:ext cx="913871" cy="685805"/>
          </a:xfrm>
          <a:prstGeom prst="rect">
            <a:avLst/>
          </a:prstGeom>
          <a:noFill/>
          <a:ln>
            <a:noFill/>
          </a:ln>
        </p:spPr>
      </p:pic>
      <p:pic>
        <p:nvPicPr>
          <p:cNvPr id="13" name="Picture 12" descr="C:\Users\rwarno01\Desktop\Logos\Friedman_PNGs\Vertical.png">
            <a:extLst>
              <a:ext uri="{FF2B5EF4-FFF2-40B4-BE49-F238E27FC236}">
                <a16:creationId xmlns:a16="http://schemas.microsoft.com/office/drawing/2014/main" id="{537C05DE-C3FE-4F81-8A9F-BF324D46CC2F}"/>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20568" y="6078957"/>
            <a:ext cx="1308106" cy="679151"/>
          </a:xfrm>
          <a:prstGeom prst="rect">
            <a:avLst/>
          </a:prstGeom>
          <a:noFill/>
          <a:ln>
            <a:noFill/>
          </a:ln>
        </p:spPr>
      </p:pic>
      <p:pic>
        <p:nvPicPr>
          <p:cNvPr id="14" name="Picture 13" descr="C:\Users\rwarno01\Desktop\Logos\Partner Logos\Malawi.png">
            <a:extLst>
              <a:ext uri="{FF2B5EF4-FFF2-40B4-BE49-F238E27FC236}">
                <a16:creationId xmlns:a16="http://schemas.microsoft.com/office/drawing/2014/main" id="{49068395-A27E-467E-A7CB-A7615FAF4D3D}"/>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55230" y="6072436"/>
            <a:ext cx="700070" cy="715407"/>
          </a:xfrm>
          <a:prstGeom prst="rect">
            <a:avLst/>
          </a:prstGeom>
          <a:noFill/>
          <a:ln>
            <a:noFill/>
          </a:ln>
        </p:spPr>
      </p:pic>
      <p:pic>
        <p:nvPicPr>
          <p:cNvPr id="17" name="Picture 16" descr="Horizontal_RGB_600.jpg">
            <a:extLst>
              <a:ext uri="{FF2B5EF4-FFF2-40B4-BE49-F238E27FC236}">
                <a16:creationId xmlns:a16="http://schemas.microsoft.com/office/drawing/2014/main" id="{00FCDA40-C768-46E0-BD85-CE2F053BDE7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0799" t="12140" r="8680"/>
          <a:stretch/>
        </p:blipFill>
        <p:spPr>
          <a:xfrm>
            <a:off x="136433" y="6084124"/>
            <a:ext cx="1856233" cy="713066"/>
          </a:xfrm>
          <a:prstGeom prst="rect">
            <a:avLst/>
          </a:prstGeom>
        </p:spPr>
      </p:pic>
      <p:pic>
        <p:nvPicPr>
          <p:cNvPr id="18" name="Picture 2" descr="C:\Users\rwarno01\Desktop\Logos\luanar.jpg">
            <a:extLst>
              <a:ext uri="{FF2B5EF4-FFF2-40B4-BE49-F238E27FC236}">
                <a16:creationId xmlns:a16="http://schemas.microsoft.com/office/drawing/2014/main" id="{4DBFBE6E-43A1-4743-8BF3-EDDAC787B2C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524773" y="6042568"/>
            <a:ext cx="757991" cy="7546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441A148-CEBF-477A-AE8C-0B0B3FB0E36B}"/>
              </a:ext>
            </a:extLs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57073" y="6042568"/>
            <a:ext cx="891007" cy="815432"/>
          </a:xfrm>
          <a:prstGeom prst="rect">
            <a:avLst/>
          </a:prstGeom>
          <a:noFill/>
          <a:ln>
            <a:noFill/>
          </a:ln>
          <a:extLst/>
        </p:spPr>
      </p:pic>
      <p:pic>
        <p:nvPicPr>
          <p:cNvPr id="20" name="Picture 19" descr="Image result for Fanta FHI360">
            <a:extLst>
              <a:ext uri="{FF2B5EF4-FFF2-40B4-BE49-F238E27FC236}">
                <a16:creationId xmlns:a16="http://schemas.microsoft.com/office/drawing/2014/main" id="{8059D9C7-B503-4D33-B3B1-E48300DB3619}"/>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433139" y="6176893"/>
            <a:ext cx="1002369" cy="4832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A107149-1313-4124-A9A7-469DDF3E1C5B}"/>
              </a:ext>
            </a:extLst>
          </p:cNvPr>
          <p:cNvPicPr>
            <a:picLocks noChangeAspect="1"/>
          </p:cNvPicPr>
          <p:nvPr userDrawn="1"/>
        </p:nvPicPr>
        <p:blipFill>
          <a:blip r:embed="rId11"/>
          <a:stretch>
            <a:fillRect/>
          </a:stretch>
        </p:blipFill>
        <p:spPr>
          <a:xfrm>
            <a:off x="-14289" y="-7797"/>
            <a:ext cx="3838575" cy="1060913"/>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sers\rwarno01\Desktop\Logos\Partner Logos\Malawi.png">
            <a:extLst>
              <a:ext uri="{FF2B5EF4-FFF2-40B4-BE49-F238E27FC236}">
                <a16:creationId xmlns:a16="http://schemas.microsoft.com/office/drawing/2014/main" id="{EC62908B-ACAB-4FB6-8314-304959E58D8E}"/>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053137" y="6030896"/>
            <a:ext cx="739140" cy="762000"/>
          </a:xfrm>
          <a:prstGeom prst="rect">
            <a:avLst/>
          </a:prstGeom>
          <a:noFill/>
          <a:ln>
            <a:noFill/>
          </a:ln>
        </p:spPr>
      </p:pic>
      <p:pic>
        <p:nvPicPr>
          <p:cNvPr id="20" name="Picture 19" descr="C:\Users\rwarno01\Desktop\Logos\Partner Logos\MedicalCounMalawi.gif">
            <a:extLst>
              <a:ext uri="{FF2B5EF4-FFF2-40B4-BE49-F238E27FC236}">
                <a16:creationId xmlns:a16="http://schemas.microsoft.com/office/drawing/2014/main" id="{82B91A6E-5E65-4677-AD9F-E19D6F769985}"/>
              </a:ext>
            </a:extLst>
          </p:cNvPr>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470687" y="6039986"/>
            <a:ext cx="901327" cy="736441"/>
          </a:xfrm>
          <a:prstGeom prst="rect">
            <a:avLst/>
          </a:prstGeom>
          <a:noFill/>
          <a:ln>
            <a:noFill/>
          </a:ln>
        </p:spPr>
      </p:pic>
      <p:pic>
        <p:nvPicPr>
          <p:cNvPr id="26" name="Picture 25" descr="C:\Users\rwarno01\Desktop\Logos\Friedman_PNGs\Vertical.png">
            <a:extLst>
              <a:ext uri="{FF2B5EF4-FFF2-40B4-BE49-F238E27FC236}">
                <a16:creationId xmlns:a16="http://schemas.microsoft.com/office/drawing/2014/main" id="{96D556FD-B8B4-4074-A08E-92A2A87FB8F9}"/>
              </a:ext>
            </a:extLst>
          </p:cNvPr>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16873" y="6030896"/>
            <a:ext cx="1428299" cy="712049"/>
          </a:xfrm>
          <a:prstGeom prst="rect">
            <a:avLst/>
          </a:prstGeom>
          <a:noFill/>
          <a:ln>
            <a:noFill/>
          </a:ln>
        </p:spPr>
      </p:pic>
      <p:pic>
        <p:nvPicPr>
          <p:cNvPr id="11" name="Picture 10" descr="Horizontal_RGB_600.jpg">
            <a:extLst>
              <a:ext uri="{FF2B5EF4-FFF2-40B4-BE49-F238E27FC236}">
                <a16:creationId xmlns:a16="http://schemas.microsoft.com/office/drawing/2014/main" id="{C87D3AAE-6EBF-46BC-B56A-251130A101B5}"/>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9918" t="2329" r="9677" b="1"/>
          <a:stretch/>
        </p:blipFill>
        <p:spPr>
          <a:xfrm>
            <a:off x="145663" y="6040040"/>
            <a:ext cx="1844074" cy="815789"/>
          </a:xfrm>
          <a:prstGeom prst="rect">
            <a:avLst/>
          </a:prstGeom>
        </p:spPr>
      </p:pic>
      <p:pic>
        <p:nvPicPr>
          <p:cNvPr id="16" name="Picture 2" descr="C:\Users\rwarno01\Desktop\Logos\luanar.jpg">
            <a:extLst>
              <a:ext uri="{FF2B5EF4-FFF2-40B4-BE49-F238E27FC236}">
                <a16:creationId xmlns:a16="http://schemas.microsoft.com/office/drawing/2014/main" id="{A173A785-F219-4A62-B687-8F50111ED44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19543" y="6030896"/>
            <a:ext cx="757991" cy="7546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rwarno01\Desktop\Logos\Partner Logos\UnivMalawi.jpeg">
            <a:extLst>
              <a:ext uri="{FF2B5EF4-FFF2-40B4-BE49-F238E27FC236}">
                <a16:creationId xmlns:a16="http://schemas.microsoft.com/office/drawing/2014/main" id="{2D86C7FE-E4EB-496D-8FAC-77ECE753C978}"/>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837689" y="6056455"/>
            <a:ext cx="736441" cy="7364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836FAD3-9BA9-443C-BAC0-0F2C4DCD8E93}"/>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57073" y="6042568"/>
            <a:ext cx="891007" cy="815432"/>
          </a:xfrm>
          <a:prstGeom prst="rect">
            <a:avLst/>
          </a:prstGeom>
          <a:noFill/>
          <a:ln>
            <a:noFill/>
          </a:ln>
          <a:extLst/>
        </p:spPr>
      </p:pic>
      <p:pic>
        <p:nvPicPr>
          <p:cNvPr id="23" name="Picture 22" descr="Image result for Fanta FHI360">
            <a:extLst>
              <a:ext uri="{FF2B5EF4-FFF2-40B4-BE49-F238E27FC236}">
                <a16:creationId xmlns:a16="http://schemas.microsoft.com/office/drawing/2014/main" id="{A698197F-A224-410A-96E4-9FE57CE10B4D}"/>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433139" y="6176893"/>
            <a:ext cx="1002369" cy="483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5B20D1-2756-40EF-867A-7E28FB6FC300}"/>
              </a:ext>
            </a:extLst>
          </p:cNvPr>
          <p:cNvPicPr>
            <a:picLocks noChangeAspect="1"/>
          </p:cNvPicPr>
          <p:nvPr userDrawn="1"/>
        </p:nvPicPr>
        <p:blipFill>
          <a:blip r:embed="rId17"/>
          <a:stretch>
            <a:fillRect/>
          </a:stretch>
        </p:blipFill>
        <p:spPr>
          <a:xfrm>
            <a:off x="-4763" y="1019"/>
            <a:ext cx="3800475" cy="1050383"/>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25C070-06FF-4C96-B7D2-3D55D38D9F95}"/>
              </a:ext>
            </a:extLst>
          </p:cNvPr>
          <p:cNvPicPr>
            <a:picLocks noChangeAspect="1"/>
          </p:cNvPicPr>
          <p:nvPr userDrawn="1"/>
        </p:nvPicPr>
        <p:blipFill>
          <a:blip r:embed="rId3"/>
          <a:stretch>
            <a:fillRect/>
          </a:stretch>
        </p:blipFill>
        <p:spPr>
          <a:xfrm>
            <a:off x="-4763" y="10543"/>
            <a:ext cx="3810000" cy="1053015"/>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4"/>
          <p:cNvSpPr txBox="1">
            <a:spLocks/>
          </p:cNvSpPr>
          <p:nvPr userDrawn="1"/>
        </p:nvSpPr>
        <p:spPr>
          <a:xfrm>
            <a:off x="472786" y="5256486"/>
            <a:ext cx="8214013" cy="1099863"/>
          </a:xfrm>
          <a:prstGeom prst="rect">
            <a:avLst/>
          </a:prstGeom>
        </p:spPr>
        <p:txBody>
          <a:bodyPr anchor="t"/>
          <a:lstStyle/>
          <a:p>
            <a:pPr marL="231775" lvl="2" indent="-231775" algn="ctr">
              <a:lnSpc>
                <a:spcPts val="2000"/>
              </a:lnSpc>
            </a:pPr>
            <a:r>
              <a:rPr lang="en-US" sz="2000" dirty="0" err="1">
                <a:solidFill>
                  <a:schemeClr val="bg1"/>
                </a:solidFill>
                <a:latin typeface="Gill Sans MT"/>
                <a:cs typeface="Gill Sans MT"/>
              </a:rPr>
              <a:t>www.feedthefuture.gov</a:t>
            </a:r>
            <a:endParaRPr lang="en-US" sz="2000" dirty="0">
              <a:solidFill>
                <a:schemeClr val="bg1"/>
              </a:solidFill>
              <a:latin typeface="Gill Sans MT"/>
              <a:cs typeface="Gill Sans MT"/>
            </a:endParaRPr>
          </a:p>
        </p:txBody>
      </p:sp>
      <p:pic>
        <p:nvPicPr>
          <p:cNvPr id="13" name="Picture 12" descr="C:\Users\rwarno01\Desktop\Logos\Partner Logos\Malawi.png">
            <a:extLst>
              <a:ext uri="{FF2B5EF4-FFF2-40B4-BE49-F238E27FC236}">
                <a16:creationId xmlns:a16="http://schemas.microsoft.com/office/drawing/2014/main" id="{89A59953-A85C-4F64-A32C-390075DA06B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89989" y="6001744"/>
            <a:ext cx="739140" cy="762000"/>
          </a:xfrm>
          <a:prstGeom prst="rect">
            <a:avLst/>
          </a:prstGeom>
          <a:noFill/>
          <a:ln>
            <a:noFill/>
          </a:ln>
        </p:spPr>
      </p:pic>
      <p:pic>
        <p:nvPicPr>
          <p:cNvPr id="14" name="Picture 13" descr="C:\Users\rwarno01\Desktop\Logos\Partner Logos\UnivMalawi.jpeg">
            <a:extLst>
              <a:ext uri="{FF2B5EF4-FFF2-40B4-BE49-F238E27FC236}">
                <a16:creationId xmlns:a16="http://schemas.microsoft.com/office/drawing/2014/main" id="{2CF76C63-B2D2-4425-A4A5-A80AC0BD33D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29129" y="5996109"/>
            <a:ext cx="761372" cy="7613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rwarno01\Desktop\Logos\Partner Logos\MedicalCounMalawi.gif">
            <a:extLst>
              <a:ext uri="{FF2B5EF4-FFF2-40B4-BE49-F238E27FC236}">
                <a16:creationId xmlns:a16="http://schemas.microsoft.com/office/drawing/2014/main" id="{36081D1B-F3C8-493A-A75C-5E3C6C85E2F2}"/>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74185" y="5996109"/>
            <a:ext cx="899586" cy="734845"/>
          </a:xfrm>
          <a:prstGeom prst="rect">
            <a:avLst/>
          </a:prstGeom>
          <a:noFill/>
          <a:ln>
            <a:noFill/>
          </a:ln>
        </p:spPr>
      </p:pic>
      <p:pic>
        <p:nvPicPr>
          <p:cNvPr id="21" name="Picture 20" descr="C:\Users\rwarno01\Desktop\Logos\Friedman_PNGs\Vertical.png">
            <a:extLst>
              <a:ext uri="{FF2B5EF4-FFF2-40B4-BE49-F238E27FC236}">
                <a16:creationId xmlns:a16="http://schemas.microsoft.com/office/drawing/2014/main" id="{2260DB97-4182-4583-A41C-5914502917A6}"/>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04176" y="6037430"/>
            <a:ext cx="1428299" cy="712049"/>
          </a:xfrm>
          <a:prstGeom prst="rect">
            <a:avLst/>
          </a:prstGeom>
          <a:noFill/>
          <a:ln>
            <a:noFill/>
          </a:ln>
        </p:spPr>
      </p:pic>
      <p:pic>
        <p:nvPicPr>
          <p:cNvPr id="12" name="Picture 11" descr="Horizontal_RGB_600.jpg">
            <a:extLst>
              <a:ext uri="{FF2B5EF4-FFF2-40B4-BE49-F238E27FC236}">
                <a16:creationId xmlns:a16="http://schemas.microsoft.com/office/drawing/2014/main" id="{F5188752-C689-446C-ABC8-C47F407F793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9931" t="2379" r="8071" b="-1"/>
          <a:stretch/>
        </p:blipFill>
        <p:spPr>
          <a:xfrm>
            <a:off x="119791" y="5996109"/>
            <a:ext cx="1945343" cy="815364"/>
          </a:xfrm>
          <a:prstGeom prst="rect">
            <a:avLst/>
          </a:prstGeom>
        </p:spPr>
      </p:pic>
      <p:pic>
        <p:nvPicPr>
          <p:cNvPr id="18" name="Picture 2" descr="C:\Users\rwarno01\Desktop\Logos\luanar.jpg">
            <a:extLst>
              <a:ext uri="{FF2B5EF4-FFF2-40B4-BE49-F238E27FC236}">
                <a16:creationId xmlns:a16="http://schemas.microsoft.com/office/drawing/2014/main" id="{AB27A623-CCDC-4ADE-8341-8A1D303969C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524842" y="6016144"/>
            <a:ext cx="757991" cy="7546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Fanta FHI360">
            <a:extLst>
              <a:ext uri="{FF2B5EF4-FFF2-40B4-BE49-F238E27FC236}">
                <a16:creationId xmlns:a16="http://schemas.microsoft.com/office/drawing/2014/main" id="{D70621FB-6D75-4E9B-8C62-3E58E6F170D3}"/>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56131" y="6114710"/>
            <a:ext cx="1002369" cy="4832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81DC5FB7-427B-40E4-8948-3F668AD02B3F}"/>
              </a:ext>
            </a:extLst>
          </p:cNvPr>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65124" y="5969079"/>
            <a:ext cx="891007" cy="815432"/>
          </a:xfrm>
          <a:prstGeom prst="rect">
            <a:avLst/>
          </a:prstGeom>
          <a:noFill/>
          <a:ln>
            <a:noFill/>
          </a:ln>
          <a:extLst/>
        </p:spPr>
      </p:pic>
      <p:pic>
        <p:nvPicPr>
          <p:cNvPr id="5" name="Picture 4">
            <a:extLst>
              <a:ext uri="{FF2B5EF4-FFF2-40B4-BE49-F238E27FC236}">
                <a16:creationId xmlns:a16="http://schemas.microsoft.com/office/drawing/2014/main" id="{446BE713-31B2-440F-A960-010C1CA1D2E9}"/>
              </a:ext>
            </a:extLst>
          </p:cNvPr>
          <p:cNvPicPr>
            <a:picLocks noChangeAspect="1"/>
          </p:cNvPicPr>
          <p:nvPr userDrawn="1"/>
        </p:nvPicPr>
        <p:blipFill>
          <a:blip r:embed="rId11"/>
          <a:stretch>
            <a:fillRect/>
          </a:stretch>
        </p:blipFill>
        <p:spPr>
          <a:xfrm>
            <a:off x="1863805" y="1268253"/>
            <a:ext cx="5416389" cy="2719980"/>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583ED-94E1-4087-AA93-6FDD811B590D}" type="datetimeFigureOut">
              <a:rPr lang="en-US" smtClean="0"/>
              <a:t>5/9/2018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FE79-1387-461B-91AF-00A65FE38588}" type="slidenum">
              <a:rPr lang="en-US" smtClean="0"/>
              <a:t>‹#›</a:t>
            </a:fld>
            <a:endParaRPr lang="en-US"/>
          </a:p>
        </p:txBody>
      </p:sp>
    </p:spTree>
    <p:extLst>
      <p:ext uri="{BB962C8B-B14F-4D97-AF65-F5344CB8AC3E}">
        <p14:creationId xmlns:p14="http://schemas.microsoft.com/office/powerpoint/2010/main" val="57946479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CB3DC-6CA8-4A44-B18B-F912EA57088C}"/>
              </a:ext>
            </a:extLst>
          </p:cNvPr>
          <p:cNvSpPr txBox="1"/>
          <p:nvPr/>
        </p:nvSpPr>
        <p:spPr>
          <a:xfrm>
            <a:off x="758283" y="1568825"/>
            <a:ext cx="4609019"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Elizabeth Marino-Costello</a:t>
            </a:r>
            <a:endParaRPr kumimoji="0" lang="en-US" sz="6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MS, RD, FADA</a:t>
            </a:r>
            <a:b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Senior Program Manager,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Academic &amp; Career Advisor, Graduate Science Programs.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Feed the Future Nutrition Innovation Lab at the Friedman School of Nutrition Science and Policy, Tufts University</a:t>
            </a:r>
            <a:endPar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3" name="Picture 2" descr="portrait of Elizabeth Marino-Costello" title="portrait of Elizabeth Marino-Costello">
            <a:extLst>
              <a:ext uri="{FF2B5EF4-FFF2-40B4-BE49-F238E27FC236}">
                <a16:creationId xmlns:a16="http://schemas.microsoft.com/office/drawing/2014/main" id="{86F972CA-5098-4433-BB38-72524F01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302" y="1698716"/>
            <a:ext cx="2996672" cy="3386239"/>
          </a:xfrm>
          <a:prstGeom prst="rect">
            <a:avLst/>
          </a:prstGeom>
        </p:spPr>
      </p:pic>
    </p:spTree>
    <p:extLst>
      <p:ext uri="{BB962C8B-B14F-4D97-AF65-F5344CB8AC3E}">
        <p14:creationId xmlns:p14="http://schemas.microsoft.com/office/powerpoint/2010/main" val="205332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DB239A-CB89-44CF-B4EB-67D378340429}"/>
              </a:ext>
            </a:extLst>
          </p:cNvPr>
          <p:cNvSpPr>
            <a:spLocks noGrp="1"/>
          </p:cNvSpPr>
          <p:nvPr>
            <p:ph type="body" sz="quarter" idx="10"/>
          </p:nvPr>
        </p:nvSpPr>
        <p:spPr>
          <a:xfrm>
            <a:off x="603250" y="2484037"/>
            <a:ext cx="3092449" cy="1325963"/>
          </a:xfrm>
        </p:spPr>
        <p:txBody>
          <a:bodyPr/>
          <a:lstStyle/>
          <a:p>
            <a:pPr marL="0" indent="0" algn="ctr">
              <a:buNone/>
            </a:pPr>
            <a:r>
              <a:rPr lang="en-US" b="1" dirty="0"/>
              <a:t>Objectives </a:t>
            </a:r>
          </a:p>
          <a:p>
            <a:pPr marL="0" indent="0">
              <a:buNone/>
            </a:pPr>
            <a:r>
              <a:rPr lang="en-US" dirty="0"/>
              <a:t>Understand how dietitians are integrated into clinical services </a:t>
            </a:r>
          </a:p>
        </p:txBody>
      </p:sp>
      <p:sp>
        <p:nvSpPr>
          <p:cNvPr id="4" name="Title 3">
            <a:extLst>
              <a:ext uri="{FF2B5EF4-FFF2-40B4-BE49-F238E27FC236}">
                <a16:creationId xmlns:a16="http://schemas.microsoft.com/office/drawing/2014/main" id="{5F200714-F43C-4BF7-B2EB-E67A8D895592}"/>
              </a:ext>
            </a:extLst>
          </p:cNvPr>
          <p:cNvSpPr>
            <a:spLocks noGrp="1"/>
          </p:cNvSpPr>
          <p:nvPr>
            <p:ph type="title"/>
          </p:nvPr>
        </p:nvSpPr>
        <p:spPr>
          <a:xfrm>
            <a:off x="314326" y="1385931"/>
            <a:ext cx="8229600" cy="597049"/>
          </a:xfrm>
        </p:spPr>
        <p:txBody>
          <a:bodyPr/>
          <a:lstStyle/>
          <a:p>
            <a:r>
              <a:rPr lang="en-US" sz="2800" dirty="0"/>
              <a:t>Malawi Ministry of Health  in CAPE TOWN</a:t>
            </a:r>
          </a:p>
        </p:txBody>
      </p:sp>
      <p:sp>
        <p:nvSpPr>
          <p:cNvPr id="6" name="Text Placeholder 1">
            <a:extLst>
              <a:ext uri="{FF2B5EF4-FFF2-40B4-BE49-F238E27FC236}">
                <a16:creationId xmlns:a16="http://schemas.microsoft.com/office/drawing/2014/main" id="{8306BCA1-AC4B-4B49-BED5-80D463C4DE8A}"/>
              </a:ext>
            </a:extLst>
          </p:cNvPr>
          <p:cNvSpPr txBox="1">
            <a:spLocks/>
          </p:cNvSpPr>
          <p:nvPr/>
        </p:nvSpPr>
        <p:spPr>
          <a:xfrm>
            <a:off x="6022976" y="2484037"/>
            <a:ext cx="2520950" cy="1002114"/>
          </a:xfrm>
          <a:prstGeom prst="rect">
            <a:avLst/>
          </a:prstGeom>
        </p:spPr>
        <p:txBody>
          <a:bodyPr/>
          <a:lstStyle>
            <a:lvl1pPr marL="2857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t>Outcomes </a:t>
            </a:r>
          </a:p>
          <a:p>
            <a:pPr marL="0" indent="0">
              <a:buFont typeface="Arial" panose="020B0604020202020204" pitchFamily="34" charset="0"/>
              <a:buNone/>
            </a:pPr>
            <a:r>
              <a:rPr lang="en-US" dirty="0"/>
              <a:t>Created positions</a:t>
            </a:r>
          </a:p>
        </p:txBody>
      </p:sp>
      <p:pic>
        <p:nvPicPr>
          <p:cNvPr id="7" name="Picture 3" descr="group portrait" title="group portrait">
            <a:extLst>
              <a:ext uri="{FF2B5EF4-FFF2-40B4-BE49-F238E27FC236}">
                <a16:creationId xmlns:a16="http://schemas.microsoft.com/office/drawing/2014/main" id="{ED81DBC5-BFA3-4F0F-8A45-798E32B4D9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56" t="33920" r="23594" b="12052"/>
          <a:stretch/>
        </p:blipFill>
        <p:spPr bwMode="auto">
          <a:xfrm>
            <a:off x="2767378" y="3486151"/>
            <a:ext cx="3590925" cy="212407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Right Arrow 5">
            <a:extLst>
              <a:ext uri="{FF2B5EF4-FFF2-40B4-BE49-F238E27FC236}">
                <a16:creationId xmlns:a16="http://schemas.microsoft.com/office/drawing/2014/main" id="{27676398-4157-40F8-9331-71AE2CE031EB}"/>
              </a:ext>
            </a:extLst>
          </p:cNvPr>
          <p:cNvSpPr/>
          <p:nvPr/>
        </p:nvSpPr>
        <p:spPr>
          <a:xfrm>
            <a:off x="4021276" y="2484037"/>
            <a:ext cx="1350824" cy="805543"/>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71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EF30B-B457-4154-93F6-2AF2392D20A4}"/>
              </a:ext>
            </a:extLst>
          </p:cNvPr>
          <p:cNvSpPr>
            <a:spLocks noGrp="1"/>
          </p:cNvSpPr>
          <p:nvPr>
            <p:ph type="body" sz="quarter" idx="10"/>
          </p:nvPr>
        </p:nvSpPr>
        <p:spPr>
          <a:xfrm>
            <a:off x="612775" y="2388787"/>
            <a:ext cx="4202573" cy="3291840"/>
          </a:xfrm>
        </p:spPr>
        <p:txBody>
          <a:bodyPr/>
          <a:lstStyle/>
          <a:p>
            <a:pPr marL="0" indent="0">
              <a:buNone/>
            </a:pPr>
            <a:r>
              <a:rPr lang="en-US" b="1" u="sng" dirty="0"/>
              <a:t>Didactic Training </a:t>
            </a:r>
            <a:r>
              <a:rPr lang="en-US" dirty="0"/>
              <a:t>at LUANAR and the College of Medicine Malawi</a:t>
            </a:r>
          </a:p>
          <a:p>
            <a:pPr>
              <a:buFont typeface="Wingdings" panose="05000000000000000000" pitchFamily="2" charset="2"/>
              <a:buChar char="Ø"/>
            </a:pPr>
            <a:r>
              <a:rPr lang="en-US" dirty="0"/>
              <a:t>Nutritional Biochemistry</a:t>
            </a:r>
          </a:p>
          <a:p>
            <a:pPr>
              <a:buFont typeface="Wingdings" panose="05000000000000000000" pitchFamily="2" charset="2"/>
              <a:buChar char="Ø"/>
            </a:pPr>
            <a:r>
              <a:rPr lang="en-US" dirty="0"/>
              <a:t>Statistics &amp; Epidemiology</a:t>
            </a:r>
          </a:p>
          <a:p>
            <a:pPr>
              <a:buFont typeface="Wingdings" panose="05000000000000000000" pitchFamily="2" charset="2"/>
              <a:buChar char="Ø"/>
            </a:pPr>
            <a:r>
              <a:rPr lang="en-US" dirty="0"/>
              <a:t>Advanced medical nutrition therapy</a:t>
            </a:r>
          </a:p>
          <a:p>
            <a:pPr>
              <a:buFont typeface="Wingdings" panose="05000000000000000000" pitchFamily="2" charset="2"/>
              <a:buChar char="Ø"/>
            </a:pPr>
            <a:r>
              <a:rPr lang="en-US" dirty="0"/>
              <a:t>Counseling</a:t>
            </a:r>
          </a:p>
          <a:p>
            <a:pPr>
              <a:buFont typeface="Wingdings" panose="05000000000000000000" pitchFamily="2" charset="2"/>
              <a:buChar char="Ø"/>
            </a:pPr>
            <a:r>
              <a:rPr lang="en-US" dirty="0"/>
              <a:t>Ethics</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r>
              <a:rPr lang="en-US" b="1" u="sng" dirty="0"/>
              <a:t>Master Science Degree </a:t>
            </a:r>
            <a:r>
              <a:rPr lang="en-US" dirty="0"/>
              <a:t>–Launch 2018</a:t>
            </a:r>
          </a:p>
          <a:p>
            <a:endParaRPr lang="en-US" dirty="0"/>
          </a:p>
        </p:txBody>
      </p:sp>
      <p:sp>
        <p:nvSpPr>
          <p:cNvPr id="4" name="Title 3">
            <a:extLst>
              <a:ext uri="{FF2B5EF4-FFF2-40B4-BE49-F238E27FC236}">
                <a16:creationId xmlns:a16="http://schemas.microsoft.com/office/drawing/2014/main" id="{FE5D9AA6-F0D4-4C1D-A49A-3792A1414820}"/>
              </a:ext>
            </a:extLst>
          </p:cNvPr>
          <p:cNvSpPr>
            <a:spLocks noGrp="1"/>
          </p:cNvSpPr>
          <p:nvPr>
            <p:ph type="title"/>
          </p:nvPr>
        </p:nvSpPr>
        <p:spPr>
          <a:xfrm>
            <a:off x="425919" y="1414538"/>
            <a:ext cx="8229600" cy="597049"/>
          </a:xfrm>
        </p:spPr>
        <p:txBody>
          <a:bodyPr/>
          <a:lstStyle/>
          <a:p>
            <a:r>
              <a:rPr lang="en-US" sz="2800" dirty="0"/>
              <a:t>Medical Science Behind RD Training</a:t>
            </a:r>
            <a:br>
              <a:rPr lang="en-US" sz="2800" dirty="0"/>
            </a:br>
            <a:endParaRPr lang="en-US" sz="2800" dirty="0"/>
          </a:p>
        </p:txBody>
      </p:sp>
      <p:sp>
        <p:nvSpPr>
          <p:cNvPr id="5" name="Rectangle 4">
            <a:extLst>
              <a:ext uri="{FF2B5EF4-FFF2-40B4-BE49-F238E27FC236}">
                <a16:creationId xmlns:a16="http://schemas.microsoft.com/office/drawing/2014/main" id="{2F4327D5-A1FF-420B-BF8C-DE1E4AB3AAFF}"/>
              </a:ext>
            </a:extLst>
          </p:cNvPr>
          <p:cNvSpPr/>
          <p:nvPr/>
        </p:nvSpPr>
        <p:spPr>
          <a:xfrm>
            <a:off x="5545395" y="2388787"/>
            <a:ext cx="3048000" cy="1754326"/>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Clinical Rotations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1200 hours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Adult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Pediatric</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Critical Care</a:t>
            </a:r>
          </a:p>
          <a:p>
            <a:pPr>
              <a:buFont typeface="Wingdings" panose="05000000000000000000" pitchFamily="2" charset="2"/>
              <a:buChar char="Ø"/>
            </a:pPr>
            <a:endParaRPr lang="en-US" dirty="0"/>
          </a:p>
        </p:txBody>
      </p:sp>
      <p:pic>
        <p:nvPicPr>
          <p:cNvPr id="3" name="Picture 2" descr="photo of medical staff" title="photo of medical staff">
            <a:extLst>
              <a:ext uri="{FF2B5EF4-FFF2-40B4-BE49-F238E27FC236}">
                <a16:creationId xmlns:a16="http://schemas.microsoft.com/office/drawing/2014/main" id="{DCCE7E49-EFFC-4B44-98F2-7696B08DBF57}"/>
              </a:ext>
            </a:extLst>
          </p:cNvPr>
          <p:cNvPicPr>
            <a:picLocks noChangeAspect="1"/>
          </p:cNvPicPr>
          <p:nvPr/>
        </p:nvPicPr>
        <p:blipFill>
          <a:blip r:embed="rId3"/>
          <a:stretch>
            <a:fillRect/>
          </a:stretch>
        </p:blipFill>
        <p:spPr>
          <a:xfrm>
            <a:off x="5033620" y="3959940"/>
            <a:ext cx="3338549" cy="1877329"/>
          </a:xfrm>
          <a:prstGeom prst="rect">
            <a:avLst/>
          </a:prstGeom>
          <a:ln>
            <a:solidFill>
              <a:srgbClr val="C00000"/>
            </a:solidFill>
          </a:ln>
        </p:spPr>
      </p:pic>
    </p:spTree>
    <p:extLst>
      <p:ext uri="{BB962C8B-B14F-4D97-AF65-F5344CB8AC3E}">
        <p14:creationId xmlns:p14="http://schemas.microsoft.com/office/powerpoint/2010/main" val="417486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41" y="1156441"/>
            <a:ext cx="8229600" cy="520501"/>
          </a:xfrm>
        </p:spPr>
        <p:txBody>
          <a:bodyPr/>
          <a:lstStyle/>
          <a:p>
            <a:r>
              <a:rPr lang="en-US" dirty="0"/>
              <a:t>First Year RD impact</a:t>
            </a:r>
          </a:p>
        </p:txBody>
      </p:sp>
      <p:sp>
        <p:nvSpPr>
          <p:cNvPr id="3" name="Hexagon 2"/>
          <p:cNvSpPr/>
          <p:nvPr/>
        </p:nvSpPr>
        <p:spPr>
          <a:xfrm>
            <a:off x="3633201" y="3224280"/>
            <a:ext cx="2062480" cy="1656080"/>
          </a:xfrm>
          <a:prstGeom prst="hex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 </a:t>
            </a:r>
          </a:p>
          <a:p>
            <a:pPr algn="ctr"/>
            <a:r>
              <a:rPr lang="en-US" dirty="0"/>
              <a:t>Registered Dietitians </a:t>
            </a:r>
          </a:p>
        </p:txBody>
      </p:sp>
      <p:sp>
        <p:nvSpPr>
          <p:cNvPr id="4" name="Hexagon 3"/>
          <p:cNvSpPr/>
          <p:nvPr/>
        </p:nvSpPr>
        <p:spPr>
          <a:xfrm>
            <a:off x="6792310" y="3224279"/>
            <a:ext cx="2279979" cy="1946888"/>
          </a:xfrm>
          <a:prstGeom prst="hexago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 Therapeutic menus</a:t>
            </a:r>
          </a:p>
        </p:txBody>
      </p:sp>
      <p:sp>
        <p:nvSpPr>
          <p:cNvPr id="5" name="Hexagon 4"/>
          <p:cNvSpPr/>
          <p:nvPr/>
        </p:nvSpPr>
        <p:spPr>
          <a:xfrm>
            <a:off x="1867729" y="2237339"/>
            <a:ext cx="2236676" cy="1891405"/>
          </a:xfrm>
          <a:prstGeom prst="hexago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286 health professionals trained </a:t>
            </a:r>
          </a:p>
        </p:txBody>
      </p:sp>
      <p:sp>
        <p:nvSpPr>
          <p:cNvPr id="6" name="Hexagon 5"/>
          <p:cNvSpPr/>
          <p:nvPr/>
        </p:nvSpPr>
        <p:spPr>
          <a:xfrm>
            <a:off x="5244452" y="2319815"/>
            <a:ext cx="2217404" cy="1808929"/>
          </a:xfrm>
          <a:prstGeom prst="hexago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 Inpatients managed </a:t>
            </a:r>
          </a:p>
        </p:txBody>
      </p:sp>
      <p:sp>
        <p:nvSpPr>
          <p:cNvPr id="7" name="Hexagon 6"/>
          <p:cNvSpPr/>
          <p:nvPr/>
        </p:nvSpPr>
        <p:spPr>
          <a:xfrm>
            <a:off x="196693" y="3241779"/>
            <a:ext cx="2184515" cy="1994788"/>
          </a:xfrm>
          <a:prstGeom prst="hexago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17 formal presentations  </a:t>
            </a:r>
          </a:p>
        </p:txBody>
      </p:sp>
      <p:sp>
        <p:nvSpPr>
          <p:cNvPr id="8" name="Hexagon 7"/>
          <p:cNvSpPr/>
          <p:nvPr/>
        </p:nvSpPr>
        <p:spPr>
          <a:xfrm>
            <a:off x="5201034" y="4128744"/>
            <a:ext cx="2096953" cy="1926715"/>
          </a:xfrm>
          <a:prstGeom prst="hexago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16 Standardized recipes</a:t>
            </a:r>
          </a:p>
        </p:txBody>
      </p:sp>
      <p:sp>
        <p:nvSpPr>
          <p:cNvPr id="9" name="Hexagon 8"/>
          <p:cNvSpPr/>
          <p:nvPr/>
        </p:nvSpPr>
        <p:spPr>
          <a:xfrm>
            <a:off x="1954125" y="4052320"/>
            <a:ext cx="2106159" cy="1785832"/>
          </a:xfrm>
          <a:prstGeom prst="hexago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526 individuals screening in communities </a:t>
            </a:r>
          </a:p>
        </p:txBody>
      </p:sp>
    </p:spTree>
    <p:extLst>
      <p:ext uri="{BB962C8B-B14F-4D97-AF65-F5344CB8AC3E}">
        <p14:creationId xmlns:p14="http://schemas.microsoft.com/office/powerpoint/2010/main" val="32698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D44EC9D-D1FE-4F08-9C62-5F0526D32240}"/>
              </a:ext>
            </a:extLst>
          </p:cNvPr>
          <p:cNvSpPr>
            <a:spLocks noGrp="1"/>
          </p:cNvSpPr>
          <p:nvPr>
            <p:ph type="body" sz="quarter" idx="10"/>
          </p:nvPr>
        </p:nvSpPr>
        <p:spPr>
          <a:xfrm>
            <a:off x="6366103" y="2357555"/>
            <a:ext cx="3006496" cy="2064227"/>
          </a:xfrm>
        </p:spPr>
        <p:txBody>
          <a:bodyPr/>
          <a:lstStyle/>
          <a:p>
            <a:pPr marL="0" indent="0">
              <a:buNone/>
            </a:pPr>
            <a:r>
              <a:rPr lang="en-US" dirty="0"/>
              <a:t>Set to begin coursework end of April 2018 </a:t>
            </a:r>
          </a:p>
          <a:p>
            <a:endParaRPr lang="en-US" dirty="0"/>
          </a:p>
        </p:txBody>
      </p:sp>
      <p:sp>
        <p:nvSpPr>
          <p:cNvPr id="4" name="Title 3">
            <a:extLst>
              <a:ext uri="{FF2B5EF4-FFF2-40B4-BE49-F238E27FC236}">
                <a16:creationId xmlns:a16="http://schemas.microsoft.com/office/drawing/2014/main" id="{51252824-9E24-4EBD-9FE3-8811DD8E6C8A}"/>
              </a:ext>
            </a:extLst>
          </p:cNvPr>
          <p:cNvSpPr>
            <a:spLocks noGrp="1"/>
          </p:cNvSpPr>
          <p:nvPr>
            <p:ph type="title"/>
          </p:nvPr>
        </p:nvSpPr>
        <p:spPr>
          <a:xfrm>
            <a:off x="5753655" y="1858620"/>
            <a:ext cx="3618944" cy="234406"/>
          </a:xfrm>
        </p:spPr>
        <p:txBody>
          <a:bodyPr/>
          <a:lstStyle/>
          <a:p>
            <a:r>
              <a:rPr lang="en-US" sz="2800" dirty="0"/>
              <a:t>2</a:t>
            </a:r>
            <a:r>
              <a:rPr lang="en-US" sz="2800" baseline="30000" dirty="0"/>
              <a:t>nd</a:t>
            </a:r>
            <a:r>
              <a:rPr lang="en-US" sz="2800" dirty="0"/>
              <a:t> Cohort </a:t>
            </a:r>
          </a:p>
        </p:txBody>
      </p:sp>
      <p:pic>
        <p:nvPicPr>
          <p:cNvPr id="8" name="Picture 7" descr="group portrait" title="group portrait">
            <a:extLst>
              <a:ext uri="{FF2B5EF4-FFF2-40B4-BE49-F238E27FC236}">
                <a16:creationId xmlns:a16="http://schemas.microsoft.com/office/drawing/2014/main" id="{B46BB172-D569-4FA8-8FAC-2C589436C5C1}"/>
              </a:ext>
            </a:extLst>
          </p:cNvPr>
          <p:cNvPicPr>
            <a:picLocks noChangeAspect="1"/>
          </p:cNvPicPr>
          <p:nvPr/>
        </p:nvPicPr>
        <p:blipFill rotWithShape="1">
          <a:blip r:embed="rId2">
            <a:extLst>
              <a:ext uri="{28A0092B-C50C-407E-A947-70E740481C1C}">
                <a14:useLocalDpi xmlns:a14="http://schemas.microsoft.com/office/drawing/2010/main" val="0"/>
              </a:ext>
            </a:extLst>
          </a:blip>
          <a:srcRect l="8405" t="17981" r="13479" b="11785"/>
          <a:stretch/>
        </p:blipFill>
        <p:spPr>
          <a:xfrm rot="10800000">
            <a:off x="4889090" y="3121019"/>
            <a:ext cx="4018935" cy="2710015"/>
          </a:xfrm>
          <a:prstGeom prst="rect">
            <a:avLst/>
          </a:prstGeom>
        </p:spPr>
      </p:pic>
      <p:pic>
        <p:nvPicPr>
          <p:cNvPr id="5" name="Picture 4" descr="group portrait" title="group portrait">
            <a:extLst>
              <a:ext uri="{FF2B5EF4-FFF2-40B4-BE49-F238E27FC236}">
                <a16:creationId xmlns:a16="http://schemas.microsoft.com/office/drawing/2014/main" id="{D979C796-8704-4F2E-B385-655260B51E54}"/>
              </a:ext>
            </a:extLst>
          </p:cNvPr>
          <p:cNvPicPr>
            <a:picLocks noChangeAspect="1"/>
          </p:cNvPicPr>
          <p:nvPr/>
        </p:nvPicPr>
        <p:blipFill>
          <a:blip r:embed="rId3"/>
          <a:stretch>
            <a:fillRect/>
          </a:stretch>
        </p:blipFill>
        <p:spPr>
          <a:xfrm>
            <a:off x="590344" y="1431844"/>
            <a:ext cx="4834891" cy="2257115"/>
          </a:xfrm>
          <a:prstGeom prst="rect">
            <a:avLst/>
          </a:prstGeom>
          <a:ln>
            <a:solidFill>
              <a:srgbClr val="C00000"/>
            </a:solidFill>
          </a:ln>
        </p:spPr>
      </p:pic>
      <p:sp>
        <p:nvSpPr>
          <p:cNvPr id="12" name="Title 3">
            <a:extLst>
              <a:ext uri="{FF2B5EF4-FFF2-40B4-BE49-F238E27FC236}">
                <a16:creationId xmlns:a16="http://schemas.microsoft.com/office/drawing/2014/main" id="{6769E7AC-23DB-4956-8F06-9397B7E71614}"/>
              </a:ext>
            </a:extLst>
          </p:cNvPr>
          <p:cNvSpPr txBox="1">
            <a:spLocks/>
          </p:cNvSpPr>
          <p:nvPr/>
        </p:nvSpPr>
        <p:spPr bwMode="auto">
          <a:xfrm>
            <a:off x="0" y="3868994"/>
            <a:ext cx="3618944" cy="234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t>1</a:t>
            </a:r>
            <a:r>
              <a:rPr lang="en-US" sz="2000" dirty="0"/>
              <a:t>st</a:t>
            </a:r>
            <a:r>
              <a:rPr lang="en-US" sz="2800" dirty="0"/>
              <a:t> Cohort </a:t>
            </a:r>
          </a:p>
        </p:txBody>
      </p:sp>
      <p:sp>
        <p:nvSpPr>
          <p:cNvPr id="7" name="Rectangle 6">
            <a:extLst>
              <a:ext uri="{FF2B5EF4-FFF2-40B4-BE49-F238E27FC236}">
                <a16:creationId xmlns:a16="http://schemas.microsoft.com/office/drawing/2014/main" id="{2321E2C4-4765-4DEC-84FB-21E108459D10}"/>
              </a:ext>
            </a:extLst>
          </p:cNvPr>
          <p:cNvSpPr/>
          <p:nvPr/>
        </p:nvSpPr>
        <p:spPr>
          <a:xfrm>
            <a:off x="717563" y="4421782"/>
            <a:ext cx="2872518" cy="369332"/>
          </a:xfrm>
          <a:prstGeom prst="rect">
            <a:avLst/>
          </a:prstGeom>
        </p:spPr>
        <p:txBody>
          <a:bodyPr wrap="none">
            <a:spAutoFit/>
          </a:bodyPr>
          <a:lstStyle/>
          <a:p>
            <a:r>
              <a:rPr lang="en-US" dirty="0"/>
              <a:t>Graduated in February 2018 </a:t>
            </a:r>
          </a:p>
        </p:txBody>
      </p:sp>
    </p:spTree>
    <p:extLst>
      <p:ext uri="{BB962C8B-B14F-4D97-AF65-F5344CB8AC3E}">
        <p14:creationId xmlns:p14="http://schemas.microsoft.com/office/powerpoint/2010/main" val="297283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Photo Credit: LUANAR </a:t>
            </a:r>
          </a:p>
        </p:txBody>
      </p:sp>
      <p:sp>
        <p:nvSpPr>
          <p:cNvPr id="5" name="Text Placeholder 4"/>
          <p:cNvSpPr>
            <a:spLocks noGrp="1"/>
          </p:cNvSpPr>
          <p:nvPr>
            <p:ph type="body" sz="quarter" idx="13"/>
          </p:nvPr>
        </p:nvSpPr>
        <p:spPr/>
        <p:txBody>
          <a:bodyPr/>
          <a:lstStyle/>
          <a:p>
            <a:r>
              <a:rPr lang="en-US" dirty="0"/>
              <a:t>Elizabeth Marino-Costello, MS.RD, FAND</a:t>
            </a:r>
          </a:p>
          <a:p>
            <a:r>
              <a:rPr lang="en-US" dirty="0"/>
              <a:t>Senior Program Manager, Tufts University</a:t>
            </a:r>
          </a:p>
        </p:txBody>
      </p:sp>
      <p:sp>
        <p:nvSpPr>
          <p:cNvPr id="6" name="Text Placeholder 5"/>
          <p:cNvSpPr>
            <a:spLocks noGrp="1"/>
          </p:cNvSpPr>
          <p:nvPr>
            <p:ph type="body" sz="quarter" idx="14"/>
          </p:nvPr>
        </p:nvSpPr>
        <p:spPr>
          <a:xfrm>
            <a:off x="1000917" y="1219200"/>
            <a:ext cx="7089775" cy="1195388"/>
          </a:xfrm>
        </p:spPr>
        <p:txBody>
          <a:bodyPr/>
          <a:lstStyle/>
          <a:p>
            <a:r>
              <a:rPr lang="en-US" sz="3200" b="1" dirty="0">
                <a:solidFill>
                  <a:schemeClr val="tx1"/>
                </a:solidFill>
              </a:rPr>
              <a:t>Nutrition Capacity Development to Meet National Priorities</a:t>
            </a:r>
            <a:endParaRPr lang="en-US" sz="3200" dirty="0">
              <a:solidFill>
                <a:schemeClr val="tx1"/>
              </a:solidFill>
            </a:endParaRPr>
          </a:p>
        </p:txBody>
      </p:sp>
      <p:pic>
        <p:nvPicPr>
          <p:cNvPr id="3" name="Picture 2" descr="photo of four graduates" title="photo of four graduates">
            <a:extLst>
              <a:ext uri="{FF2B5EF4-FFF2-40B4-BE49-F238E27FC236}">
                <a16:creationId xmlns:a16="http://schemas.microsoft.com/office/drawing/2014/main" id="{9EC61C39-5AA6-400F-9568-E6BA7670D4F9}"/>
              </a:ext>
            </a:extLst>
          </p:cNvPr>
          <p:cNvPicPr>
            <a:picLocks noChangeAspect="1"/>
          </p:cNvPicPr>
          <p:nvPr/>
        </p:nvPicPr>
        <p:blipFill rotWithShape="1">
          <a:blip r:embed="rId3"/>
          <a:srcRect l="10236" r="7878" b="15780"/>
          <a:stretch/>
        </p:blipFill>
        <p:spPr>
          <a:xfrm>
            <a:off x="2552699" y="2240487"/>
            <a:ext cx="3876236" cy="2794730"/>
          </a:xfrm>
          <a:prstGeom prst="rect">
            <a:avLst/>
          </a:prstGeom>
        </p:spPr>
      </p:pic>
    </p:spTree>
    <p:extLst>
      <p:ext uri="{BB962C8B-B14F-4D97-AF65-F5344CB8AC3E}">
        <p14:creationId xmlns:p14="http://schemas.microsoft.com/office/powerpoint/2010/main" val="36284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Photo Credit: LUANAR </a:t>
            </a:r>
          </a:p>
        </p:txBody>
      </p:sp>
      <p:sp>
        <p:nvSpPr>
          <p:cNvPr id="5" name="Text Placeholder 4"/>
          <p:cNvSpPr>
            <a:spLocks noGrp="1"/>
          </p:cNvSpPr>
          <p:nvPr>
            <p:ph type="body" sz="quarter" idx="13"/>
          </p:nvPr>
        </p:nvSpPr>
        <p:spPr/>
        <p:txBody>
          <a:bodyPr/>
          <a:lstStyle/>
          <a:p>
            <a:r>
              <a:rPr lang="en-US" dirty="0"/>
              <a:t>Elizabeth Marino-Costello, MS.RD, FAND</a:t>
            </a:r>
          </a:p>
          <a:p>
            <a:r>
              <a:rPr lang="en-US" dirty="0"/>
              <a:t>Senior Program Manager, Tufts University</a:t>
            </a:r>
          </a:p>
        </p:txBody>
      </p:sp>
      <p:sp>
        <p:nvSpPr>
          <p:cNvPr id="6" name="Text Placeholder 5"/>
          <p:cNvSpPr>
            <a:spLocks noGrp="1"/>
          </p:cNvSpPr>
          <p:nvPr>
            <p:ph type="body" sz="quarter" idx="14"/>
          </p:nvPr>
        </p:nvSpPr>
        <p:spPr>
          <a:xfrm>
            <a:off x="1000917" y="1219200"/>
            <a:ext cx="7089775" cy="1195388"/>
          </a:xfrm>
        </p:spPr>
        <p:txBody>
          <a:bodyPr/>
          <a:lstStyle/>
          <a:p>
            <a:r>
              <a:rPr lang="en-US" sz="3200" b="1" dirty="0">
                <a:solidFill>
                  <a:schemeClr val="tx1"/>
                </a:solidFill>
              </a:rPr>
              <a:t>Nutrition Capacity Development to Meet National Priorities</a:t>
            </a:r>
            <a:endParaRPr lang="en-US" sz="3200" dirty="0">
              <a:solidFill>
                <a:schemeClr val="tx1"/>
              </a:solidFill>
            </a:endParaRPr>
          </a:p>
        </p:txBody>
      </p:sp>
      <p:pic>
        <p:nvPicPr>
          <p:cNvPr id="3" name="Picture 2" descr="photo of four graduates" title="photo of four graduates">
            <a:extLst>
              <a:ext uri="{FF2B5EF4-FFF2-40B4-BE49-F238E27FC236}">
                <a16:creationId xmlns:a16="http://schemas.microsoft.com/office/drawing/2014/main" id="{9EC61C39-5AA6-400F-9568-E6BA7670D4F9}"/>
              </a:ext>
            </a:extLst>
          </p:cNvPr>
          <p:cNvPicPr>
            <a:picLocks noChangeAspect="1"/>
          </p:cNvPicPr>
          <p:nvPr/>
        </p:nvPicPr>
        <p:blipFill rotWithShape="1">
          <a:blip r:embed="rId3"/>
          <a:srcRect l="10236" r="7878" b="15780"/>
          <a:stretch/>
        </p:blipFill>
        <p:spPr>
          <a:xfrm>
            <a:off x="2552699" y="2240487"/>
            <a:ext cx="3876236" cy="2794730"/>
          </a:xfrm>
          <a:prstGeom prst="rect">
            <a:avLst/>
          </a:prstGeom>
        </p:spPr>
      </p:pic>
    </p:spTree>
    <p:extLst>
      <p:ext uri="{BB962C8B-B14F-4D97-AF65-F5344CB8AC3E}">
        <p14:creationId xmlns:p14="http://schemas.microsoft.com/office/powerpoint/2010/main" val="278772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al of U.S. American Development Foundation" title="seal of U.S. American Development Found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4982900"/>
            <a:ext cx="1384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al of Executive Office of the President of the United States" title="seal of Executive Office of the President of the United Stat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413" y="4962263"/>
            <a:ext cx="1392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eal of Department of Treasury" title="seal of Department of Treasur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7613" y="4990838"/>
            <a:ext cx="129698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l of Peace Corps" title="seal of Peace Cor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52738"/>
            <a:ext cx="1371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eal of Department of State" title="seal of Department of Stat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433438"/>
            <a:ext cx="14271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logo for USGS science for a changing world" title="logo for USG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687438"/>
            <a:ext cx="213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USDA logo" title="USDA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91063" y="2197838"/>
            <a:ext cx="1176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OPIC logo" title="OPIC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9738" y="2121638"/>
            <a:ext cx="12112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logo for Millennium Challenge Corporation" title="logo for Millennium Challenge Corporation"/>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70175" y="2013025"/>
            <a:ext cx="12922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USAID logo" title="USAID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2108275"/>
            <a:ext cx="14319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U.S. Department of Commerce logo" title="U.S. Department of Commerc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5302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bwMode="auto">
          <a:xfrm>
            <a:off x="448041" y="114486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all" spc="0" normalizeH="0" baseline="0" noProof="0" dirty="0">
                <a:ln>
                  <a:noFill/>
                </a:ln>
                <a:solidFill>
                  <a:srgbClr val="D37D28"/>
                </a:solidFill>
                <a:effectLst/>
                <a:uLnTx/>
                <a:uFillTx/>
                <a:latin typeface="Arial" panose="020B0604020202020204" pitchFamily="34" charset="0"/>
                <a:ea typeface="+mj-ea"/>
                <a:cs typeface="Arial" panose="020B0604020202020204" pitchFamily="34" charset="0"/>
              </a:rPr>
              <a:t>U.S. Government Partners</a:t>
            </a:r>
            <a:endParaRPr kumimoji="0" lang="en-US" sz="3200" b="0" i="0" u="none" strike="noStrike" kern="1200" cap="all" spc="0" normalizeH="0" baseline="0" noProof="0" dirty="0">
              <a:ln>
                <a:noFill/>
              </a:ln>
              <a:solidFill>
                <a:srgbClr val="D37D2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746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67" y="1303925"/>
            <a:ext cx="8229600" cy="597049"/>
          </a:xfrm>
        </p:spPr>
        <p:txBody>
          <a:bodyPr/>
          <a:lstStyle/>
          <a:p>
            <a:r>
              <a:rPr lang="en-US" dirty="0"/>
              <a:t>AGENDA</a:t>
            </a:r>
          </a:p>
        </p:txBody>
      </p:sp>
      <p:sp>
        <p:nvSpPr>
          <p:cNvPr id="3" name="Text Placeholder 2"/>
          <p:cNvSpPr>
            <a:spLocks noGrp="1"/>
          </p:cNvSpPr>
          <p:nvPr>
            <p:ph type="body" sz="quarter" idx="10"/>
          </p:nvPr>
        </p:nvSpPr>
        <p:spPr>
          <a:xfrm>
            <a:off x="1886269" y="2294607"/>
            <a:ext cx="5338396" cy="2876261"/>
          </a:xfrm>
          <a:solidFill>
            <a:schemeClr val="accent5">
              <a:lumMod val="20000"/>
              <a:lumOff val="80000"/>
            </a:schemeClr>
          </a:solidFill>
          <a:ln>
            <a:solidFill>
              <a:srgbClr val="C00000"/>
            </a:solidFill>
          </a:ln>
        </p:spPr>
        <p:txBody>
          <a:bodyPr/>
          <a:lstStyle/>
          <a:p>
            <a:pPr marL="285750" indent="-285750">
              <a:lnSpc>
                <a:spcPct val="150000"/>
              </a:lnSpc>
              <a:buFont typeface="Wingdings" panose="05000000000000000000" pitchFamily="2" charset="2"/>
              <a:buChar char="Ø"/>
            </a:pPr>
            <a:r>
              <a:rPr lang="en-US" dirty="0"/>
              <a:t>Tufts University Nutrition Innovation Lab-Malawi Connection</a:t>
            </a:r>
          </a:p>
          <a:p>
            <a:pPr marL="285750" indent="-285750">
              <a:lnSpc>
                <a:spcPct val="150000"/>
              </a:lnSpc>
              <a:buFont typeface="Wingdings" panose="05000000000000000000" pitchFamily="2" charset="2"/>
              <a:buChar char="Ø"/>
            </a:pPr>
            <a:r>
              <a:rPr lang="en-US" dirty="0"/>
              <a:t>Registered Dietitian (RD)-Value Added </a:t>
            </a:r>
          </a:p>
          <a:p>
            <a:pPr marL="285750" indent="-285750">
              <a:lnSpc>
                <a:spcPct val="150000"/>
              </a:lnSpc>
              <a:buFont typeface="Wingdings" panose="05000000000000000000" pitchFamily="2" charset="2"/>
              <a:buChar char="Ø"/>
            </a:pPr>
            <a:r>
              <a:rPr lang="en-US" dirty="0"/>
              <a:t>Process to Registered Dietitian Graduation</a:t>
            </a:r>
          </a:p>
          <a:p>
            <a:pPr marL="285750" indent="-285750">
              <a:lnSpc>
                <a:spcPct val="150000"/>
              </a:lnSpc>
              <a:buFont typeface="Wingdings" panose="05000000000000000000" pitchFamily="2" charset="2"/>
              <a:buChar char="Ø"/>
            </a:pPr>
            <a:r>
              <a:rPr lang="en-US" dirty="0"/>
              <a:t>The Medical Science Behind the RD Training</a:t>
            </a:r>
          </a:p>
          <a:p>
            <a:pPr marL="285750" indent="-285750">
              <a:lnSpc>
                <a:spcPct val="150000"/>
              </a:lnSpc>
              <a:buFont typeface="Wingdings" panose="05000000000000000000" pitchFamily="2" charset="2"/>
              <a:buChar char="Ø"/>
            </a:pPr>
            <a:r>
              <a:rPr lang="en-US" dirty="0"/>
              <a:t>First Year Impact in Malawi</a:t>
            </a:r>
          </a:p>
          <a:p>
            <a:endParaRPr lang="en-US" dirty="0"/>
          </a:p>
        </p:txBody>
      </p:sp>
    </p:spTree>
    <p:extLst>
      <p:ext uri="{BB962C8B-B14F-4D97-AF65-F5344CB8AC3E}">
        <p14:creationId xmlns:p14="http://schemas.microsoft.com/office/powerpoint/2010/main" val="2946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78AE-BFD8-4F0F-B4E3-C7D90092D097}"/>
              </a:ext>
            </a:extLst>
          </p:cNvPr>
          <p:cNvSpPr>
            <a:spLocks noGrp="1"/>
          </p:cNvSpPr>
          <p:nvPr>
            <p:ph type="title"/>
          </p:nvPr>
        </p:nvSpPr>
        <p:spPr>
          <a:xfrm>
            <a:off x="374299" y="1392415"/>
            <a:ext cx="8229600" cy="597049"/>
          </a:xfrm>
        </p:spPr>
        <p:txBody>
          <a:bodyPr/>
          <a:lstStyle/>
          <a:p>
            <a:r>
              <a:rPr lang="en-US" sz="2800" dirty="0"/>
              <a:t>Tufts University-Malawi Connection</a:t>
            </a:r>
          </a:p>
        </p:txBody>
      </p:sp>
      <p:sp>
        <p:nvSpPr>
          <p:cNvPr id="3" name="Text Placeholder 2">
            <a:extLst>
              <a:ext uri="{FF2B5EF4-FFF2-40B4-BE49-F238E27FC236}">
                <a16:creationId xmlns:a16="http://schemas.microsoft.com/office/drawing/2014/main" id="{97ADD46A-57C7-4F88-B139-D921BE1ACFCC}"/>
              </a:ext>
            </a:extLst>
          </p:cNvPr>
          <p:cNvSpPr>
            <a:spLocks noGrp="1"/>
          </p:cNvSpPr>
          <p:nvPr>
            <p:ph type="body" sz="quarter" idx="10"/>
          </p:nvPr>
        </p:nvSpPr>
        <p:spPr>
          <a:xfrm>
            <a:off x="840397" y="2364865"/>
            <a:ext cx="7905397" cy="2303000"/>
          </a:xfrm>
          <a:solidFill>
            <a:schemeClr val="accent5">
              <a:lumMod val="20000"/>
              <a:lumOff val="80000"/>
            </a:schemeClr>
          </a:solidFill>
          <a:ln>
            <a:solidFill>
              <a:srgbClr val="C00000"/>
            </a:solidFill>
          </a:ln>
        </p:spPr>
        <p:txBody>
          <a:bodyPr/>
          <a:lstStyle/>
          <a:p>
            <a:pPr>
              <a:lnSpc>
                <a:spcPct val="150000"/>
              </a:lnSpc>
              <a:buFont typeface="Wingdings" panose="05000000000000000000" pitchFamily="2" charset="2"/>
              <a:buChar char="Ø"/>
            </a:pPr>
            <a:r>
              <a:rPr lang="en-US" sz="2400" dirty="0"/>
              <a:t>Develop and implement nation’s 1st dietetics program </a:t>
            </a:r>
          </a:p>
          <a:p>
            <a:pPr lvl="0">
              <a:lnSpc>
                <a:spcPct val="150000"/>
              </a:lnSpc>
              <a:buFont typeface="Wingdings" panose="05000000000000000000" pitchFamily="2" charset="2"/>
              <a:buChar char="Ø"/>
            </a:pPr>
            <a:r>
              <a:rPr lang="en-US" sz="2400" dirty="0"/>
              <a:t>Develop 1</a:t>
            </a:r>
            <a:r>
              <a:rPr lang="en-US" sz="2400" baseline="30000" dirty="0"/>
              <a:t>st</a:t>
            </a:r>
            <a:r>
              <a:rPr lang="en-US" sz="2400" dirty="0"/>
              <a:t> National Food Composition table</a:t>
            </a:r>
          </a:p>
          <a:p>
            <a:pPr lvl="0">
              <a:lnSpc>
                <a:spcPct val="150000"/>
              </a:lnSpc>
              <a:buFont typeface="Wingdings" panose="05000000000000000000" pitchFamily="2" charset="2"/>
              <a:buChar char="Ø"/>
            </a:pPr>
            <a:r>
              <a:rPr lang="en-US" sz="2400" dirty="0"/>
              <a:t>Integrate nutrition into Medical School curriculum</a:t>
            </a:r>
          </a:p>
          <a:p>
            <a:pPr lvl="0">
              <a:lnSpc>
                <a:spcPct val="150000"/>
              </a:lnSpc>
              <a:buFont typeface="Wingdings" panose="05000000000000000000" pitchFamily="2" charset="2"/>
              <a:buChar char="Ø"/>
            </a:pPr>
            <a:endParaRPr lang="en-US" sz="2400" dirty="0"/>
          </a:p>
          <a:p>
            <a:pPr>
              <a:lnSpc>
                <a:spcPct val="150000"/>
              </a:lnSpc>
              <a:buFont typeface="Wingdings" panose="05000000000000000000" pitchFamily="2" charset="2"/>
              <a:buChar char="Ø"/>
            </a:pPr>
            <a:r>
              <a:rPr lang="en-US" b="1" i="1" dirty="0"/>
              <a:t>USAID Malawi Country Development Cooperation Strategy and The Ministry of Health Strategic Initiative</a:t>
            </a:r>
          </a:p>
          <a:p>
            <a:pPr lvl="0">
              <a:lnSpc>
                <a:spcPct val="150000"/>
              </a:lnSpc>
              <a:buFont typeface="Wingdings" panose="05000000000000000000" pitchFamily="2" charset="2"/>
              <a:buChar char="Ø"/>
            </a:pPr>
            <a:endParaRPr lang="en-US" sz="2400" dirty="0"/>
          </a:p>
        </p:txBody>
      </p:sp>
    </p:spTree>
    <p:extLst>
      <p:ext uri="{BB962C8B-B14F-4D97-AF65-F5344CB8AC3E}">
        <p14:creationId xmlns:p14="http://schemas.microsoft.com/office/powerpoint/2010/main" val="16747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76628" y="1978444"/>
            <a:ext cx="8101013" cy="3599262"/>
          </a:xfrm>
          <a:solidFill>
            <a:schemeClr val="accent5">
              <a:lumMod val="20000"/>
              <a:lumOff val="80000"/>
            </a:schemeClr>
          </a:solidFill>
        </p:spPr>
        <p:txBody>
          <a:bodyPr/>
          <a:lstStyle/>
          <a:p>
            <a:pPr>
              <a:buFont typeface="Wingdings" panose="05000000000000000000" pitchFamily="2" charset="2"/>
              <a:buChar char="Ø"/>
            </a:pPr>
            <a:r>
              <a:rPr lang="en-US" sz="2000" u="sng" dirty="0"/>
              <a:t>Registered Dietitian</a:t>
            </a:r>
            <a:r>
              <a:rPr lang="en-US" sz="2000" dirty="0"/>
              <a:t>: A medical professional qualified to </a:t>
            </a:r>
            <a:r>
              <a:rPr lang="en-US" sz="2000" b="1" dirty="0"/>
              <a:t>assess, diagnose and treat</a:t>
            </a:r>
            <a:r>
              <a:rPr lang="en-US" sz="2000" dirty="0"/>
              <a:t> dietary and nutrition related problems at an </a:t>
            </a:r>
            <a:r>
              <a:rPr lang="en-US" sz="2000" b="1" dirty="0"/>
              <a:t>individual and public-health </a:t>
            </a:r>
            <a:r>
              <a:rPr lang="en-US" sz="2000" dirty="0"/>
              <a:t>level.</a:t>
            </a:r>
          </a:p>
          <a:p>
            <a:pPr>
              <a:buFont typeface="Wingdings" panose="05000000000000000000" pitchFamily="2" charset="2"/>
              <a:buChar char="Ø"/>
            </a:pPr>
            <a:endParaRPr lang="en-US" sz="2000" dirty="0"/>
          </a:p>
          <a:p>
            <a:pPr>
              <a:buFont typeface="Wingdings" panose="05000000000000000000" pitchFamily="2" charset="2"/>
              <a:buChar char="Ø"/>
            </a:pPr>
            <a:r>
              <a:rPr lang="en-US" sz="2000" u="sng" dirty="0"/>
              <a:t>Scope of work</a:t>
            </a:r>
            <a:r>
              <a:rPr lang="en-US" sz="2000" dirty="0"/>
              <a:t>: </a:t>
            </a:r>
          </a:p>
          <a:p>
            <a:pPr marL="0" indent="0">
              <a:buNone/>
            </a:pPr>
            <a:endParaRPr lang="en-US" dirty="0"/>
          </a:p>
        </p:txBody>
      </p:sp>
      <p:sp>
        <p:nvSpPr>
          <p:cNvPr id="5" name="Title 4"/>
          <p:cNvSpPr>
            <a:spLocks noGrp="1"/>
          </p:cNvSpPr>
          <p:nvPr>
            <p:ph type="title"/>
          </p:nvPr>
        </p:nvSpPr>
        <p:spPr>
          <a:xfrm>
            <a:off x="448041" y="1156441"/>
            <a:ext cx="8229600" cy="597049"/>
          </a:xfrm>
        </p:spPr>
        <p:txBody>
          <a:bodyPr/>
          <a:lstStyle/>
          <a:p>
            <a:r>
              <a:rPr lang="en-US" sz="2800" dirty="0"/>
              <a:t>Registered Dietitian (RD)-Value Added </a:t>
            </a:r>
            <a:br>
              <a:rPr lang="en-US" sz="2800" dirty="0"/>
            </a:br>
            <a:endParaRPr lang="en-US" sz="2800" dirty="0"/>
          </a:p>
        </p:txBody>
      </p:sp>
      <p:pic>
        <p:nvPicPr>
          <p:cNvPr id="3" name="Picture 2" descr="four squares: Food and/or nutrient delivery, Nutrition education, Nutrition counselling, Coordination of nutrition care" title="four squares: Food and/or nutrient delivery, Nutrition education, Nutrition counselling, Coordination of nutrition care">
            <a:extLst>
              <a:ext uri="{FF2B5EF4-FFF2-40B4-BE49-F238E27FC236}">
                <a16:creationId xmlns:a16="http://schemas.microsoft.com/office/drawing/2014/main" id="{F5909C9C-A4C0-4E44-BDA1-705B6188100A}"/>
              </a:ext>
            </a:extLst>
          </p:cNvPr>
          <p:cNvPicPr>
            <a:picLocks noChangeAspect="1"/>
          </p:cNvPicPr>
          <p:nvPr/>
        </p:nvPicPr>
        <p:blipFill>
          <a:blip r:embed="rId3"/>
          <a:stretch>
            <a:fillRect/>
          </a:stretch>
        </p:blipFill>
        <p:spPr>
          <a:xfrm>
            <a:off x="2833839" y="3138999"/>
            <a:ext cx="4243387" cy="2663661"/>
          </a:xfrm>
          <a:prstGeom prst="rect">
            <a:avLst/>
          </a:prstGeom>
        </p:spPr>
      </p:pic>
    </p:spTree>
    <p:extLst>
      <p:ext uri="{BB962C8B-B14F-4D97-AF65-F5344CB8AC3E}">
        <p14:creationId xmlns:p14="http://schemas.microsoft.com/office/powerpoint/2010/main" val="48523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BD9C6-B597-41A4-9D6A-F7C7E8517ED8}"/>
              </a:ext>
            </a:extLst>
          </p:cNvPr>
          <p:cNvSpPr>
            <a:spLocks noGrp="1"/>
          </p:cNvSpPr>
          <p:nvPr>
            <p:ph type="title"/>
          </p:nvPr>
        </p:nvSpPr>
        <p:spPr/>
        <p:txBody>
          <a:bodyPr/>
          <a:lstStyle/>
          <a:p>
            <a:r>
              <a:rPr lang="en-US" sz="2800" dirty="0"/>
              <a:t>Process to RD Graduation</a:t>
            </a:r>
            <a:br>
              <a:rPr lang="en-US" sz="2800" dirty="0"/>
            </a:br>
            <a:endParaRPr lang="en-US" sz="2800" dirty="0"/>
          </a:p>
        </p:txBody>
      </p:sp>
      <p:pic>
        <p:nvPicPr>
          <p:cNvPr id="8" name="Picture 7" descr="Communication with Stakeholder, scoping visit, partner identification. Needs assessment, medical council guidance. Dietetics Framework, Research other programs." title="process graphic">
            <a:extLst>
              <a:ext uri="{FF2B5EF4-FFF2-40B4-BE49-F238E27FC236}">
                <a16:creationId xmlns:a16="http://schemas.microsoft.com/office/drawing/2014/main" id="{5EB50E2A-5AC6-45A6-AC9A-948264BD1DE0}"/>
              </a:ext>
            </a:extLst>
          </p:cNvPr>
          <p:cNvPicPr>
            <a:picLocks noChangeAspect="1"/>
          </p:cNvPicPr>
          <p:nvPr/>
        </p:nvPicPr>
        <p:blipFill>
          <a:blip r:embed="rId3"/>
          <a:stretch>
            <a:fillRect/>
          </a:stretch>
        </p:blipFill>
        <p:spPr>
          <a:xfrm>
            <a:off x="1449248" y="1898725"/>
            <a:ext cx="6020697" cy="3989942"/>
          </a:xfrm>
          <a:prstGeom prst="rect">
            <a:avLst/>
          </a:prstGeom>
        </p:spPr>
      </p:pic>
    </p:spTree>
    <p:extLst>
      <p:ext uri="{BB962C8B-B14F-4D97-AF65-F5344CB8AC3E}">
        <p14:creationId xmlns:p14="http://schemas.microsoft.com/office/powerpoint/2010/main" val="424871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85C650-DB54-4485-9E09-E26DC139F972}"/>
              </a:ext>
            </a:extLst>
          </p:cNvPr>
          <p:cNvSpPr>
            <a:spLocks noGrp="1"/>
          </p:cNvSpPr>
          <p:nvPr>
            <p:ph type="title"/>
          </p:nvPr>
        </p:nvSpPr>
        <p:spPr/>
        <p:txBody>
          <a:bodyPr/>
          <a:lstStyle/>
          <a:p>
            <a:r>
              <a:rPr lang="en-US" sz="2800" dirty="0"/>
              <a:t>Process to RD Graduation (ii)</a:t>
            </a:r>
          </a:p>
        </p:txBody>
      </p:sp>
      <p:pic>
        <p:nvPicPr>
          <p:cNvPr id="11" name="Picture 10" descr="Communication with Stakeholders, preparation of clinical rotations, additional partners. Formal process, application to Senate, application to medical council. Applicants, External review, selection criteria-need BS in nutrition." title="process graphic">
            <a:extLst>
              <a:ext uri="{FF2B5EF4-FFF2-40B4-BE49-F238E27FC236}">
                <a16:creationId xmlns:a16="http://schemas.microsoft.com/office/drawing/2014/main" id="{9A837C05-B643-4FCC-B794-18BA1B6A18F8}"/>
              </a:ext>
            </a:extLst>
          </p:cNvPr>
          <p:cNvPicPr>
            <a:picLocks noChangeAspect="1"/>
          </p:cNvPicPr>
          <p:nvPr/>
        </p:nvPicPr>
        <p:blipFill rotWithShape="1">
          <a:blip r:embed="rId3"/>
          <a:srcRect l="-1" r="-2177" b="12573"/>
          <a:stretch/>
        </p:blipFill>
        <p:spPr>
          <a:xfrm>
            <a:off x="1163820" y="1753490"/>
            <a:ext cx="7079850" cy="4132706"/>
          </a:xfrm>
          <a:prstGeom prst="rect">
            <a:avLst/>
          </a:prstGeom>
        </p:spPr>
      </p:pic>
    </p:spTree>
    <p:extLst>
      <p:ext uri="{BB962C8B-B14F-4D97-AF65-F5344CB8AC3E}">
        <p14:creationId xmlns:p14="http://schemas.microsoft.com/office/powerpoint/2010/main" val="15747759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7142</TotalTime>
  <Words>820</Words>
  <Application>Microsoft Office PowerPoint</Application>
  <PresentationFormat>On-screen Show (4:3)</PresentationFormat>
  <Paragraphs>110</Paragraphs>
  <Slides>14</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14</vt:i4>
      </vt:variant>
    </vt:vector>
  </HeadingPairs>
  <TitlesOfParts>
    <vt:vector size="25" baseType="lpstr">
      <vt:lpstr>Arial</vt:lpstr>
      <vt:lpstr>Calibri</vt:lpstr>
      <vt:lpstr>Calibri Light</vt:lpstr>
      <vt:lpstr>Gill Sans MT</vt:lpstr>
      <vt:lpstr>Wingdings</vt:lpstr>
      <vt:lpstr>Custom Design</vt:lpstr>
      <vt:lpstr>Title Slide</vt:lpstr>
      <vt:lpstr>Content Slides</vt:lpstr>
      <vt:lpstr>Feed the Future-only branded blank</vt:lpstr>
      <vt:lpstr>Closing Slides</vt:lpstr>
      <vt:lpstr>Office Theme</vt:lpstr>
      <vt:lpstr>PowerPoint Presentation</vt:lpstr>
      <vt:lpstr>PowerPoint Presentation</vt:lpstr>
      <vt:lpstr>PowerPoint Presentation</vt:lpstr>
      <vt:lpstr>PowerPoint Presentation</vt:lpstr>
      <vt:lpstr>AGENDA</vt:lpstr>
      <vt:lpstr>Tufts University-Malawi Connection</vt:lpstr>
      <vt:lpstr>Registered Dietitian (RD)-Value Added  </vt:lpstr>
      <vt:lpstr>Process to RD Graduation </vt:lpstr>
      <vt:lpstr>Process to RD Graduation (ii)</vt:lpstr>
      <vt:lpstr>Malawi Ministry of Health  in CAPE TOWN</vt:lpstr>
      <vt:lpstr>Medical Science Behind RD Training </vt:lpstr>
      <vt:lpstr>First Year RD impact</vt:lpstr>
      <vt:lpstr>2nd Cohort </vt:lpstr>
      <vt:lpstr>PowerPoint Presentation</vt:lpstr>
    </vt:vector>
  </TitlesOfParts>
  <Company>Rowe Design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Capacity Development to Meet National Priorities</dc:title>
  <dc:creator>Miya Rowe</dc:creator>
  <cp:lastModifiedBy>Stacy Moore</cp:lastModifiedBy>
  <cp:revision>676</cp:revision>
  <cp:lastPrinted>2015-01-30T22:32:16Z</cp:lastPrinted>
  <dcterms:created xsi:type="dcterms:W3CDTF">2015-01-15T01:04:45Z</dcterms:created>
  <dcterms:modified xsi:type="dcterms:W3CDTF">2018-05-09T19:46:03Z</dcterms:modified>
</cp:coreProperties>
</file>