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34E1AF-8F49-4498-9991-530F383458E5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A53D05-1F0E-4FA5-9902-BC33B7FF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5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63246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EB35-DDA4-41DC-BDF7-3B6D125C7D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TRAINING COURSE ON INPATIENT MANAGEMENT OF </a:t>
            </a:r>
            <a:br>
              <a:rPr lang="en-US" b="1" dirty="0" smtClean="0"/>
            </a:br>
            <a:r>
              <a:rPr lang="en-US" b="1" dirty="0" smtClean="0"/>
              <a:t>SEVERE ACUTE MALNUTRITION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2011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 smtClean="0"/>
              <a:t>TRAINING COURSE ON INPATIENT MANAGEMENT OF SEVERE ACUTE MALNUTRITION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Teaches procedures in the national Community-Based Management of Severe Acute Malnutrition (CMAM) Guidelines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Procedures are shown to reduce case fatality from more than 30% to less than 5%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Training is for physicians and senior nurses (and nutritionists) in hospitals with Inpatient Care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752600"/>
            <a:ext cx="4114800" cy="4373563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Participants in the </a:t>
            </a:r>
            <a:r>
              <a:rPr lang="en-GB" b="1" dirty="0" smtClean="0"/>
              <a:t>Case Management Training </a:t>
            </a:r>
            <a:r>
              <a:rPr lang="en-GB" dirty="0" smtClean="0"/>
              <a:t>are physicians and senior nurses (and nutritionists) who manage children with SAM in the hospital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endParaRPr lang="en-GB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________ facilitators and ________ participants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752600"/>
            <a:ext cx="4191000" cy="4373563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 trainees will learn the procedures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 training: 4 days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Facilitators work in pairs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Each pair assigned a group of _________ participants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EB35-DDA4-41DC-BDF7-3B6D125C7D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80060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/>
              <a:t>Materials: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Set of Seven Modules 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Photographs Booklet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CMAM Manual and Operational Guide for Inpatient Care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 Guide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Clinical Instructor Guide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Set of Laminated Job Aids for Inpatient Care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Set of Forms and Checklists for Inpatient Care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Two Slide Presentations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Wall Charts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Videos </a:t>
            </a:r>
          </a:p>
          <a:p>
            <a:pPr marL="463550" indent="-463550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Support Reading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3962399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Objectives of facilitator training: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Learn the Case Management Training course content 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Practise teaching techniques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Become familiar with SAM ward and plans for clinical practice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Learn to work with co-facilitator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Practise supportive communication to reinforce learning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Plan how to handle problems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419600"/>
          </a:xfrm>
          <a:prstGeom prst="rect">
            <a:avLst/>
          </a:prstGeo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100" b="1" dirty="0" smtClean="0"/>
              <a:t>Teaching methods: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51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100" b="1" dirty="0" smtClean="0"/>
              <a:t>Based on assumptions about learning:</a:t>
            </a:r>
            <a:endParaRPr lang="en-GB" sz="5100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sz="5100" dirty="0" smtClean="0"/>
              <a:t>Instruction should be performance-based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sz="5100" dirty="0" smtClean="0"/>
              <a:t>Active participation increases learning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sz="5100" dirty="0" smtClean="0"/>
              <a:t>Immediate feedback increases learning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sz="5100" dirty="0" smtClean="0"/>
              <a:t>Learning is increased when instruction is individualised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sz="5100" dirty="0" smtClean="0"/>
              <a:t>Positive motivation is essential if learning is to take place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Schedule: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 Training is 4 days 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Case Management Training is 7 days 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Facilitator training will: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move quickly through modules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focus mainly on teaching techniques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include one clinical session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9100" y="1981200"/>
            <a:ext cx="8305800" cy="48768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/>
              <a:t>Duties of a facilitator: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Introduce each module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Answer questions and assist participants while they work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Provide individual feedback on completed exercises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Conduct demonstrations and give explanations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Conduct oral drills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Lead and summarise video exercises and group discussions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Coordinate role plays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Summarise the modules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dirty="0" smtClean="0"/>
              <a:t>Assist with clinical practice, as requested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057400"/>
            <a:ext cx="8686800" cy="44958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300" b="1" dirty="0" smtClean="0"/>
              <a:t>Facilitator Guide: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b="1" dirty="0" smtClean="0"/>
              <a:t>Checklist of instructional materials and supplies </a:t>
            </a:r>
            <a:endParaRPr lang="en-GB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b="1" dirty="0" smtClean="0"/>
              <a:t>Guidelines for teaching each module:</a:t>
            </a:r>
            <a:endParaRPr lang="en-GB" dirty="0" smtClean="0"/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procedures table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notes for each step of the procedures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grey boxes with special notes for nurses groups</a:t>
            </a:r>
          </a:p>
          <a:p>
            <a:pPr marL="919163" indent="-455613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blank box at end of section for additional notes</a:t>
            </a:r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b="1" dirty="0" smtClean="0"/>
              <a:t>‘Guidelines for all modules’ at end</a:t>
            </a:r>
            <a:endParaRPr lang="en-GB" b="1" i="1" dirty="0" smtClean="0"/>
          </a:p>
          <a:p>
            <a:pPr marL="468313" indent="-468313" fontAlgn="auto"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en-GB" b="1" dirty="0" smtClean="0"/>
              <a:t>Answers to exercises at end of each module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27463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COURSE ON INPATIENT MANAGEMENT OF SEVERE ACUTE MALNUTRITION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EB35-DDA4-41DC-BDF7-3B6D125C7D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714500" y="6324600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Course on Inpatient Management of Severe Acute Malnutrition,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545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TRAINING COURSE ON INPATIENT MANAGEMENT OF  SEVERE ACUTE MALNUTRITION   2011 </vt:lpstr>
      <vt:lpstr>TRAINING COURSE ON INPATIENT MANAGEMENT OF SEVERE ACUTE MALNUTRITION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COURSE ON THE MANAGEMENT OF SEVERE MALNUTRITION  WHO</dc:title>
  <dc:creator>FANTA-2 adapted from WHO and Concern</dc:creator>
  <cp:lastModifiedBy>Juliana Kluge</cp:lastModifiedBy>
  <cp:revision>28</cp:revision>
  <dcterms:created xsi:type="dcterms:W3CDTF">2011-04-22T15:42:53Z</dcterms:created>
  <dcterms:modified xsi:type="dcterms:W3CDTF">2013-06-14T18:26:23Z</dcterms:modified>
</cp:coreProperties>
</file>